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5"/>
  </p:notesMasterIdLst>
  <p:sldIdLst>
    <p:sldId id="256" r:id="rId2"/>
    <p:sldId id="258" r:id="rId3"/>
    <p:sldId id="262" r:id="rId4"/>
    <p:sldId id="313" r:id="rId5"/>
    <p:sldId id="314" r:id="rId6"/>
    <p:sldId id="312" r:id="rId7"/>
    <p:sldId id="301" r:id="rId8"/>
    <p:sldId id="302" r:id="rId9"/>
    <p:sldId id="303" r:id="rId10"/>
    <p:sldId id="309" r:id="rId11"/>
    <p:sldId id="270" r:id="rId12"/>
    <p:sldId id="315" r:id="rId13"/>
    <p:sldId id="286" r:id="rId14"/>
    <p:sldId id="263" r:id="rId15"/>
    <p:sldId id="260" r:id="rId16"/>
    <p:sldId id="289" r:id="rId17"/>
    <p:sldId id="311" r:id="rId18"/>
    <p:sldId id="259" r:id="rId19"/>
    <p:sldId id="297" r:id="rId20"/>
    <p:sldId id="299" r:id="rId21"/>
    <p:sldId id="307" r:id="rId22"/>
    <p:sldId id="308" r:id="rId23"/>
    <p:sldId id="293" r:id="rId24"/>
    <p:sldId id="295" r:id="rId25"/>
    <p:sldId id="269" r:id="rId26"/>
    <p:sldId id="288" r:id="rId27"/>
    <p:sldId id="287" r:id="rId28"/>
    <p:sldId id="305" r:id="rId29"/>
    <p:sldId id="306" r:id="rId30"/>
    <p:sldId id="284" r:id="rId31"/>
    <p:sldId id="291" r:id="rId32"/>
    <p:sldId id="290" r:id="rId33"/>
    <p:sldId id="27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DA30567-D69A-4FC5-A9C1-D611FE4D750D}">
          <p14:sldIdLst>
            <p14:sldId id="256"/>
            <p14:sldId id="258"/>
            <p14:sldId id="262"/>
            <p14:sldId id="313"/>
            <p14:sldId id="314"/>
            <p14:sldId id="312"/>
            <p14:sldId id="301"/>
            <p14:sldId id="302"/>
            <p14:sldId id="303"/>
            <p14:sldId id="309"/>
            <p14:sldId id="270"/>
            <p14:sldId id="315"/>
            <p14:sldId id="286"/>
            <p14:sldId id="263"/>
            <p14:sldId id="260"/>
            <p14:sldId id="289"/>
            <p14:sldId id="311"/>
            <p14:sldId id="259"/>
            <p14:sldId id="297"/>
            <p14:sldId id="299"/>
            <p14:sldId id="307"/>
            <p14:sldId id="308"/>
            <p14:sldId id="293"/>
            <p14:sldId id="295"/>
            <p14:sldId id="269"/>
            <p14:sldId id="288"/>
          </p14:sldIdLst>
        </p14:section>
        <p14:section name="Untitled Section" id="{41C778D1-2C84-489D-AB54-1B3C207DEF25}">
          <p14:sldIdLst>
            <p14:sldId id="287"/>
            <p14:sldId id="305"/>
            <p14:sldId id="306"/>
            <p14:sldId id="284"/>
            <p14:sldId id="291"/>
            <p14:sldId id="290"/>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BE8F309-F8ED-47FC-A7F6-63B5C8F6280B}">
  <a:tblStyle styleId="{ABE8F309-F8ED-47FC-A7F6-63B5C8F6280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69A51-6872-4B26-AAF4-4176688EA8CA}"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IE"/>
        </a:p>
      </dgm:t>
    </dgm:pt>
    <dgm:pt modelId="{43168420-0B25-40A5-8E04-0DF21232BC22}">
      <dgm:prSet phldrT="[Text]"/>
      <dgm:spPr/>
      <dgm:t>
        <a:bodyPr/>
        <a:lstStyle/>
        <a:p>
          <a:r>
            <a:rPr lang="en-US" b="1" dirty="0" smtClean="0">
              <a:latin typeface="Arial Narrow" pitchFamily="34" charset="0"/>
              <a:cs typeface="Arial" pitchFamily="34" charset="0"/>
            </a:rPr>
            <a:t>DE has 4 key elements</a:t>
          </a:r>
          <a:endParaRPr lang="en-IE" dirty="0"/>
        </a:p>
      </dgm:t>
    </dgm:pt>
    <dgm:pt modelId="{82731D43-0E66-4569-84EA-02D4943B1A92}" type="parTrans" cxnId="{7EE159DE-D3A0-459D-8879-466670703D2F}">
      <dgm:prSet/>
      <dgm:spPr/>
      <dgm:t>
        <a:bodyPr/>
        <a:lstStyle/>
        <a:p>
          <a:endParaRPr lang="en-IE"/>
        </a:p>
      </dgm:t>
    </dgm:pt>
    <dgm:pt modelId="{811FE9C0-740F-426F-A899-09E8B52B7E3B}" type="sibTrans" cxnId="{7EE159DE-D3A0-459D-8879-466670703D2F}">
      <dgm:prSet/>
      <dgm:spPr/>
      <dgm:t>
        <a:bodyPr/>
        <a:lstStyle/>
        <a:p>
          <a:endParaRPr lang="en-IE"/>
        </a:p>
      </dgm:t>
    </dgm:pt>
    <dgm:pt modelId="{1E83B1E2-28B3-404F-B96D-21157593AC41}">
      <dgm:prSet custT="1"/>
      <dgm:spPr/>
      <dgm:t>
        <a:bodyPr/>
        <a:lstStyle/>
        <a:p>
          <a:r>
            <a:rPr lang="en-US" sz="2400" b="1" cap="small" baseline="0" dirty="0" smtClean="0">
              <a:latin typeface="Calibri" panose="020F0502020204030204" pitchFamily="34" charset="0"/>
              <a:cs typeface="Arial" pitchFamily="34" charset="0"/>
            </a:rPr>
            <a:t>Skills and Capabilities </a:t>
          </a:r>
        </a:p>
        <a:p>
          <a:r>
            <a:rPr lang="en-US" sz="1600" cap="none" baseline="0" dirty="0" smtClean="0">
              <a:latin typeface="Calibri" panose="020F0502020204030204" pitchFamily="34" charset="0"/>
              <a:cs typeface="Arial" pitchFamily="34" charset="0"/>
            </a:rPr>
            <a:t>Skills that help us understand and engage with our world - analytical and communication skills, interpersonal and social skills, the ability to link knowledge and understanding with action etc.</a:t>
          </a:r>
        </a:p>
        <a:p>
          <a:endParaRPr lang="en-GB" sz="1600" cap="small" baseline="0" dirty="0">
            <a:latin typeface="Calibri" panose="020F0502020204030204" pitchFamily="34" charset="0"/>
          </a:endParaRPr>
        </a:p>
      </dgm:t>
    </dgm:pt>
    <dgm:pt modelId="{352612A0-4AC7-4B74-95B4-CB072F36F791}" type="parTrans" cxnId="{872B2D52-38B6-4A89-9D0F-187DC8446A6A}">
      <dgm:prSet/>
      <dgm:spPr/>
      <dgm:t>
        <a:bodyPr/>
        <a:lstStyle/>
        <a:p>
          <a:endParaRPr lang="en-IE"/>
        </a:p>
      </dgm:t>
    </dgm:pt>
    <dgm:pt modelId="{9ED10A24-7528-46F0-986E-ECF69530A875}" type="sibTrans" cxnId="{872B2D52-38B6-4A89-9D0F-187DC8446A6A}">
      <dgm:prSet/>
      <dgm:spPr/>
      <dgm:t>
        <a:bodyPr/>
        <a:lstStyle/>
        <a:p>
          <a:endParaRPr lang="en-IE"/>
        </a:p>
      </dgm:t>
    </dgm:pt>
    <dgm:pt modelId="{2540EE11-6032-4D8D-8F4E-798D7540706D}">
      <dgm:prSet custT="1"/>
      <dgm:spPr/>
      <dgm:t>
        <a:bodyPr/>
        <a:lstStyle/>
        <a:p>
          <a:endParaRPr lang="en-US" sz="1600" b="1" cap="small" baseline="0" dirty="0" smtClean="0">
            <a:latin typeface="Calibri" panose="020F0502020204030204" pitchFamily="34" charset="0"/>
            <a:cs typeface="Arial" pitchFamily="34" charset="0"/>
          </a:endParaRPr>
        </a:p>
        <a:p>
          <a:r>
            <a:rPr lang="en-US" sz="2400" b="1" cap="small" baseline="0" dirty="0" smtClean="0">
              <a:latin typeface="Calibri" panose="020F0502020204030204" pitchFamily="34" charset="0"/>
              <a:cs typeface="Arial" pitchFamily="34" charset="0"/>
            </a:rPr>
            <a:t>Behaviour, Experiences and Action</a:t>
          </a:r>
        </a:p>
        <a:p>
          <a:r>
            <a:rPr lang="en-US" sz="2000" b="1" cap="none" baseline="0" dirty="0" smtClean="0">
              <a:latin typeface="Calibri" panose="020F0502020204030204" pitchFamily="34" charset="0"/>
              <a:cs typeface="Arial" pitchFamily="34" charset="0"/>
            </a:rPr>
            <a:t> </a:t>
          </a:r>
          <a:r>
            <a:rPr lang="en-US" sz="1600" cap="none" baseline="0" dirty="0" smtClean="0">
              <a:latin typeface="Calibri" panose="020F0502020204030204" pitchFamily="34" charset="0"/>
              <a:cs typeface="Arial" pitchFamily="34" charset="0"/>
            </a:rPr>
            <a:t>Social relationships, personal behaviour, opportunities to participate meaningfully, competence at carrying out tasks, fulfilling potential, linking ideas, action and behaviour</a:t>
          </a:r>
          <a:r>
            <a:rPr lang="en-US" sz="1000" cap="none" baseline="0" dirty="0" smtClean="0">
              <a:latin typeface="Calibri" panose="020F0502020204030204" pitchFamily="34" charset="0"/>
              <a:cs typeface="Arial" pitchFamily="34" charset="0"/>
            </a:rPr>
            <a:t>.</a:t>
          </a:r>
        </a:p>
        <a:p>
          <a:endParaRPr lang="en-GB" sz="2000" cap="small" baseline="0" dirty="0">
            <a:latin typeface="Calibri" panose="020F0502020204030204" pitchFamily="34" charset="0"/>
          </a:endParaRPr>
        </a:p>
      </dgm:t>
    </dgm:pt>
    <dgm:pt modelId="{A32F5B17-DF09-4EEE-B64C-8075DD69E9BA}" type="parTrans" cxnId="{F008BD36-14CF-4DC2-A1FE-0EB09BA6EE92}">
      <dgm:prSet/>
      <dgm:spPr/>
      <dgm:t>
        <a:bodyPr/>
        <a:lstStyle/>
        <a:p>
          <a:endParaRPr lang="en-IE"/>
        </a:p>
      </dgm:t>
    </dgm:pt>
    <dgm:pt modelId="{B9DEAF07-C98E-4597-A8CB-AE50C55379C1}" type="sibTrans" cxnId="{F008BD36-14CF-4DC2-A1FE-0EB09BA6EE92}">
      <dgm:prSet/>
      <dgm:spPr/>
      <dgm:t>
        <a:bodyPr/>
        <a:lstStyle/>
        <a:p>
          <a:endParaRPr lang="en-IE"/>
        </a:p>
      </dgm:t>
    </dgm:pt>
    <dgm:pt modelId="{C611B89E-9A70-4A6B-BD7F-B0F326E0F8B3}">
      <dgm:prSet phldrT="[Text]" custT="1"/>
      <dgm:spPr/>
      <dgm:t>
        <a:bodyPr/>
        <a:lstStyle/>
        <a:p>
          <a:endParaRPr lang="en-US" sz="2400" b="1" cap="small" baseline="0" dirty="0" smtClean="0">
            <a:latin typeface="Calibri" panose="020F0502020204030204" pitchFamily="34" charset="0"/>
            <a:cs typeface="Arial" pitchFamily="34" charset="0"/>
          </a:endParaRPr>
        </a:p>
        <a:p>
          <a:r>
            <a:rPr lang="en-US" sz="2400" b="1" cap="small" baseline="0" dirty="0" smtClean="0">
              <a:latin typeface="Calibri" panose="020F0502020204030204" pitchFamily="34" charset="0"/>
              <a:cs typeface="Arial" pitchFamily="34" charset="0"/>
            </a:rPr>
            <a:t>Attitudes and values                                </a:t>
          </a:r>
        </a:p>
        <a:p>
          <a:r>
            <a:rPr lang="en-US" sz="1600" b="1" cap="none" baseline="0" dirty="0" smtClean="0">
              <a:latin typeface="Calibri" panose="020F0502020204030204" pitchFamily="34" charset="0"/>
              <a:cs typeface="Arial" pitchFamily="34" charset="0"/>
            </a:rPr>
            <a:t>  A</a:t>
          </a:r>
          <a:r>
            <a:rPr lang="en-US" sz="1600" cap="none" baseline="0" dirty="0" smtClean="0">
              <a:latin typeface="Calibri" panose="020F0502020204030204" pitchFamily="34" charset="0"/>
              <a:cs typeface="Arial" pitchFamily="34" charset="0"/>
            </a:rPr>
            <a:t>bout oneself and others, about social responsibilities, respect, about learning, behaviour, beliefs, subject knowledge and about society here in Ireland and internationally.</a:t>
          </a:r>
        </a:p>
        <a:p>
          <a:endParaRPr lang="en-IE" sz="1600" cap="small" baseline="0" dirty="0">
            <a:latin typeface="Calibri" panose="020F0502020204030204" pitchFamily="34" charset="0"/>
          </a:endParaRPr>
        </a:p>
      </dgm:t>
    </dgm:pt>
    <dgm:pt modelId="{8C76DB82-C0F5-4A2D-B8B7-7E24FF980932}" type="parTrans" cxnId="{4FC9C07F-0501-4AED-88BB-A2FCF6A5FDCC}">
      <dgm:prSet/>
      <dgm:spPr/>
      <dgm:t>
        <a:bodyPr/>
        <a:lstStyle/>
        <a:p>
          <a:endParaRPr lang="en-IE"/>
        </a:p>
      </dgm:t>
    </dgm:pt>
    <dgm:pt modelId="{60595904-FF66-4ED4-BE15-FE5D2A9C3001}" type="sibTrans" cxnId="{4FC9C07F-0501-4AED-88BB-A2FCF6A5FDCC}">
      <dgm:prSet/>
      <dgm:spPr/>
      <dgm:t>
        <a:bodyPr/>
        <a:lstStyle/>
        <a:p>
          <a:endParaRPr lang="en-IE"/>
        </a:p>
      </dgm:t>
    </dgm:pt>
    <dgm:pt modelId="{24E5D2EA-8335-4E60-AD0E-07336F5E0F86}">
      <dgm:prSet custT="1"/>
      <dgm:spPr/>
      <dgm:t>
        <a:bodyPr/>
        <a:lstStyle/>
        <a:p>
          <a:endParaRPr lang="en-GB" sz="2000" cap="small" baseline="0" dirty="0">
            <a:latin typeface="Calibri" panose="020F0502020204030204" pitchFamily="34" charset="0"/>
          </a:endParaRPr>
        </a:p>
      </dgm:t>
    </dgm:pt>
    <dgm:pt modelId="{C364CAB9-9304-4D8D-84E6-EA9566341215}" type="parTrans" cxnId="{A1948607-982A-4BCD-AE42-54DD2BF9B29E}">
      <dgm:prSet/>
      <dgm:spPr/>
      <dgm:t>
        <a:bodyPr/>
        <a:lstStyle/>
        <a:p>
          <a:endParaRPr lang="en-IE"/>
        </a:p>
      </dgm:t>
    </dgm:pt>
    <dgm:pt modelId="{5D371D4C-AC5C-4A51-BD4A-B8D63757097B}" type="sibTrans" cxnId="{A1948607-982A-4BCD-AE42-54DD2BF9B29E}">
      <dgm:prSet/>
      <dgm:spPr/>
      <dgm:t>
        <a:bodyPr/>
        <a:lstStyle/>
        <a:p>
          <a:endParaRPr lang="en-IE"/>
        </a:p>
      </dgm:t>
    </dgm:pt>
    <dgm:pt modelId="{15EF4458-490A-4625-AFE9-A4E5D8309235}">
      <dgm:prSet custT="1"/>
      <dgm:spPr/>
      <dgm:t>
        <a:bodyPr/>
        <a:lstStyle/>
        <a:p>
          <a:endParaRPr lang="en-US" sz="2400" b="1" cap="small" baseline="0" dirty="0" smtClean="0">
            <a:latin typeface="Calibri" panose="020F0502020204030204" pitchFamily="34" charset="0"/>
            <a:cs typeface="Arial" pitchFamily="34" charset="0"/>
          </a:endParaRPr>
        </a:p>
        <a:p>
          <a:r>
            <a:rPr lang="en-US" sz="2400" b="1" cap="small" baseline="0" dirty="0" smtClean="0">
              <a:latin typeface="Calibri" panose="020F0502020204030204" pitchFamily="34" charset="0"/>
              <a:cs typeface="Arial" pitchFamily="34" charset="0"/>
            </a:rPr>
            <a:t>Knowledge and Understanding</a:t>
          </a:r>
        </a:p>
        <a:p>
          <a:r>
            <a:rPr lang="en-US" sz="1600" cap="none" baseline="0" dirty="0" smtClean="0">
              <a:latin typeface="Calibri" panose="020F0502020204030204" pitchFamily="34" charset="0"/>
              <a:cs typeface="Arial" pitchFamily="34" charset="0"/>
            </a:rPr>
            <a:t>Factual information about the shape of our world, ideas about why it is shaped the way it is (gender, sustainable development, citizenship etc), about connections between wealth and poverty, progress and inequality, about relationships locally and internationally etc.</a:t>
          </a:r>
          <a:endParaRPr lang="en-IE" sz="1600" cap="small" baseline="0" dirty="0">
            <a:latin typeface="Calibri" panose="020F0502020204030204" pitchFamily="34" charset="0"/>
          </a:endParaRPr>
        </a:p>
      </dgm:t>
    </dgm:pt>
    <dgm:pt modelId="{4421DB72-B0B2-4AE5-B551-30FDF435C523}" type="parTrans" cxnId="{7D9BE28D-9A05-44E4-B03B-A967F7E41C61}">
      <dgm:prSet/>
      <dgm:spPr/>
      <dgm:t>
        <a:bodyPr/>
        <a:lstStyle/>
        <a:p>
          <a:endParaRPr lang="en-IE"/>
        </a:p>
      </dgm:t>
    </dgm:pt>
    <dgm:pt modelId="{B04C2F21-8DE4-4F47-94E1-38E8F33837B7}" type="sibTrans" cxnId="{7D9BE28D-9A05-44E4-B03B-A967F7E41C61}">
      <dgm:prSet/>
      <dgm:spPr/>
      <dgm:t>
        <a:bodyPr/>
        <a:lstStyle/>
        <a:p>
          <a:endParaRPr lang="en-IE"/>
        </a:p>
      </dgm:t>
    </dgm:pt>
    <dgm:pt modelId="{135C303F-386F-4E5B-9678-D4D0FCBA9A90}" type="pres">
      <dgm:prSet presAssocID="{FB169A51-6872-4B26-AAF4-4176688EA8CA}" presName="diagram" presStyleCnt="0">
        <dgm:presLayoutVars>
          <dgm:chMax val="1"/>
          <dgm:dir/>
          <dgm:animLvl val="ctr"/>
          <dgm:resizeHandles val="exact"/>
        </dgm:presLayoutVars>
      </dgm:prSet>
      <dgm:spPr/>
      <dgm:t>
        <a:bodyPr/>
        <a:lstStyle/>
        <a:p>
          <a:endParaRPr lang="en-IE"/>
        </a:p>
      </dgm:t>
    </dgm:pt>
    <dgm:pt modelId="{E384038E-2D68-4384-9816-58FC3B30EF79}" type="pres">
      <dgm:prSet presAssocID="{FB169A51-6872-4B26-AAF4-4176688EA8CA}" presName="matrix" presStyleCnt="0"/>
      <dgm:spPr/>
    </dgm:pt>
    <dgm:pt modelId="{0478148B-CE7B-4FBE-801F-0538104E34A9}" type="pres">
      <dgm:prSet presAssocID="{FB169A51-6872-4B26-AAF4-4176688EA8CA}" presName="tile1" presStyleLbl="node1" presStyleIdx="0" presStyleCnt="4"/>
      <dgm:spPr/>
      <dgm:t>
        <a:bodyPr/>
        <a:lstStyle/>
        <a:p>
          <a:endParaRPr lang="en-IE"/>
        </a:p>
      </dgm:t>
    </dgm:pt>
    <dgm:pt modelId="{90B9CEA5-DD7C-4170-9A35-E69EA016D9C7}" type="pres">
      <dgm:prSet presAssocID="{FB169A51-6872-4B26-AAF4-4176688EA8CA}" presName="tile1text" presStyleLbl="node1" presStyleIdx="0" presStyleCnt="4">
        <dgm:presLayoutVars>
          <dgm:chMax val="0"/>
          <dgm:chPref val="0"/>
          <dgm:bulletEnabled val="1"/>
        </dgm:presLayoutVars>
      </dgm:prSet>
      <dgm:spPr/>
      <dgm:t>
        <a:bodyPr/>
        <a:lstStyle/>
        <a:p>
          <a:endParaRPr lang="en-IE"/>
        </a:p>
      </dgm:t>
    </dgm:pt>
    <dgm:pt modelId="{5252B32C-795F-4D00-A2E2-20225766B03F}" type="pres">
      <dgm:prSet presAssocID="{FB169A51-6872-4B26-AAF4-4176688EA8CA}" presName="tile2" presStyleLbl="node1" presStyleIdx="1" presStyleCnt="4"/>
      <dgm:spPr/>
      <dgm:t>
        <a:bodyPr/>
        <a:lstStyle/>
        <a:p>
          <a:endParaRPr lang="en-IE"/>
        </a:p>
      </dgm:t>
    </dgm:pt>
    <dgm:pt modelId="{C6FE2860-F8A8-4CB7-AFEF-7154592112C9}" type="pres">
      <dgm:prSet presAssocID="{FB169A51-6872-4B26-AAF4-4176688EA8CA}" presName="tile2text" presStyleLbl="node1" presStyleIdx="1" presStyleCnt="4">
        <dgm:presLayoutVars>
          <dgm:chMax val="0"/>
          <dgm:chPref val="0"/>
          <dgm:bulletEnabled val="1"/>
        </dgm:presLayoutVars>
      </dgm:prSet>
      <dgm:spPr/>
      <dgm:t>
        <a:bodyPr/>
        <a:lstStyle/>
        <a:p>
          <a:endParaRPr lang="en-IE"/>
        </a:p>
      </dgm:t>
    </dgm:pt>
    <dgm:pt modelId="{A744810A-D4F8-48EC-B240-5B52922CD3ED}" type="pres">
      <dgm:prSet presAssocID="{FB169A51-6872-4B26-AAF4-4176688EA8CA}" presName="tile3" presStyleLbl="node1" presStyleIdx="2" presStyleCnt="4"/>
      <dgm:spPr/>
      <dgm:t>
        <a:bodyPr/>
        <a:lstStyle/>
        <a:p>
          <a:endParaRPr lang="en-IE"/>
        </a:p>
      </dgm:t>
    </dgm:pt>
    <dgm:pt modelId="{7DCD45FF-A2A9-432F-B881-780A9BD1A469}" type="pres">
      <dgm:prSet presAssocID="{FB169A51-6872-4B26-AAF4-4176688EA8CA}" presName="tile3text" presStyleLbl="node1" presStyleIdx="2" presStyleCnt="4">
        <dgm:presLayoutVars>
          <dgm:chMax val="0"/>
          <dgm:chPref val="0"/>
          <dgm:bulletEnabled val="1"/>
        </dgm:presLayoutVars>
      </dgm:prSet>
      <dgm:spPr/>
      <dgm:t>
        <a:bodyPr/>
        <a:lstStyle/>
        <a:p>
          <a:endParaRPr lang="en-IE"/>
        </a:p>
      </dgm:t>
    </dgm:pt>
    <dgm:pt modelId="{6C05CF9D-8B98-45D7-BEAE-FB2A28954706}" type="pres">
      <dgm:prSet presAssocID="{FB169A51-6872-4B26-AAF4-4176688EA8CA}" presName="tile4" presStyleLbl="node1" presStyleIdx="3" presStyleCnt="4"/>
      <dgm:spPr/>
      <dgm:t>
        <a:bodyPr/>
        <a:lstStyle/>
        <a:p>
          <a:endParaRPr lang="en-IE"/>
        </a:p>
      </dgm:t>
    </dgm:pt>
    <dgm:pt modelId="{F829A3E9-D339-4364-B75D-1D6BE949B9C6}" type="pres">
      <dgm:prSet presAssocID="{FB169A51-6872-4B26-AAF4-4176688EA8CA}" presName="tile4text" presStyleLbl="node1" presStyleIdx="3" presStyleCnt="4">
        <dgm:presLayoutVars>
          <dgm:chMax val="0"/>
          <dgm:chPref val="0"/>
          <dgm:bulletEnabled val="1"/>
        </dgm:presLayoutVars>
      </dgm:prSet>
      <dgm:spPr/>
      <dgm:t>
        <a:bodyPr/>
        <a:lstStyle/>
        <a:p>
          <a:endParaRPr lang="en-IE"/>
        </a:p>
      </dgm:t>
    </dgm:pt>
    <dgm:pt modelId="{CC412D9B-E063-4D66-BF31-223E30173B61}" type="pres">
      <dgm:prSet presAssocID="{FB169A51-6872-4B26-AAF4-4176688EA8CA}" presName="centerTile" presStyleLbl="fgShp" presStyleIdx="0" presStyleCnt="1" custScaleX="80738" custScaleY="54087">
        <dgm:presLayoutVars>
          <dgm:chMax val="0"/>
          <dgm:chPref val="0"/>
        </dgm:presLayoutVars>
      </dgm:prSet>
      <dgm:spPr/>
      <dgm:t>
        <a:bodyPr/>
        <a:lstStyle/>
        <a:p>
          <a:endParaRPr lang="en-IE"/>
        </a:p>
      </dgm:t>
    </dgm:pt>
  </dgm:ptLst>
  <dgm:cxnLst>
    <dgm:cxn modelId="{606CFB40-A37A-4754-BD28-5DF9D2FF90DF}" type="presOf" srcId="{C611B89E-9A70-4A6B-BD7F-B0F326E0F8B3}" destId="{5252B32C-795F-4D00-A2E2-20225766B03F}" srcOrd="0" destOrd="0" presId="urn:microsoft.com/office/officeart/2005/8/layout/matrix1"/>
    <dgm:cxn modelId="{5CB97D1F-C855-4390-9DAA-C58B435BCAA5}" type="presOf" srcId="{2540EE11-6032-4D8D-8F4E-798D7540706D}" destId="{F829A3E9-D339-4364-B75D-1D6BE949B9C6}" srcOrd="1" destOrd="0" presId="urn:microsoft.com/office/officeart/2005/8/layout/matrix1"/>
    <dgm:cxn modelId="{4FC9C07F-0501-4AED-88BB-A2FCF6A5FDCC}" srcId="{43168420-0B25-40A5-8E04-0DF21232BC22}" destId="{C611B89E-9A70-4A6B-BD7F-B0F326E0F8B3}" srcOrd="1" destOrd="0" parTransId="{8C76DB82-C0F5-4A2D-B8B7-7E24FF980932}" sibTransId="{60595904-FF66-4ED4-BE15-FE5D2A9C3001}"/>
    <dgm:cxn modelId="{5144C6D9-0795-4D3F-9336-C35F02CA0401}" type="presOf" srcId="{1E83B1E2-28B3-404F-B96D-21157593AC41}" destId="{7DCD45FF-A2A9-432F-B881-780A9BD1A469}" srcOrd="1" destOrd="0" presId="urn:microsoft.com/office/officeart/2005/8/layout/matrix1"/>
    <dgm:cxn modelId="{729DC4D0-66A6-4225-BC92-DF6BC4F16808}" type="presOf" srcId="{15EF4458-490A-4625-AFE9-A4E5D8309235}" destId="{0478148B-CE7B-4FBE-801F-0538104E34A9}" srcOrd="0" destOrd="0" presId="urn:microsoft.com/office/officeart/2005/8/layout/matrix1"/>
    <dgm:cxn modelId="{DF4AFEC5-29EE-4A6F-9AAE-41170ABE7EC2}" type="presOf" srcId="{C611B89E-9A70-4A6B-BD7F-B0F326E0F8B3}" destId="{C6FE2860-F8A8-4CB7-AFEF-7154592112C9}" srcOrd="1" destOrd="0" presId="urn:microsoft.com/office/officeart/2005/8/layout/matrix1"/>
    <dgm:cxn modelId="{5B57E118-255D-4EE5-AA6E-51FF68A23DFC}" type="presOf" srcId="{2540EE11-6032-4D8D-8F4E-798D7540706D}" destId="{6C05CF9D-8B98-45D7-BEAE-FB2A28954706}" srcOrd="0" destOrd="0" presId="urn:microsoft.com/office/officeart/2005/8/layout/matrix1"/>
    <dgm:cxn modelId="{A8579337-B471-41B1-B69F-C7687DE32FF7}" type="presOf" srcId="{15EF4458-490A-4625-AFE9-A4E5D8309235}" destId="{90B9CEA5-DD7C-4170-9A35-E69EA016D9C7}" srcOrd="1" destOrd="0" presId="urn:microsoft.com/office/officeart/2005/8/layout/matrix1"/>
    <dgm:cxn modelId="{7EE159DE-D3A0-459D-8879-466670703D2F}" srcId="{FB169A51-6872-4B26-AAF4-4176688EA8CA}" destId="{43168420-0B25-40A5-8E04-0DF21232BC22}" srcOrd="0" destOrd="0" parTransId="{82731D43-0E66-4569-84EA-02D4943B1A92}" sibTransId="{811FE9C0-740F-426F-A899-09E8B52B7E3B}"/>
    <dgm:cxn modelId="{F008BD36-14CF-4DC2-A1FE-0EB09BA6EE92}" srcId="{43168420-0B25-40A5-8E04-0DF21232BC22}" destId="{2540EE11-6032-4D8D-8F4E-798D7540706D}" srcOrd="3" destOrd="0" parTransId="{A32F5B17-DF09-4EEE-B64C-8075DD69E9BA}" sibTransId="{B9DEAF07-C98E-4597-A8CB-AE50C55379C1}"/>
    <dgm:cxn modelId="{8E45A35D-2C06-410E-96DB-EF3939DA851D}" type="presOf" srcId="{43168420-0B25-40A5-8E04-0DF21232BC22}" destId="{CC412D9B-E063-4D66-BF31-223E30173B61}" srcOrd="0" destOrd="0" presId="urn:microsoft.com/office/officeart/2005/8/layout/matrix1"/>
    <dgm:cxn modelId="{0171968F-96DA-44B1-A305-84D53CE0A6E3}" type="presOf" srcId="{1E83B1E2-28B3-404F-B96D-21157593AC41}" destId="{A744810A-D4F8-48EC-B240-5B52922CD3ED}" srcOrd="0" destOrd="0" presId="urn:microsoft.com/office/officeart/2005/8/layout/matrix1"/>
    <dgm:cxn modelId="{872B2D52-38B6-4A89-9D0F-187DC8446A6A}" srcId="{43168420-0B25-40A5-8E04-0DF21232BC22}" destId="{1E83B1E2-28B3-404F-B96D-21157593AC41}" srcOrd="2" destOrd="0" parTransId="{352612A0-4AC7-4B74-95B4-CB072F36F791}" sibTransId="{9ED10A24-7528-46F0-986E-ECF69530A875}"/>
    <dgm:cxn modelId="{A1948607-982A-4BCD-AE42-54DD2BF9B29E}" srcId="{FB169A51-6872-4B26-AAF4-4176688EA8CA}" destId="{24E5D2EA-8335-4E60-AD0E-07336F5E0F86}" srcOrd="1" destOrd="0" parTransId="{C364CAB9-9304-4D8D-84E6-EA9566341215}" sibTransId="{5D371D4C-AC5C-4A51-BD4A-B8D63757097B}"/>
    <dgm:cxn modelId="{0E1D717F-F8B2-47BC-B189-D76A28F211D6}" type="presOf" srcId="{FB169A51-6872-4B26-AAF4-4176688EA8CA}" destId="{135C303F-386F-4E5B-9678-D4D0FCBA9A90}" srcOrd="0" destOrd="0" presId="urn:microsoft.com/office/officeart/2005/8/layout/matrix1"/>
    <dgm:cxn modelId="{7D9BE28D-9A05-44E4-B03B-A967F7E41C61}" srcId="{43168420-0B25-40A5-8E04-0DF21232BC22}" destId="{15EF4458-490A-4625-AFE9-A4E5D8309235}" srcOrd="0" destOrd="0" parTransId="{4421DB72-B0B2-4AE5-B551-30FDF435C523}" sibTransId="{B04C2F21-8DE4-4F47-94E1-38E8F33837B7}"/>
    <dgm:cxn modelId="{CF41B86F-9B99-4672-8513-A24DBD42EC6A}" type="presParOf" srcId="{135C303F-386F-4E5B-9678-D4D0FCBA9A90}" destId="{E384038E-2D68-4384-9816-58FC3B30EF79}" srcOrd="0" destOrd="0" presId="urn:microsoft.com/office/officeart/2005/8/layout/matrix1"/>
    <dgm:cxn modelId="{1570D13E-C3A4-4A4C-BA1C-D43938149761}" type="presParOf" srcId="{E384038E-2D68-4384-9816-58FC3B30EF79}" destId="{0478148B-CE7B-4FBE-801F-0538104E34A9}" srcOrd="0" destOrd="0" presId="urn:microsoft.com/office/officeart/2005/8/layout/matrix1"/>
    <dgm:cxn modelId="{7670D62C-78E9-44D8-B4F2-3BBAE27AE21E}" type="presParOf" srcId="{E384038E-2D68-4384-9816-58FC3B30EF79}" destId="{90B9CEA5-DD7C-4170-9A35-E69EA016D9C7}" srcOrd="1" destOrd="0" presId="urn:microsoft.com/office/officeart/2005/8/layout/matrix1"/>
    <dgm:cxn modelId="{C1A998F8-589E-418E-B256-5BC247E71719}" type="presParOf" srcId="{E384038E-2D68-4384-9816-58FC3B30EF79}" destId="{5252B32C-795F-4D00-A2E2-20225766B03F}" srcOrd="2" destOrd="0" presId="urn:microsoft.com/office/officeart/2005/8/layout/matrix1"/>
    <dgm:cxn modelId="{654BCE4D-92BE-4BCF-A792-033E861D38B0}" type="presParOf" srcId="{E384038E-2D68-4384-9816-58FC3B30EF79}" destId="{C6FE2860-F8A8-4CB7-AFEF-7154592112C9}" srcOrd="3" destOrd="0" presId="urn:microsoft.com/office/officeart/2005/8/layout/matrix1"/>
    <dgm:cxn modelId="{1DE586F3-E076-4A1D-827A-4B45F8400228}" type="presParOf" srcId="{E384038E-2D68-4384-9816-58FC3B30EF79}" destId="{A744810A-D4F8-48EC-B240-5B52922CD3ED}" srcOrd="4" destOrd="0" presId="urn:microsoft.com/office/officeart/2005/8/layout/matrix1"/>
    <dgm:cxn modelId="{15654283-61DE-4AB7-86A8-CE27239D80C1}" type="presParOf" srcId="{E384038E-2D68-4384-9816-58FC3B30EF79}" destId="{7DCD45FF-A2A9-432F-B881-780A9BD1A469}" srcOrd="5" destOrd="0" presId="urn:microsoft.com/office/officeart/2005/8/layout/matrix1"/>
    <dgm:cxn modelId="{105E851F-ACF6-4C14-8234-A489664ED4AC}" type="presParOf" srcId="{E384038E-2D68-4384-9816-58FC3B30EF79}" destId="{6C05CF9D-8B98-45D7-BEAE-FB2A28954706}" srcOrd="6" destOrd="0" presId="urn:microsoft.com/office/officeart/2005/8/layout/matrix1"/>
    <dgm:cxn modelId="{5FB4873C-CD1F-4B06-B904-ADBF465839DA}" type="presParOf" srcId="{E384038E-2D68-4384-9816-58FC3B30EF79}" destId="{F829A3E9-D339-4364-B75D-1D6BE949B9C6}" srcOrd="7" destOrd="0" presId="urn:microsoft.com/office/officeart/2005/8/layout/matrix1"/>
    <dgm:cxn modelId="{2ECC8176-628A-4D70-874C-09E7E5E6ED4A}" type="presParOf" srcId="{135C303F-386F-4E5B-9678-D4D0FCBA9A90}" destId="{CC412D9B-E063-4D66-BF31-223E30173B6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E1AC3-BF0D-4558-8F96-23C20D71C1E1}" type="doc">
      <dgm:prSet loTypeId="urn:microsoft.com/office/officeart/2005/8/layout/lProcess3" loCatId="process" qsTypeId="urn:microsoft.com/office/officeart/2005/8/quickstyle/simple2" qsCatId="simple" csTypeId="urn:microsoft.com/office/officeart/2005/8/colors/accent0_1" csCatId="mainScheme" phldr="1"/>
      <dgm:spPr/>
    </dgm:pt>
    <dgm:pt modelId="{FFFD5E5E-2401-4C5E-9348-50DDF18BE0C7}">
      <dgm:prSet phldrT="[Text]">
        <dgm:style>
          <a:lnRef idx="2">
            <a:schemeClr val="accent1"/>
          </a:lnRef>
          <a:fillRef idx="1">
            <a:schemeClr val="lt1"/>
          </a:fillRef>
          <a:effectRef idx="0">
            <a:schemeClr val="accent1"/>
          </a:effectRef>
          <a:fontRef idx="minor">
            <a:schemeClr val="dk1"/>
          </a:fontRef>
        </dgm:style>
      </dgm:prSet>
      <dgm:spPr>
        <a:ln>
          <a:solidFill>
            <a:srgbClr val="000000"/>
          </a:solidFill>
        </a:ln>
      </dgm:spPr>
      <dgm:t>
        <a:bodyPr/>
        <a:lstStyle/>
        <a:p>
          <a:r>
            <a:rPr lang="en-IE" b="1" dirty="0" smtClean="0"/>
            <a:t>Young person-centred (1)</a:t>
          </a:r>
          <a:endParaRPr lang="en-IE" dirty="0"/>
        </a:p>
      </dgm:t>
    </dgm:pt>
    <dgm:pt modelId="{F904CECA-A579-4DCB-B5B5-E2601D511143}" type="parTrans" cxnId="{F5285BE3-A819-4989-AC06-216920BC6C3B}">
      <dgm:prSet/>
      <dgm:spPr/>
      <dgm:t>
        <a:bodyPr/>
        <a:lstStyle/>
        <a:p>
          <a:endParaRPr lang="en-IE"/>
        </a:p>
      </dgm:t>
    </dgm:pt>
    <dgm:pt modelId="{89A00831-1C77-4842-8BAD-91F8F6638CE2}" type="sibTrans" cxnId="{F5285BE3-A819-4989-AC06-216920BC6C3B}">
      <dgm:prSet/>
      <dgm:spPr/>
      <dgm:t>
        <a:bodyPr/>
        <a:lstStyle/>
        <a:p>
          <a:endParaRPr lang="en-IE"/>
        </a:p>
      </dgm:t>
    </dgm:pt>
    <dgm:pt modelId="{7D42EBF7-75EA-42E1-A150-5EC13320E581}">
      <dgm:prSet/>
      <dgm:spPr>
        <a:ln>
          <a:solidFill>
            <a:srgbClr val="000000"/>
          </a:solidFill>
        </a:ln>
      </dgm:spPr>
      <dgm:t>
        <a:bodyPr/>
        <a:lstStyle/>
        <a:p>
          <a:r>
            <a:rPr lang="en-IE" b="1" dirty="0" smtClean="0"/>
            <a:t>Education and developmental (3)</a:t>
          </a:r>
        </a:p>
      </dgm:t>
    </dgm:pt>
    <dgm:pt modelId="{660E32CF-375D-4DBC-B406-8E5BB61A2DED}" type="parTrans" cxnId="{CBD0886C-64DB-49AE-A0CB-30B4B6B82000}">
      <dgm:prSet/>
      <dgm:spPr/>
      <dgm:t>
        <a:bodyPr/>
        <a:lstStyle/>
        <a:p>
          <a:endParaRPr lang="en-IE"/>
        </a:p>
      </dgm:t>
    </dgm:pt>
    <dgm:pt modelId="{AF1A47EC-CFD3-4EA3-870C-FBF9BB140F79}" type="sibTrans" cxnId="{CBD0886C-64DB-49AE-A0CB-30B4B6B82000}">
      <dgm:prSet/>
      <dgm:spPr/>
      <dgm:t>
        <a:bodyPr/>
        <a:lstStyle/>
        <a:p>
          <a:endParaRPr lang="en-IE"/>
        </a:p>
      </dgm:t>
    </dgm:pt>
    <dgm:pt modelId="{A639FE19-44D6-443E-A74D-3A7B0607BBCD}">
      <dgm:prSet/>
      <dgm:spPr>
        <a:ln>
          <a:solidFill>
            <a:srgbClr val="000000"/>
          </a:solidFill>
        </a:ln>
      </dgm:spPr>
      <dgm:t>
        <a:bodyPr/>
        <a:lstStyle/>
        <a:p>
          <a:r>
            <a:rPr lang="en-IE" b="1" dirty="0" smtClean="0"/>
            <a:t>Equality and Inclusiveness (4)</a:t>
          </a:r>
        </a:p>
      </dgm:t>
    </dgm:pt>
    <dgm:pt modelId="{158A5619-D951-47FB-9F01-EFF55AB9D1CF}" type="parTrans" cxnId="{5EDB3AFC-F0AE-4C22-926E-EC69175CC9C4}">
      <dgm:prSet/>
      <dgm:spPr/>
      <dgm:t>
        <a:bodyPr/>
        <a:lstStyle/>
        <a:p>
          <a:endParaRPr lang="en-IE"/>
        </a:p>
      </dgm:t>
    </dgm:pt>
    <dgm:pt modelId="{FF834AED-FCB3-4DF8-938F-9FBC5BEC14FA}" type="sibTrans" cxnId="{5EDB3AFC-F0AE-4C22-926E-EC69175CC9C4}">
      <dgm:prSet/>
      <dgm:spPr/>
      <dgm:t>
        <a:bodyPr/>
        <a:lstStyle/>
        <a:p>
          <a:endParaRPr lang="en-IE"/>
        </a:p>
      </dgm:t>
    </dgm:pt>
    <dgm:pt modelId="{337E2E66-CDE9-42CE-841C-B560DECE5858}">
      <dgm:prSet/>
      <dgm:spPr>
        <a:ln>
          <a:solidFill>
            <a:srgbClr val="000000"/>
          </a:solidFill>
        </a:ln>
      </dgm:spPr>
      <dgm:t>
        <a:bodyPr/>
        <a:lstStyle/>
        <a:p>
          <a:r>
            <a:rPr lang="en-IE" b="1" dirty="0" smtClean="0"/>
            <a:t>Quality youth work and continuous improvement (5)</a:t>
          </a:r>
          <a:endParaRPr lang="en-IE" dirty="0" smtClean="0"/>
        </a:p>
      </dgm:t>
    </dgm:pt>
    <dgm:pt modelId="{A2ADA83A-D0FC-49AA-BFF1-252AA07C91CA}" type="parTrans" cxnId="{EFB6737D-5874-4187-A21A-9202B24FFE45}">
      <dgm:prSet/>
      <dgm:spPr/>
      <dgm:t>
        <a:bodyPr/>
        <a:lstStyle/>
        <a:p>
          <a:endParaRPr lang="en-IE"/>
        </a:p>
      </dgm:t>
    </dgm:pt>
    <dgm:pt modelId="{35459772-6AF9-45E9-962E-ACF852C82CC6}" type="sibTrans" cxnId="{EFB6737D-5874-4187-A21A-9202B24FFE45}">
      <dgm:prSet/>
      <dgm:spPr/>
      <dgm:t>
        <a:bodyPr/>
        <a:lstStyle/>
        <a:p>
          <a:endParaRPr lang="en-IE"/>
        </a:p>
      </dgm:t>
    </dgm:pt>
    <dgm:pt modelId="{CF829AED-9382-4AD9-9CEB-70B2190F2887}" type="pres">
      <dgm:prSet presAssocID="{56CE1AC3-BF0D-4558-8F96-23C20D71C1E1}" presName="Name0" presStyleCnt="0">
        <dgm:presLayoutVars>
          <dgm:chPref val="3"/>
          <dgm:dir/>
          <dgm:animLvl val="lvl"/>
          <dgm:resizeHandles/>
        </dgm:presLayoutVars>
      </dgm:prSet>
      <dgm:spPr/>
    </dgm:pt>
    <dgm:pt modelId="{039C6E2F-7385-4777-A8CC-871E44E57169}" type="pres">
      <dgm:prSet presAssocID="{FFFD5E5E-2401-4C5E-9348-50DDF18BE0C7}" presName="horFlow" presStyleCnt="0"/>
      <dgm:spPr/>
    </dgm:pt>
    <dgm:pt modelId="{15209679-F7CE-4E14-99F5-10413C6DDFE6}" type="pres">
      <dgm:prSet presAssocID="{FFFD5E5E-2401-4C5E-9348-50DDF18BE0C7}" presName="bigChev" presStyleLbl="node1" presStyleIdx="0" presStyleCnt="4" custScaleX="405190" custScaleY="214359"/>
      <dgm:spPr/>
      <dgm:t>
        <a:bodyPr/>
        <a:lstStyle/>
        <a:p>
          <a:endParaRPr lang="en-IE"/>
        </a:p>
      </dgm:t>
    </dgm:pt>
    <dgm:pt modelId="{AC533725-8318-4C00-9047-55E1D84739DA}" type="pres">
      <dgm:prSet presAssocID="{FFFD5E5E-2401-4C5E-9348-50DDF18BE0C7}" presName="vSp" presStyleCnt="0"/>
      <dgm:spPr/>
    </dgm:pt>
    <dgm:pt modelId="{D9D8E7B2-5867-446E-9AE6-A3B16080F6F5}" type="pres">
      <dgm:prSet presAssocID="{7D42EBF7-75EA-42E1-A150-5EC13320E581}" presName="horFlow" presStyleCnt="0"/>
      <dgm:spPr/>
    </dgm:pt>
    <dgm:pt modelId="{E7B5CB9F-31F7-4499-87A9-74B5DF836FBF}" type="pres">
      <dgm:prSet presAssocID="{7D42EBF7-75EA-42E1-A150-5EC13320E581}" presName="bigChev" presStyleLbl="node1" presStyleIdx="1" presStyleCnt="4" custScaleX="405190" custScaleY="214359"/>
      <dgm:spPr/>
      <dgm:t>
        <a:bodyPr/>
        <a:lstStyle/>
        <a:p>
          <a:endParaRPr lang="en-IE"/>
        </a:p>
      </dgm:t>
    </dgm:pt>
    <dgm:pt modelId="{A74A6A7A-5B38-4413-95BB-0A1303EE404C}" type="pres">
      <dgm:prSet presAssocID="{7D42EBF7-75EA-42E1-A150-5EC13320E581}" presName="vSp" presStyleCnt="0"/>
      <dgm:spPr/>
    </dgm:pt>
    <dgm:pt modelId="{A6CC3617-F41F-4BE7-8B28-177743426C95}" type="pres">
      <dgm:prSet presAssocID="{A639FE19-44D6-443E-A74D-3A7B0607BBCD}" presName="horFlow" presStyleCnt="0"/>
      <dgm:spPr/>
    </dgm:pt>
    <dgm:pt modelId="{E19A8E5D-6EC1-4B93-BDFA-8E1F830E00F9}" type="pres">
      <dgm:prSet presAssocID="{A639FE19-44D6-443E-A74D-3A7B0607BBCD}" presName="bigChev" presStyleLbl="node1" presStyleIdx="2" presStyleCnt="4" custScaleX="405190" custScaleY="214359"/>
      <dgm:spPr/>
      <dgm:t>
        <a:bodyPr/>
        <a:lstStyle/>
        <a:p>
          <a:endParaRPr lang="en-IE"/>
        </a:p>
      </dgm:t>
    </dgm:pt>
    <dgm:pt modelId="{5DF81EF8-227F-4BD3-923F-68819180FAEC}" type="pres">
      <dgm:prSet presAssocID="{A639FE19-44D6-443E-A74D-3A7B0607BBCD}" presName="vSp" presStyleCnt="0"/>
      <dgm:spPr/>
    </dgm:pt>
    <dgm:pt modelId="{D05FF660-EB67-47DB-8BCB-1862CC874079}" type="pres">
      <dgm:prSet presAssocID="{337E2E66-CDE9-42CE-841C-B560DECE5858}" presName="horFlow" presStyleCnt="0"/>
      <dgm:spPr/>
    </dgm:pt>
    <dgm:pt modelId="{2CCD645C-54C6-4BDF-833B-D519CB154862}" type="pres">
      <dgm:prSet presAssocID="{337E2E66-CDE9-42CE-841C-B560DECE5858}" presName="bigChev" presStyleLbl="node1" presStyleIdx="3" presStyleCnt="4" custScaleX="405190" custScaleY="214359" custLinFactNeighborX="12123" custLinFactNeighborY="-4535"/>
      <dgm:spPr/>
      <dgm:t>
        <a:bodyPr/>
        <a:lstStyle/>
        <a:p>
          <a:endParaRPr lang="en-IE"/>
        </a:p>
      </dgm:t>
    </dgm:pt>
  </dgm:ptLst>
  <dgm:cxnLst>
    <dgm:cxn modelId="{0197C0B5-6078-4B6A-AE6D-060A53AC559E}" type="presOf" srcId="{56CE1AC3-BF0D-4558-8F96-23C20D71C1E1}" destId="{CF829AED-9382-4AD9-9CEB-70B2190F2887}" srcOrd="0" destOrd="0" presId="urn:microsoft.com/office/officeart/2005/8/layout/lProcess3"/>
    <dgm:cxn modelId="{658C2625-CA5D-45DF-B653-C99BC28A7AE5}" type="presOf" srcId="{A639FE19-44D6-443E-A74D-3A7B0607BBCD}" destId="{E19A8E5D-6EC1-4B93-BDFA-8E1F830E00F9}" srcOrd="0" destOrd="0" presId="urn:microsoft.com/office/officeart/2005/8/layout/lProcess3"/>
    <dgm:cxn modelId="{EFB6737D-5874-4187-A21A-9202B24FFE45}" srcId="{56CE1AC3-BF0D-4558-8F96-23C20D71C1E1}" destId="{337E2E66-CDE9-42CE-841C-B560DECE5858}" srcOrd="3" destOrd="0" parTransId="{A2ADA83A-D0FC-49AA-BFF1-252AA07C91CA}" sibTransId="{35459772-6AF9-45E9-962E-ACF852C82CC6}"/>
    <dgm:cxn modelId="{5EDB3AFC-F0AE-4C22-926E-EC69175CC9C4}" srcId="{56CE1AC3-BF0D-4558-8F96-23C20D71C1E1}" destId="{A639FE19-44D6-443E-A74D-3A7B0607BBCD}" srcOrd="2" destOrd="0" parTransId="{158A5619-D951-47FB-9F01-EFF55AB9D1CF}" sibTransId="{FF834AED-FCB3-4DF8-938F-9FBC5BEC14FA}"/>
    <dgm:cxn modelId="{5614B760-5153-48E6-ABC9-1B3707D01DAD}" type="presOf" srcId="{FFFD5E5E-2401-4C5E-9348-50DDF18BE0C7}" destId="{15209679-F7CE-4E14-99F5-10413C6DDFE6}" srcOrd="0" destOrd="0" presId="urn:microsoft.com/office/officeart/2005/8/layout/lProcess3"/>
    <dgm:cxn modelId="{CBD0886C-64DB-49AE-A0CB-30B4B6B82000}" srcId="{56CE1AC3-BF0D-4558-8F96-23C20D71C1E1}" destId="{7D42EBF7-75EA-42E1-A150-5EC13320E581}" srcOrd="1" destOrd="0" parTransId="{660E32CF-375D-4DBC-B406-8E5BB61A2DED}" sibTransId="{AF1A47EC-CFD3-4EA3-870C-FBF9BB140F79}"/>
    <dgm:cxn modelId="{F5285BE3-A819-4989-AC06-216920BC6C3B}" srcId="{56CE1AC3-BF0D-4558-8F96-23C20D71C1E1}" destId="{FFFD5E5E-2401-4C5E-9348-50DDF18BE0C7}" srcOrd="0" destOrd="0" parTransId="{F904CECA-A579-4DCB-B5B5-E2601D511143}" sibTransId="{89A00831-1C77-4842-8BAD-91F8F6638CE2}"/>
    <dgm:cxn modelId="{CC9ACD87-2DEE-4811-93A1-BD085B361A4C}" type="presOf" srcId="{337E2E66-CDE9-42CE-841C-B560DECE5858}" destId="{2CCD645C-54C6-4BDF-833B-D519CB154862}" srcOrd="0" destOrd="0" presId="urn:microsoft.com/office/officeart/2005/8/layout/lProcess3"/>
    <dgm:cxn modelId="{9FD821A7-9BA6-469C-8538-990266571AA0}" type="presOf" srcId="{7D42EBF7-75EA-42E1-A150-5EC13320E581}" destId="{E7B5CB9F-31F7-4499-87A9-74B5DF836FBF}" srcOrd="0" destOrd="0" presId="urn:microsoft.com/office/officeart/2005/8/layout/lProcess3"/>
    <dgm:cxn modelId="{48B7CDCB-F456-47A4-ADA1-48CE43B35C74}" type="presParOf" srcId="{CF829AED-9382-4AD9-9CEB-70B2190F2887}" destId="{039C6E2F-7385-4777-A8CC-871E44E57169}" srcOrd="0" destOrd="0" presId="urn:microsoft.com/office/officeart/2005/8/layout/lProcess3"/>
    <dgm:cxn modelId="{874B40FC-3015-4C21-8E41-1BEB9286784D}" type="presParOf" srcId="{039C6E2F-7385-4777-A8CC-871E44E57169}" destId="{15209679-F7CE-4E14-99F5-10413C6DDFE6}" srcOrd="0" destOrd="0" presId="urn:microsoft.com/office/officeart/2005/8/layout/lProcess3"/>
    <dgm:cxn modelId="{3EDD74F1-BF29-4321-B7D4-678FD1DE8B36}" type="presParOf" srcId="{CF829AED-9382-4AD9-9CEB-70B2190F2887}" destId="{AC533725-8318-4C00-9047-55E1D84739DA}" srcOrd="1" destOrd="0" presId="urn:microsoft.com/office/officeart/2005/8/layout/lProcess3"/>
    <dgm:cxn modelId="{94F30DAD-63A1-4DAC-9706-210CE87C27C6}" type="presParOf" srcId="{CF829AED-9382-4AD9-9CEB-70B2190F2887}" destId="{D9D8E7B2-5867-446E-9AE6-A3B16080F6F5}" srcOrd="2" destOrd="0" presId="urn:microsoft.com/office/officeart/2005/8/layout/lProcess3"/>
    <dgm:cxn modelId="{BD408A15-0A73-4ABF-A63B-08CF57C46D8B}" type="presParOf" srcId="{D9D8E7B2-5867-446E-9AE6-A3B16080F6F5}" destId="{E7B5CB9F-31F7-4499-87A9-74B5DF836FBF}" srcOrd="0" destOrd="0" presId="urn:microsoft.com/office/officeart/2005/8/layout/lProcess3"/>
    <dgm:cxn modelId="{47F8AD25-F67D-4F70-93A6-33B19DDE9383}" type="presParOf" srcId="{CF829AED-9382-4AD9-9CEB-70B2190F2887}" destId="{A74A6A7A-5B38-4413-95BB-0A1303EE404C}" srcOrd="3" destOrd="0" presId="urn:microsoft.com/office/officeart/2005/8/layout/lProcess3"/>
    <dgm:cxn modelId="{404293AD-344B-4CC3-8C7E-9CB6C252811E}" type="presParOf" srcId="{CF829AED-9382-4AD9-9CEB-70B2190F2887}" destId="{A6CC3617-F41F-4BE7-8B28-177743426C95}" srcOrd="4" destOrd="0" presId="urn:microsoft.com/office/officeart/2005/8/layout/lProcess3"/>
    <dgm:cxn modelId="{CDE0E575-4F78-4C5D-A086-970645F19F16}" type="presParOf" srcId="{A6CC3617-F41F-4BE7-8B28-177743426C95}" destId="{E19A8E5D-6EC1-4B93-BDFA-8E1F830E00F9}" srcOrd="0" destOrd="0" presId="urn:microsoft.com/office/officeart/2005/8/layout/lProcess3"/>
    <dgm:cxn modelId="{BA8FED95-8A87-40E3-9F1D-CB3A4E6AA126}" type="presParOf" srcId="{CF829AED-9382-4AD9-9CEB-70B2190F2887}" destId="{5DF81EF8-227F-4BD3-923F-68819180FAEC}" srcOrd="5" destOrd="0" presId="urn:microsoft.com/office/officeart/2005/8/layout/lProcess3"/>
    <dgm:cxn modelId="{3EE5AE8D-5FFC-454E-B607-4670A2D06F6E}" type="presParOf" srcId="{CF829AED-9382-4AD9-9CEB-70B2190F2887}" destId="{D05FF660-EB67-47DB-8BCB-1862CC874079}" srcOrd="6" destOrd="0" presId="urn:microsoft.com/office/officeart/2005/8/layout/lProcess3"/>
    <dgm:cxn modelId="{EACB4741-E5E0-497E-98F1-F2E672F90E44}" type="presParOf" srcId="{D05FF660-EB67-47DB-8BCB-1862CC874079}" destId="{2CCD645C-54C6-4BDF-833B-D519CB154862}"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33AAF-127B-4005-AFF3-AE2496345744}"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en-IE"/>
        </a:p>
      </dgm:t>
    </dgm:pt>
    <dgm:pt modelId="{057D249C-A8C8-4E03-B906-DFF111CEFFDE}">
      <dgm:prSet phldrT="[Text]"/>
      <dgm:spPr/>
      <dgm:t>
        <a:bodyPr/>
        <a:lstStyle/>
        <a:p>
          <a:r>
            <a:rPr lang="en-GB" dirty="0" smtClean="0">
              <a:latin typeface="Arial" pitchFamily="34" charset="0"/>
            </a:rPr>
            <a:t>Learning in a Global Society</a:t>
          </a:r>
          <a:endParaRPr lang="en-IE" dirty="0"/>
        </a:p>
      </dgm:t>
    </dgm:pt>
    <dgm:pt modelId="{75081A2E-978B-4879-8FBB-5BB273663B9A}" type="parTrans" cxnId="{FBD2191E-C1CA-401F-8590-C1A2317F3467}">
      <dgm:prSet/>
      <dgm:spPr/>
      <dgm:t>
        <a:bodyPr/>
        <a:lstStyle/>
        <a:p>
          <a:endParaRPr lang="en-IE"/>
        </a:p>
      </dgm:t>
    </dgm:pt>
    <dgm:pt modelId="{EFFEC982-440A-41BC-9B17-12A4E796E4BA}" type="sibTrans" cxnId="{FBD2191E-C1CA-401F-8590-C1A2317F3467}">
      <dgm:prSet/>
      <dgm:spPr/>
      <dgm:t>
        <a:bodyPr/>
        <a:lstStyle/>
        <a:p>
          <a:endParaRPr lang="en-IE"/>
        </a:p>
      </dgm:t>
    </dgm:pt>
    <dgm:pt modelId="{C513871C-4FED-4612-8D7F-1A9534F89365}">
      <dgm:prSet custT="1"/>
      <dgm:spPr/>
      <dgm:t>
        <a:bodyPr/>
        <a:lstStyle/>
        <a:p>
          <a:r>
            <a:rPr lang="en-GB" sz="1200" dirty="0" smtClean="0">
              <a:latin typeface="Arial" pitchFamily="34" charset="0"/>
              <a:cs typeface="Times New Roman" pitchFamily="18" charset="0"/>
            </a:rPr>
            <a:t> </a:t>
          </a:r>
          <a:r>
            <a:rPr lang="en-GB" sz="1200" dirty="0" smtClean="0">
              <a:latin typeface="Arial" pitchFamily="34" charset="0"/>
            </a:rPr>
            <a:t>Identify common interests and develop solidarity with diverse communities</a:t>
          </a:r>
          <a:endParaRPr lang="en-GB" sz="1200" dirty="0">
            <a:latin typeface="Arial" pitchFamily="34" charset="0"/>
            <a:cs typeface="Times New Roman" pitchFamily="18" charset="0"/>
          </a:endParaRPr>
        </a:p>
      </dgm:t>
    </dgm:pt>
    <dgm:pt modelId="{67C8ED9A-F357-4F24-9188-07C62752934F}" type="parTrans" cxnId="{25080D3B-994A-422A-B91A-2B14AAC2870B}">
      <dgm:prSet/>
      <dgm:spPr/>
      <dgm:t>
        <a:bodyPr/>
        <a:lstStyle/>
        <a:p>
          <a:endParaRPr lang="en-IE"/>
        </a:p>
      </dgm:t>
    </dgm:pt>
    <dgm:pt modelId="{28F56CAA-FBDA-4C80-A6A7-195F00B52A82}" type="sibTrans" cxnId="{25080D3B-994A-422A-B91A-2B14AAC2870B}">
      <dgm:prSet/>
      <dgm:spPr/>
      <dgm:t>
        <a:bodyPr/>
        <a:lstStyle/>
        <a:p>
          <a:endParaRPr lang="en-IE"/>
        </a:p>
      </dgm:t>
    </dgm:pt>
    <dgm:pt modelId="{81B2FA45-0EC5-445F-AF68-D294C71886DB}">
      <dgm:prSet custT="1"/>
      <dgm:spPr/>
      <dgm:t>
        <a:bodyPr/>
        <a:lstStyle/>
        <a:p>
          <a:r>
            <a:rPr lang="en-GB" sz="1200" dirty="0" smtClean="0">
              <a:latin typeface="Arial" pitchFamily="34" charset="0"/>
            </a:rPr>
            <a:t>Combat racism </a:t>
          </a:r>
          <a:endParaRPr lang="en-GB" sz="1200" dirty="0">
            <a:latin typeface="Arial" pitchFamily="34" charset="0"/>
            <a:cs typeface="Times New Roman" pitchFamily="18" charset="0"/>
          </a:endParaRPr>
        </a:p>
      </dgm:t>
    </dgm:pt>
    <dgm:pt modelId="{7191C878-63DF-4901-B034-B1549D1B6ED6}" type="parTrans" cxnId="{01F30AF4-070F-4792-B618-D7D875EB718E}">
      <dgm:prSet/>
      <dgm:spPr/>
      <dgm:t>
        <a:bodyPr/>
        <a:lstStyle/>
        <a:p>
          <a:endParaRPr lang="en-IE"/>
        </a:p>
      </dgm:t>
    </dgm:pt>
    <dgm:pt modelId="{79681F53-5C13-4F44-BDEB-BC973A5B95DC}" type="sibTrans" cxnId="{01F30AF4-070F-4792-B618-D7D875EB718E}">
      <dgm:prSet/>
      <dgm:spPr/>
      <dgm:t>
        <a:bodyPr/>
        <a:lstStyle/>
        <a:p>
          <a:endParaRPr lang="en-IE"/>
        </a:p>
      </dgm:t>
    </dgm:pt>
    <dgm:pt modelId="{5A18FEC5-CF68-48AA-BD80-BB3FB5E48837}">
      <dgm:prSet custT="1"/>
      <dgm:spPr/>
      <dgm:t>
        <a:bodyPr/>
        <a:lstStyle/>
        <a:p>
          <a:r>
            <a:rPr lang="en-GB" sz="1200" dirty="0" smtClean="0">
              <a:latin typeface="Arial" pitchFamily="34" charset="0"/>
              <a:cs typeface="Times New Roman" pitchFamily="18" charset="0"/>
            </a:rPr>
            <a:t> </a:t>
          </a:r>
          <a:r>
            <a:rPr lang="en-GB" sz="1200" dirty="0" smtClean="0">
              <a:latin typeface="Arial" pitchFamily="34" charset="0"/>
            </a:rPr>
            <a:t>Widen horizons and personal development</a:t>
          </a:r>
          <a:endParaRPr lang="en-GB" sz="1200" dirty="0">
            <a:latin typeface="Arial" pitchFamily="34" charset="0"/>
            <a:cs typeface="Times New Roman" pitchFamily="18" charset="0"/>
          </a:endParaRPr>
        </a:p>
      </dgm:t>
    </dgm:pt>
    <dgm:pt modelId="{E62B60A4-3B7B-45BA-9256-12307369473F}" type="parTrans" cxnId="{2959A498-F7B1-48EB-9076-EBB4B011E577}">
      <dgm:prSet/>
      <dgm:spPr/>
      <dgm:t>
        <a:bodyPr/>
        <a:lstStyle/>
        <a:p>
          <a:endParaRPr lang="en-IE"/>
        </a:p>
      </dgm:t>
    </dgm:pt>
    <dgm:pt modelId="{CD74D8A0-C371-4532-928A-32189EE52C9F}" type="sibTrans" cxnId="{2959A498-F7B1-48EB-9076-EBB4B011E577}">
      <dgm:prSet/>
      <dgm:spPr/>
      <dgm:t>
        <a:bodyPr/>
        <a:lstStyle/>
        <a:p>
          <a:endParaRPr lang="en-IE"/>
        </a:p>
      </dgm:t>
    </dgm:pt>
    <dgm:pt modelId="{CD55ADEE-E870-4829-BD21-EE90102B17B3}">
      <dgm:prSet custT="1"/>
      <dgm:spPr/>
      <dgm:t>
        <a:bodyPr/>
        <a:lstStyle/>
        <a:p>
          <a:r>
            <a:rPr lang="en-GB" sz="1200" dirty="0" smtClean="0">
              <a:latin typeface="Arial" pitchFamily="34" charset="0"/>
            </a:rPr>
            <a:t>Make a difference to their world by participating in </a:t>
          </a:r>
          <a:r>
            <a:rPr lang="en-GB" sz="1200" dirty="0" smtClean="0">
              <a:latin typeface="Arial" pitchFamily="34" charset="0"/>
            </a:rPr>
            <a:t>society</a:t>
          </a:r>
          <a:r>
            <a:rPr lang="en-GB" sz="1200" dirty="0" smtClean="0">
              <a:latin typeface="Times" charset="0"/>
            </a:rPr>
            <a:t>  </a:t>
          </a:r>
          <a:endParaRPr lang="en-GB" sz="1200" dirty="0">
            <a:latin typeface="Times" charset="0"/>
            <a:cs typeface="Times New Roman" pitchFamily="18" charset="0"/>
          </a:endParaRPr>
        </a:p>
      </dgm:t>
    </dgm:pt>
    <dgm:pt modelId="{92F1E122-C8DE-4FE0-A13A-E741DCEF8165}" type="parTrans" cxnId="{C389CF8E-C707-4059-BEC7-1104929F120F}">
      <dgm:prSet/>
      <dgm:spPr/>
      <dgm:t>
        <a:bodyPr/>
        <a:lstStyle/>
        <a:p>
          <a:endParaRPr lang="en-IE"/>
        </a:p>
      </dgm:t>
    </dgm:pt>
    <dgm:pt modelId="{CBB06AB3-56C4-43E3-B92A-CAE306F0BCE7}" type="sibTrans" cxnId="{C389CF8E-C707-4059-BEC7-1104929F120F}">
      <dgm:prSet/>
      <dgm:spPr/>
      <dgm:t>
        <a:bodyPr/>
        <a:lstStyle/>
        <a:p>
          <a:endParaRPr lang="en-IE"/>
        </a:p>
      </dgm:t>
    </dgm:pt>
    <dgm:pt modelId="{CC35F82C-AD9F-487B-AEBB-D3671A471729}">
      <dgm:prSet custT="1"/>
      <dgm:spPr/>
      <dgm:t>
        <a:bodyPr/>
        <a:lstStyle/>
        <a:p>
          <a:r>
            <a:rPr lang="en-GB" sz="1200" dirty="0" smtClean="0">
              <a:latin typeface="Arial" pitchFamily="34" charset="0"/>
            </a:rPr>
            <a:t>Understand their own situation in a wider context</a:t>
          </a:r>
          <a:endParaRPr lang="en-GB" sz="1200" dirty="0">
            <a:latin typeface="Times" charset="0"/>
            <a:cs typeface="Times New Roman" pitchFamily="18" charset="0"/>
          </a:endParaRPr>
        </a:p>
      </dgm:t>
    </dgm:pt>
    <dgm:pt modelId="{0B2DD6E8-96C8-4920-9065-264ADBE3ED83}" type="parTrans" cxnId="{331D1042-58AC-4C6A-B1A1-F8AF220B6BA3}">
      <dgm:prSet/>
      <dgm:spPr/>
      <dgm:t>
        <a:bodyPr/>
        <a:lstStyle/>
        <a:p>
          <a:endParaRPr lang="en-IE"/>
        </a:p>
      </dgm:t>
    </dgm:pt>
    <dgm:pt modelId="{F82FF368-8F79-4D80-80F9-38AB11C2B43C}" type="sibTrans" cxnId="{331D1042-58AC-4C6A-B1A1-F8AF220B6BA3}">
      <dgm:prSet/>
      <dgm:spPr/>
      <dgm:t>
        <a:bodyPr/>
        <a:lstStyle/>
        <a:p>
          <a:endParaRPr lang="en-IE"/>
        </a:p>
      </dgm:t>
    </dgm:pt>
    <dgm:pt modelId="{5F5CCC67-0CE3-4FE6-B86A-0B549F2BD277}">
      <dgm:prSet custT="1"/>
      <dgm:spPr/>
      <dgm:t>
        <a:bodyPr/>
        <a:lstStyle/>
        <a:p>
          <a:r>
            <a:rPr lang="en-GB" sz="1200" dirty="0" smtClean="0">
              <a:latin typeface="Arial" pitchFamily="34" charset="0"/>
            </a:rPr>
            <a:t>Make connections between local and global events</a:t>
          </a:r>
          <a:endParaRPr lang="en-GB" sz="1200" dirty="0">
            <a:latin typeface="Arial" pitchFamily="34" charset="0"/>
            <a:cs typeface="Times New Roman" pitchFamily="18" charset="0"/>
          </a:endParaRPr>
        </a:p>
      </dgm:t>
    </dgm:pt>
    <dgm:pt modelId="{4505E059-FD93-424D-882A-9F4CBDB1DDFC}" type="parTrans" cxnId="{514254AE-ECA1-407E-82C6-8D40A7C9259F}">
      <dgm:prSet/>
      <dgm:spPr/>
      <dgm:t>
        <a:bodyPr/>
        <a:lstStyle/>
        <a:p>
          <a:endParaRPr lang="en-IE"/>
        </a:p>
      </dgm:t>
    </dgm:pt>
    <dgm:pt modelId="{7C364927-D7DD-40F1-9B9F-D870C867065F}" type="sibTrans" cxnId="{514254AE-ECA1-407E-82C6-8D40A7C9259F}">
      <dgm:prSet/>
      <dgm:spPr/>
      <dgm:t>
        <a:bodyPr/>
        <a:lstStyle/>
        <a:p>
          <a:endParaRPr lang="en-IE"/>
        </a:p>
      </dgm:t>
    </dgm:pt>
    <dgm:pt modelId="{2F925857-4707-4F28-9892-5F6997320F73}">
      <dgm:prSet custT="1"/>
      <dgm:spPr/>
      <dgm:t>
        <a:bodyPr/>
        <a:lstStyle/>
        <a:p>
          <a:r>
            <a:rPr lang="en-GB" sz="1200" dirty="0" smtClean="0">
              <a:latin typeface="Arial" pitchFamily="34" charset="0"/>
            </a:rPr>
            <a:t>Develop skills and knowledge to interpret events affecting their lives</a:t>
          </a:r>
          <a:endParaRPr lang="en-GB" sz="1200" dirty="0">
            <a:latin typeface="Arial" pitchFamily="34" charset="0"/>
            <a:cs typeface="Times New Roman" pitchFamily="18" charset="0"/>
          </a:endParaRPr>
        </a:p>
      </dgm:t>
    </dgm:pt>
    <dgm:pt modelId="{FB331C1F-F388-4B0E-A35A-DD161B309F57}" type="parTrans" cxnId="{E994609F-A798-48F0-8FBF-994BDB55B184}">
      <dgm:prSet/>
      <dgm:spPr/>
      <dgm:t>
        <a:bodyPr/>
        <a:lstStyle/>
        <a:p>
          <a:endParaRPr lang="en-IE"/>
        </a:p>
      </dgm:t>
    </dgm:pt>
    <dgm:pt modelId="{1AAB563A-8938-466D-9C07-87C1522116A2}" type="sibTrans" cxnId="{E994609F-A798-48F0-8FBF-994BDB55B184}">
      <dgm:prSet/>
      <dgm:spPr/>
      <dgm:t>
        <a:bodyPr/>
        <a:lstStyle/>
        <a:p>
          <a:endParaRPr lang="en-IE"/>
        </a:p>
      </dgm:t>
    </dgm:pt>
    <dgm:pt modelId="{280B5819-9369-4619-BCD7-A930E25AAAEE}">
      <dgm:prSet custT="1"/>
      <dgm:spPr/>
      <dgm:t>
        <a:bodyPr/>
        <a:lstStyle/>
        <a:p>
          <a:r>
            <a:rPr lang="en-GB" sz="1200" dirty="0" smtClean="0">
              <a:latin typeface="Arial" pitchFamily="34" charset="0"/>
            </a:rPr>
            <a:t>Understand causes of global inequality, justice and solidarity</a:t>
          </a:r>
          <a:endParaRPr lang="en-GB" sz="1200" dirty="0">
            <a:latin typeface="Arial" pitchFamily="34" charset="0"/>
            <a:cs typeface="Times New Roman" pitchFamily="18" charset="0"/>
          </a:endParaRPr>
        </a:p>
      </dgm:t>
    </dgm:pt>
    <dgm:pt modelId="{E48888F8-0E1F-4A74-8AB7-750C97624A41}" type="parTrans" cxnId="{53E7A259-5245-48CE-AD4E-6BFB66D8463A}">
      <dgm:prSet/>
      <dgm:spPr/>
      <dgm:t>
        <a:bodyPr/>
        <a:lstStyle/>
        <a:p>
          <a:endParaRPr lang="en-IE"/>
        </a:p>
      </dgm:t>
    </dgm:pt>
    <dgm:pt modelId="{E6DBB652-1E77-4674-A5B4-62FA4E004FD3}" type="sibTrans" cxnId="{53E7A259-5245-48CE-AD4E-6BFB66D8463A}">
      <dgm:prSet/>
      <dgm:spPr/>
      <dgm:t>
        <a:bodyPr/>
        <a:lstStyle/>
        <a:p>
          <a:endParaRPr lang="en-IE"/>
        </a:p>
      </dgm:t>
    </dgm:pt>
    <dgm:pt modelId="{AD463C14-9B37-4B21-9AAB-B994A5CEE1BB}">
      <dgm:prSet phldrT="[Text]" custT="1"/>
      <dgm:spPr/>
      <dgm:t>
        <a:bodyPr/>
        <a:lstStyle/>
        <a:p>
          <a:r>
            <a:rPr lang="en-GB" sz="1200" dirty="0" smtClean="0">
              <a:latin typeface="Arial" pitchFamily="34" charset="0"/>
            </a:rPr>
            <a:t>Learning from experiences elsewhere in the world</a:t>
          </a:r>
          <a:endParaRPr lang="en-IE" sz="1200" dirty="0"/>
        </a:p>
      </dgm:t>
    </dgm:pt>
    <dgm:pt modelId="{E2100A2A-034D-497A-A13F-490A14A1A5AA}" type="parTrans" cxnId="{16F642B5-A6DB-4A2B-AD98-02E99AAC6398}">
      <dgm:prSet/>
      <dgm:spPr/>
      <dgm:t>
        <a:bodyPr/>
        <a:lstStyle/>
        <a:p>
          <a:endParaRPr lang="en-IE"/>
        </a:p>
      </dgm:t>
    </dgm:pt>
    <dgm:pt modelId="{3A6A02EE-F947-4292-8FE7-3896D59C124B}" type="sibTrans" cxnId="{16F642B5-A6DB-4A2B-AD98-02E99AAC6398}">
      <dgm:prSet/>
      <dgm:spPr/>
      <dgm:t>
        <a:bodyPr/>
        <a:lstStyle/>
        <a:p>
          <a:endParaRPr lang="en-IE"/>
        </a:p>
      </dgm:t>
    </dgm:pt>
    <dgm:pt modelId="{53184BE7-D10B-4F74-BB24-D0B9FE3D9478}" type="pres">
      <dgm:prSet presAssocID="{7FF33AAF-127B-4005-AFF3-AE2496345744}" presName="cycle" presStyleCnt="0">
        <dgm:presLayoutVars>
          <dgm:chMax val="1"/>
          <dgm:dir/>
          <dgm:animLvl val="ctr"/>
          <dgm:resizeHandles val="exact"/>
        </dgm:presLayoutVars>
      </dgm:prSet>
      <dgm:spPr/>
      <dgm:t>
        <a:bodyPr/>
        <a:lstStyle/>
        <a:p>
          <a:endParaRPr lang="en-IE"/>
        </a:p>
      </dgm:t>
    </dgm:pt>
    <dgm:pt modelId="{AC92E965-24EA-47DF-A481-568D8DE60DB6}" type="pres">
      <dgm:prSet presAssocID="{057D249C-A8C8-4E03-B906-DFF111CEFFDE}" presName="centerShape" presStyleLbl="node0" presStyleIdx="0" presStyleCnt="1"/>
      <dgm:spPr/>
      <dgm:t>
        <a:bodyPr/>
        <a:lstStyle/>
        <a:p>
          <a:endParaRPr lang="en-IE"/>
        </a:p>
      </dgm:t>
    </dgm:pt>
    <dgm:pt modelId="{B7E21419-2F8F-480C-A333-0E7A1B2CF6B3}" type="pres">
      <dgm:prSet presAssocID="{E2100A2A-034D-497A-A13F-490A14A1A5AA}" presName="parTrans" presStyleLbl="bgSibTrans2D1" presStyleIdx="0" presStyleCnt="9"/>
      <dgm:spPr/>
      <dgm:t>
        <a:bodyPr/>
        <a:lstStyle/>
        <a:p>
          <a:endParaRPr lang="en-IE"/>
        </a:p>
      </dgm:t>
    </dgm:pt>
    <dgm:pt modelId="{7424CE99-1A75-4DBE-B131-25014CADF8AF}" type="pres">
      <dgm:prSet presAssocID="{AD463C14-9B37-4B21-9AAB-B994A5CEE1BB}" presName="node" presStyleLbl="node1" presStyleIdx="0" presStyleCnt="9" custScaleX="133100" custScaleY="133100">
        <dgm:presLayoutVars>
          <dgm:bulletEnabled val="1"/>
        </dgm:presLayoutVars>
      </dgm:prSet>
      <dgm:spPr>
        <a:prstGeom prst="ellipse">
          <a:avLst/>
        </a:prstGeom>
      </dgm:spPr>
      <dgm:t>
        <a:bodyPr/>
        <a:lstStyle/>
        <a:p>
          <a:endParaRPr lang="en-IE"/>
        </a:p>
      </dgm:t>
    </dgm:pt>
    <dgm:pt modelId="{FE45388B-39DD-4601-93BD-935D8CA25B4B}" type="pres">
      <dgm:prSet presAssocID="{67C8ED9A-F357-4F24-9188-07C62752934F}" presName="parTrans" presStyleLbl="bgSibTrans2D1" presStyleIdx="1" presStyleCnt="9"/>
      <dgm:spPr/>
      <dgm:t>
        <a:bodyPr/>
        <a:lstStyle/>
        <a:p>
          <a:endParaRPr lang="en-IE"/>
        </a:p>
      </dgm:t>
    </dgm:pt>
    <dgm:pt modelId="{E6B271CE-AA16-47CF-8325-778F425C25DC}" type="pres">
      <dgm:prSet presAssocID="{C513871C-4FED-4612-8D7F-1A9534F89365}" presName="node" presStyleLbl="node1" presStyleIdx="1" presStyleCnt="9" custScaleX="146410" custScaleY="146410">
        <dgm:presLayoutVars>
          <dgm:bulletEnabled val="1"/>
        </dgm:presLayoutVars>
      </dgm:prSet>
      <dgm:spPr>
        <a:prstGeom prst="ellipse">
          <a:avLst/>
        </a:prstGeom>
      </dgm:spPr>
      <dgm:t>
        <a:bodyPr/>
        <a:lstStyle/>
        <a:p>
          <a:endParaRPr lang="en-IE"/>
        </a:p>
      </dgm:t>
    </dgm:pt>
    <dgm:pt modelId="{FA703EA2-CE57-4E77-A5F3-75B167654F8A}" type="pres">
      <dgm:prSet presAssocID="{7191C878-63DF-4901-B034-B1549D1B6ED6}" presName="parTrans" presStyleLbl="bgSibTrans2D1" presStyleIdx="2" presStyleCnt="9"/>
      <dgm:spPr/>
      <dgm:t>
        <a:bodyPr/>
        <a:lstStyle/>
        <a:p>
          <a:endParaRPr lang="en-IE"/>
        </a:p>
      </dgm:t>
    </dgm:pt>
    <dgm:pt modelId="{0852C7A4-B142-4B94-9C20-DFCD76946726}" type="pres">
      <dgm:prSet presAssocID="{81B2FA45-0EC5-445F-AF68-D294C71886DB}" presName="node" presStyleLbl="node1" presStyleIdx="2" presStyleCnt="9" custScaleX="146410" custScaleY="146410">
        <dgm:presLayoutVars>
          <dgm:bulletEnabled val="1"/>
        </dgm:presLayoutVars>
      </dgm:prSet>
      <dgm:spPr>
        <a:prstGeom prst="ellipse">
          <a:avLst/>
        </a:prstGeom>
      </dgm:spPr>
      <dgm:t>
        <a:bodyPr/>
        <a:lstStyle/>
        <a:p>
          <a:endParaRPr lang="en-IE"/>
        </a:p>
      </dgm:t>
    </dgm:pt>
    <dgm:pt modelId="{C3507377-D18E-48A7-BD0F-3FB18D4ADED9}" type="pres">
      <dgm:prSet presAssocID="{E62B60A4-3B7B-45BA-9256-12307369473F}" presName="parTrans" presStyleLbl="bgSibTrans2D1" presStyleIdx="3" presStyleCnt="9"/>
      <dgm:spPr/>
      <dgm:t>
        <a:bodyPr/>
        <a:lstStyle/>
        <a:p>
          <a:endParaRPr lang="en-IE"/>
        </a:p>
      </dgm:t>
    </dgm:pt>
    <dgm:pt modelId="{46F09528-F4F1-4D17-ACB4-832050968451}" type="pres">
      <dgm:prSet presAssocID="{5A18FEC5-CF68-48AA-BD80-BB3FB5E48837}" presName="node" presStyleLbl="node1" presStyleIdx="3" presStyleCnt="9" custScaleX="146410" custScaleY="146410">
        <dgm:presLayoutVars>
          <dgm:bulletEnabled val="1"/>
        </dgm:presLayoutVars>
      </dgm:prSet>
      <dgm:spPr>
        <a:prstGeom prst="ellipse">
          <a:avLst/>
        </a:prstGeom>
      </dgm:spPr>
      <dgm:t>
        <a:bodyPr/>
        <a:lstStyle/>
        <a:p>
          <a:endParaRPr lang="en-IE"/>
        </a:p>
      </dgm:t>
    </dgm:pt>
    <dgm:pt modelId="{58053F32-6388-449D-955E-08C760B76091}" type="pres">
      <dgm:prSet presAssocID="{92F1E122-C8DE-4FE0-A13A-E741DCEF8165}" presName="parTrans" presStyleLbl="bgSibTrans2D1" presStyleIdx="4" presStyleCnt="9"/>
      <dgm:spPr/>
      <dgm:t>
        <a:bodyPr/>
        <a:lstStyle/>
        <a:p>
          <a:endParaRPr lang="en-IE"/>
        </a:p>
      </dgm:t>
    </dgm:pt>
    <dgm:pt modelId="{D5139EA0-E8B9-4C53-9DF1-764911A094CA}" type="pres">
      <dgm:prSet presAssocID="{CD55ADEE-E870-4829-BD21-EE90102B17B3}" presName="node" presStyleLbl="node1" presStyleIdx="4" presStyleCnt="9" custScaleX="146410" custScaleY="146410">
        <dgm:presLayoutVars>
          <dgm:bulletEnabled val="1"/>
        </dgm:presLayoutVars>
      </dgm:prSet>
      <dgm:spPr>
        <a:prstGeom prst="ellipse">
          <a:avLst/>
        </a:prstGeom>
      </dgm:spPr>
      <dgm:t>
        <a:bodyPr/>
        <a:lstStyle/>
        <a:p>
          <a:endParaRPr lang="en-IE"/>
        </a:p>
      </dgm:t>
    </dgm:pt>
    <dgm:pt modelId="{E1207140-5880-4365-86BB-E08ADA65F10B}" type="pres">
      <dgm:prSet presAssocID="{0B2DD6E8-96C8-4920-9065-264ADBE3ED83}" presName="parTrans" presStyleLbl="bgSibTrans2D1" presStyleIdx="5" presStyleCnt="9"/>
      <dgm:spPr/>
      <dgm:t>
        <a:bodyPr/>
        <a:lstStyle/>
        <a:p>
          <a:endParaRPr lang="en-IE"/>
        </a:p>
      </dgm:t>
    </dgm:pt>
    <dgm:pt modelId="{091C3E8E-B586-466D-9B5D-B76A6C1BAFD8}" type="pres">
      <dgm:prSet presAssocID="{CC35F82C-AD9F-487B-AEBB-D3671A471729}" presName="node" presStyleLbl="node1" presStyleIdx="5" presStyleCnt="9" custScaleX="146410" custScaleY="146410">
        <dgm:presLayoutVars>
          <dgm:bulletEnabled val="1"/>
        </dgm:presLayoutVars>
      </dgm:prSet>
      <dgm:spPr>
        <a:prstGeom prst="ellipse">
          <a:avLst/>
        </a:prstGeom>
      </dgm:spPr>
      <dgm:t>
        <a:bodyPr/>
        <a:lstStyle/>
        <a:p>
          <a:endParaRPr lang="en-IE"/>
        </a:p>
      </dgm:t>
    </dgm:pt>
    <dgm:pt modelId="{7473FA8B-26E4-4D42-8055-05339277CB96}" type="pres">
      <dgm:prSet presAssocID="{4505E059-FD93-424D-882A-9F4CBDB1DDFC}" presName="parTrans" presStyleLbl="bgSibTrans2D1" presStyleIdx="6" presStyleCnt="9"/>
      <dgm:spPr/>
      <dgm:t>
        <a:bodyPr/>
        <a:lstStyle/>
        <a:p>
          <a:endParaRPr lang="en-IE"/>
        </a:p>
      </dgm:t>
    </dgm:pt>
    <dgm:pt modelId="{8B98F505-2A0C-4186-9EC5-DD4FCA26DABA}" type="pres">
      <dgm:prSet presAssocID="{5F5CCC67-0CE3-4FE6-B86A-0B549F2BD277}" presName="node" presStyleLbl="node1" presStyleIdx="6" presStyleCnt="9" custScaleX="146410" custScaleY="146410">
        <dgm:presLayoutVars>
          <dgm:bulletEnabled val="1"/>
        </dgm:presLayoutVars>
      </dgm:prSet>
      <dgm:spPr>
        <a:prstGeom prst="ellipse">
          <a:avLst/>
        </a:prstGeom>
      </dgm:spPr>
      <dgm:t>
        <a:bodyPr/>
        <a:lstStyle/>
        <a:p>
          <a:endParaRPr lang="en-IE"/>
        </a:p>
      </dgm:t>
    </dgm:pt>
    <dgm:pt modelId="{57CA06B9-DC2F-4101-9DC4-CECE66EE8FE7}" type="pres">
      <dgm:prSet presAssocID="{FB331C1F-F388-4B0E-A35A-DD161B309F57}" presName="parTrans" presStyleLbl="bgSibTrans2D1" presStyleIdx="7" presStyleCnt="9"/>
      <dgm:spPr/>
      <dgm:t>
        <a:bodyPr/>
        <a:lstStyle/>
        <a:p>
          <a:endParaRPr lang="en-IE"/>
        </a:p>
      </dgm:t>
    </dgm:pt>
    <dgm:pt modelId="{3C12145E-6E99-4FD1-B1D0-5BBEF81C61DB}" type="pres">
      <dgm:prSet presAssocID="{2F925857-4707-4F28-9892-5F6997320F73}" presName="node" presStyleLbl="node1" presStyleIdx="7" presStyleCnt="9" custScaleX="146410" custScaleY="146410">
        <dgm:presLayoutVars>
          <dgm:bulletEnabled val="1"/>
        </dgm:presLayoutVars>
      </dgm:prSet>
      <dgm:spPr>
        <a:prstGeom prst="ellipse">
          <a:avLst/>
        </a:prstGeom>
      </dgm:spPr>
      <dgm:t>
        <a:bodyPr/>
        <a:lstStyle/>
        <a:p>
          <a:endParaRPr lang="en-IE"/>
        </a:p>
      </dgm:t>
    </dgm:pt>
    <dgm:pt modelId="{DCF24AFF-FF9B-472E-8468-0A7ABA51B73A}" type="pres">
      <dgm:prSet presAssocID="{E48888F8-0E1F-4A74-8AB7-750C97624A41}" presName="parTrans" presStyleLbl="bgSibTrans2D1" presStyleIdx="8" presStyleCnt="9"/>
      <dgm:spPr/>
      <dgm:t>
        <a:bodyPr/>
        <a:lstStyle/>
        <a:p>
          <a:endParaRPr lang="en-IE"/>
        </a:p>
      </dgm:t>
    </dgm:pt>
    <dgm:pt modelId="{C0825697-3AED-4B7F-8141-434563FEB36F}" type="pres">
      <dgm:prSet presAssocID="{280B5819-9369-4619-BCD7-A930E25AAAEE}" presName="node" presStyleLbl="node1" presStyleIdx="8" presStyleCnt="9" custScaleX="146410" custScaleY="146410">
        <dgm:presLayoutVars>
          <dgm:bulletEnabled val="1"/>
        </dgm:presLayoutVars>
      </dgm:prSet>
      <dgm:spPr>
        <a:prstGeom prst="ellipse">
          <a:avLst/>
        </a:prstGeom>
      </dgm:spPr>
      <dgm:t>
        <a:bodyPr/>
        <a:lstStyle/>
        <a:p>
          <a:endParaRPr lang="en-IE"/>
        </a:p>
      </dgm:t>
    </dgm:pt>
  </dgm:ptLst>
  <dgm:cxnLst>
    <dgm:cxn modelId="{3AF86B1D-FF29-499A-B361-AAD4522B30E6}" type="presOf" srcId="{280B5819-9369-4619-BCD7-A930E25AAAEE}" destId="{C0825697-3AED-4B7F-8141-434563FEB36F}" srcOrd="0" destOrd="0" presId="urn:microsoft.com/office/officeart/2005/8/layout/radial4"/>
    <dgm:cxn modelId="{28B7F985-90B4-444B-95DC-5B9A4F23FE30}" type="presOf" srcId="{81B2FA45-0EC5-445F-AF68-D294C71886DB}" destId="{0852C7A4-B142-4B94-9C20-DFCD76946726}" srcOrd="0" destOrd="0" presId="urn:microsoft.com/office/officeart/2005/8/layout/radial4"/>
    <dgm:cxn modelId="{C9F51C70-67A1-478B-AF17-BE3195D27614}" type="presOf" srcId="{CC35F82C-AD9F-487B-AEBB-D3671A471729}" destId="{091C3E8E-B586-466D-9B5D-B76A6C1BAFD8}" srcOrd="0" destOrd="0" presId="urn:microsoft.com/office/officeart/2005/8/layout/radial4"/>
    <dgm:cxn modelId="{C0BA9818-86DB-43D9-A3D8-B9382A5293FF}" type="presOf" srcId="{7FF33AAF-127B-4005-AFF3-AE2496345744}" destId="{53184BE7-D10B-4F74-BB24-D0B9FE3D9478}" srcOrd="0" destOrd="0" presId="urn:microsoft.com/office/officeart/2005/8/layout/radial4"/>
    <dgm:cxn modelId="{AFC1F71F-82D9-4195-9BA0-7D7B5D3E6A40}" type="presOf" srcId="{E62B60A4-3B7B-45BA-9256-12307369473F}" destId="{C3507377-D18E-48A7-BD0F-3FB18D4ADED9}" srcOrd="0" destOrd="0" presId="urn:microsoft.com/office/officeart/2005/8/layout/radial4"/>
    <dgm:cxn modelId="{EA0B74EB-AF99-4868-AB65-1542C3363C4D}" type="presOf" srcId="{4505E059-FD93-424D-882A-9F4CBDB1DDFC}" destId="{7473FA8B-26E4-4D42-8055-05339277CB96}" srcOrd="0" destOrd="0" presId="urn:microsoft.com/office/officeart/2005/8/layout/radial4"/>
    <dgm:cxn modelId="{9CF6D32B-762C-45BB-B1A5-FF3AB9399281}" type="presOf" srcId="{92F1E122-C8DE-4FE0-A13A-E741DCEF8165}" destId="{58053F32-6388-449D-955E-08C760B76091}" srcOrd="0" destOrd="0" presId="urn:microsoft.com/office/officeart/2005/8/layout/radial4"/>
    <dgm:cxn modelId="{77BBFD86-E2DE-43BB-A167-63CAAC93E376}" type="presOf" srcId="{E48888F8-0E1F-4A74-8AB7-750C97624A41}" destId="{DCF24AFF-FF9B-472E-8468-0A7ABA51B73A}" srcOrd="0" destOrd="0" presId="urn:microsoft.com/office/officeart/2005/8/layout/radial4"/>
    <dgm:cxn modelId="{8AC87C8D-0184-4B58-A638-A16D9DD1300B}" type="presOf" srcId="{2F925857-4707-4F28-9892-5F6997320F73}" destId="{3C12145E-6E99-4FD1-B1D0-5BBEF81C61DB}" srcOrd="0" destOrd="0" presId="urn:microsoft.com/office/officeart/2005/8/layout/radial4"/>
    <dgm:cxn modelId="{25080D3B-994A-422A-B91A-2B14AAC2870B}" srcId="{057D249C-A8C8-4E03-B906-DFF111CEFFDE}" destId="{C513871C-4FED-4612-8D7F-1A9534F89365}" srcOrd="1" destOrd="0" parTransId="{67C8ED9A-F357-4F24-9188-07C62752934F}" sibTransId="{28F56CAA-FBDA-4C80-A6A7-195F00B52A82}"/>
    <dgm:cxn modelId="{514254AE-ECA1-407E-82C6-8D40A7C9259F}" srcId="{057D249C-A8C8-4E03-B906-DFF111CEFFDE}" destId="{5F5CCC67-0CE3-4FE6-B86A-0B549F2BD277}" srcOrd="6" destOrd="0" parTransId="{4505E059-FD93-424D-882A-9F4CBDB1DDFC}" sibTransId="{7C364927-D7DD-40F1-9B9F-D870C867065F}"/>
    <dgm:cxn modelId="{AFA3C3AA-A9CA-4D81-8307-E23A81C5A4A7}" type="presOf" srcId="{C513871C-4FED-4612-8D7F-1A9534F89365}" destId="{E6B271CE-AA16-47CF-8325-778F425C25DC}" srcOrd="0" destOrd="0" presId="urn:microsoft.com/office/officeart/2005/8/layout/radial4"/>
    <dgm:cxn modelId="{C4033009-059B-4941-AA47-C2C15C04E2A2}" type="presOf" srcId="{5A18FEC5-CF68-48AA-BD80-BB3FB5E48837}" destId="{46F09528-F4F1-4D17-ACB4-832050968451}" srcOrd="0" destOrd="0" presId="urn:microsoft.com/office/officeart/2005/8/layout/radial4"/>
    <dgm:cxn modelId="{C389CF8E-C707-4059-BEC7-1104929F120F}" srcId="{057D249C-A8C8-4E03-B906-DFF111CEFFDE}" destId="{CD55ADEE-E870-4829-BD21-EE90102B17B3}" srcOrd="4" destOrd="0" parTransId="{92F1E122-C8DE-4FE0-A13A-E741DCEF8165}" sibTransId="{CBB06AB3-56C4-43E3-B92A-CAE306F0BCE7}"/>
    <dgm:cxn modelId="{FBD2191E-C1CA-401F-8590-C1A2317F3467}" srcId="{7FF33AAF-127B-4005-AFF3-AE2496345744}" destId="{057D249C-A8C8-4E03-B906-DFF111CEFFDE}" srcOrd="0" destOrd="0" parTransId="{75081A2E-978B-4879-8FBB-5BB273663B9A}" sibTransId="{EFFEC982-440A-41BC-9B17-12A4E796E4BA}"/>
    <dgm:cxn modelId="{331D1042-58AC-4C6A-B1A1-F8AF220B6BA3}" srcId="{057D249C-A8C8-4E03-B906-DFF111CEFFDE}" destId="{CC35F82C-AD9F-487B-AEBB-D3671A471729}" srcOrd="5" destOrd="0" parTransId="{0B2DD6E8-96C8-4920-9065-264ADBE3ED83}" sibTransId="{F82FF368-8F79-4D80-80F9-38AB11C2B43C}"/>
    <dgm:cxn modelId="{04D0DED6-363F-427C-9484-6641809E941D}" type="presOf" srcId="{5F5CCC67-0CE3-4FE6-B86A-0B549F2BD277}" destId="{8B98F505-2A0C-4186-9EC5-DD4FCA26DABA}" srcOrd="0" destOrd="0" presId="urn:microsoft.com/office/officeart/2005/8/layout/radial4"/>
    <dgm:cxn modelId="{20AF60CA-3A8E-4009-9278-745408477ACE}" type="presOf" srcId="{0B2DD6E8-96C8-4920-9065-264ADBE3ED83}" destId="{E1207140-5880-4365-86BB-E08ADA65F10B}" srcOrd="0" destOrd="0" presId="urn:microsoft.com/office/officeart/2005/8/layout/radial4"/>
    <dgm:cxn modelId="{01F30AF4-070F-4792-B618-D7D875EB718E}" srcId="{057D249C-A8C8-4E03-B906-DFF111CEFFDE}" destId="{81B2FA45-0EC5-445F-AF68-D294C71886DB}" srcOrd="2" destOrd="0" parTransId="{7191C878-63DF-4901-B034-B1549D1B6ED6}" sibTransId="{79681F53-5C13-4F44-BDEB-BC973A5B95DC}"/>
    <dgm:cxn modelId="{F62AF6CD-FD54-4DD8-A730-3AD147FD128A}" type="presOf" srcId="{FB331C1F-F388-4B0E-A35A-DD161B309F57}" destId="{57CA06B9-DC2F-4101-9DC4-CECE66EE8FE7}" srcOrd="0" destOrd="0" presId="urn:microsoft.com/office/officeart/2005/8/layout/radial4"/>
    <dgm:cxn modelId="{2959A498-F7B1-48EB-9076-EBB4B011E577}" srcId="{057D249C-A8C8-4E03-B906-DFF111CEFFDE}" destId="{5A18FEC5-CF68-48AA-BD80-BB3FB5E48837}" srcOrd="3" destOrd="0" parTransId="{E62B60A4-3B7B-45BA-9256-12307369473F}" sibTransId="{CD74D8A0-C371-4532-928A-32189EE52C9F}"/>
    <dgm:cxn modelId="{5FACDE1D-FDAB-4EC9-97D0-F35998216F12}" type="presOf" srcId="{7191C878-63DF-4901-B034-B1549D1B6ED6}" destId="{FA703EA2-CE57-4E77-A5F3-75B167654F8A}" srcOrd="0" destOrd="0" presId="urn:microsoft.com/office/officeart/2005/8/layout/radial4"/>
    <dgm:cxn modelId="{1E767C53-37F9-44F4-BEB7-D8B5A3CA0ACA}" type="presOf" srcId="{E2100A2A-034D-497A-A13F-490A14A1A5AA}" destId="{B7E21419-2F8F-480C-A333-0E7A1B2CF6B3}" srcOrd="0" destOrd="0" presId="urn:microsoft.com/office/officeart/2005/8/layout/radial4"/>
    <dgm:cxn modelId="{732D174E-D469-4276-B835-114EF2887D4D}" type="presOf" srcId="{AD463C14-9B37-4B21-9AAB-B994A5CEE1BB}" destId="{7424CE99-1A75-4DBE-B131-25014CADF8AF}" srcOrd="0" destOrd="0" presId="urn:microsoft.com/office/officeart/2005/8/layout/radial4"/>
    <dgm:cxn modelId="{16F642B5-A6DB-4A2B-AD98-02E99AAC6398}" srcId="{057D249C-A8C8-4E03-B906-DFF111CEFFDE}" destId="{AD463C14-9B37-4B21-9AAB-B994A5CEE1BB}" srcOrd="0" destOrd="0" parTransId="{E2100A2A-034D-497A-A13F-490A14A1A5AA}" sibTransId="{3A6A02EE-F947-4292-8FE7-3896D59C124B}"/>
    <dgm:cxn modelId="{D107DD02-17EC-4E96-9383-32DAA34110EB}" type="presOf" srcId="{057D249C-A8C8-4E03-B906-DFF111CEFFDE}" destId="{AC92E965-24EA-47DF-A481-568D8DE60DB6}" srcOrd="0" destOrd="0" presId="urn:microsoft.com/office/officeart/2005/8/layout/radial4"/>
    <dgm:cxn modelId="{53E7A259-5245-48CE-AD4E-6BFB66D8463A}" srcId="{057D249C-A8C8-4E03-B906-DFF111CEFFDE}" destId="{280B5819-9369-4619-BCD7-A930E25AAAEE}" srcOrd="8" destOrd="0" parTransId="{E48888F8-0E1F-4A74-8AB7-750C97624A41}" sibTransId="{E6DBB652-1E77-4674-A5B4-62FA4E004FD3}"/>
    <dgm:cxn modelId="{4DDFB311-333B-466C-96CA-FBA1D1FA3915}" type="presOf" srcId="{67C8ED9A-F357-4F24-9188-07C62752934F}" destId="{FE45388B-39DD-4601-93BD-935D8CA25B4B}" srcOrd="0" destOrd="0" presId="urn:microsoft.com/office/officeart/2005/8/layout/radial4"/>
    <dgm:cxn modelId="{E994609F-A798-48F0-8FBF-994BDB55B184}" srcId="{057D249C-A8C8-4E03-B906-DFF111CEFFDE}" destId="{2F925857-4707-4F28-9892-5F6997320F73}" srcOrd="7" destOrd="0" parTransId="{FB331C1F-F388-4B0E-A35A-DD161B309F57}" sibTransId="{1AAB563A-8938-466D-9C07-87C1522116A2}"/>
    <dgm:cxn modelId="{BB6A67A8-8025-498E-9A55-C4C0086E1047}" type="presOf" srcId="{CD55ADEE-E870-4829-BD21-EE90102B17B3}" destId="{D5139EA0-E8B9-4C53-9DF1-764911A094CA}" srcOrd="0" destOrd="0" presId="urn:microsoft.com/office/officeart/2005/8/layout/radial4"/>
    <dgm:cxn modelId="{CE821772-F084-49B9-B588-EA938DE6217F}" type="presParOf" srcId="{53184BE7-D10B-4F74-BB24-D0B9FE3D9478}" destId="{AC92E965-24EA-47DF-A481-568D8DE60DB6}" srcOrd="0" destOrd="0" presId="urn:microsoft.com/office/officeart/2005/8/layout/radial4"/>
    <dgm:cxn modelId="{0FA3435B-603B-45C5-B1FE-6F3BC744E2C3}" type="presParOf" srcId="{53184BE7-D10B-4F74-BB24-D0B9FE3D9478}" destId="{B7E21419-2F8F-480C-A333-0E7A1B2CF6B3}" srcOrd="1" destOrd="0" presId="urn:microsoft.com/office/officeart/2005/8/layout/radial4"/>
    <dgm:cxn modelId="{E46E0F28-0BBA-41ED-AF6D-A4A254D514B1}" type="presParOf" srcId="{53184BE7-D10B-4F74-BB24-D0B9FE3D9478}" destId="{7424CE99-1A75-4DBE-B131-25014CADF8AF}" srcOrd="2" destOrd="0" presId="urn:microsoft.com/office/officeart/2005/8/layout/radial4"/>
    <dgm:cxn modelId="{74BFB796-4CA9-44AE-9C31-E4F0F817C888}" type="presParOf" srcId="{53184BE7-D10B-4F74-BB24-D0B9FE3D9478}" destId="{FE45388B-39DD-4601-93BD-935D8CA25B4B}" srcOrd="3" destOrd="0" presId="urn:microsoft.com/office/officeart/2005/8/layout/radial4"/>
    <dgm:cxn modelId="{329C3C70-40D6-427F-9395-99DF35659D7D}" type="presParOf" srcId="{53184BE7-D10B-4F74-BB24-D0B9FE3D9478}" destId="{E6B271CE-AA16-47CF-8325-778F425C25DC}" srcOrd="4" destOrd="0" presId="urn:microsoft.com/office/officeart/2005/8/layout/radial4"/>
    <dgm:cxn modelId="{0F70CFEB-107A-4271-B0D2-9B786408C60A}" type="presParOf" srcId="{53184BE7-D10B-4F74-BB24-D0B9FE3D9478}" destId="{FA703EA2-CE57-4E77-A5F3-75B167654F8A}" srcOrd="5" destOrd="0" presId="urn:microsoft.com/office/officeart/2005/8/layout/radial4"/>
    <dgm:cxn modelId="{A6952665-9210-4431-BF0C-7E9B3561C722}" type="presParOf" srcId="{53184BE7-D10B-4F74-BB24-D0B9FE3D9478}" destId="{0852C7A4-B142-4B94-9C20-DFCD76946726}" srcOrd="6" destOrd="0" presId="urn:microsoft.com/office/officeart/2005/8/layout/radial4"/>
    <dgm:cxn modelId="{5839D6B9-E72F-4056-9189-555A4ADD826A}" type="presParOf" srcId="{53184BE7-D10B-4F74-BB24-D0B9FE3D9478}" destId="{C3507377-D18E-48A7-BD0F-3FB18D4ADED9}" srcOrd="7" destOrd="0" presId="urn:microsoft.com/office/officeart/2005/8/layout/radial4"/>
    <dgm:cxn modelId="{77CE536C-ECFF-46DA-A91B-E16A1843FADB}" type="presParOf" srcId="{53184BE7-D10B-4F74-BB24-D0B9FE3D9478}" destId="{46F09528-F4F1-4D17-ACB4-832050968451}" srcOrd="8" destOrd="0" presId="urn:microsoft.com/office/officeart/2005/8/layout/radial4"/>
    <dgm:cxn modelId="{71118719-619F-43D6-AB5E-FCF208D1FDBF}" type="presParOf" srcId="{53184BE7-D10B-4F74-BB24-D0B9FE3D9478}" destId="{58053F32-6388-449D-955E-08C760B76091}" srcOrd="9" destOrd="0" presId="urn:microsoft.com/office/officeart/2005/8/layout/radial4"/>
    <dgm:cxn modelId="{06A1E682-9A46-4AB4-81D5-19356C7E68E5}" type="presParOf" srcId="{53184BE7-D10B-4F74-BB24-D0B9FE3D9478}" destId="{D5139EA0-E8B9-4C53-9DF1-764911A094CA}" srcOrd="10" destOrd="0" presId="urn:microsoft.com/office/officeart/2005/8/layout/radial4"/>
    <dgm:cxn modelId="{B2E139BE-7F7A-4074-949D-9A96A9A1C094}" type="presParOf" srcId="{53184BE7-D10B-4F74-BB24-D0B9FE3D9478}" destId="{E1207140-5880-4365-86BB-E08ADA65F10B}" srcOrd="11" destOrd="0" presId="urn:microsoft.com/office/officeart/2005/8/layout/radial4"/>
    <dgm:cxn modelId="{A4A41EBE-9D72-4020-9438-2D377AED0D2B}" type="presParOf" srcId="{53184BE7-D10B-4F74-BB24-D0B9FE3D9478}" destId="{091C3E8E-B586-466D-9B5D-B76A6C1BAFD8}" srcOrd="12" destOrd="0" presId="urn:microsoft.com/office/officeart/2005/8/layout/radial4"/>
    <dgm:cxn modelId="{D3E84479-AEEC-4BEE-A8A7-2D1ECF09371B}" type="presParOf" srcId="{53184BE7-D10B-4F74-BB24-D0B9FE3D9478}" destId="{7473FA8B-26E4-4D42-8055-05339277CB96}" srcOrd="13" destOrd="0" presId="urn:microsoft.com/office/officeart/2005/8/layout/radial4"/>
    <dgm:cxn modelId="{F522A303-F0B0-4953-AB89-323D3792E181}" type="presParOf" srcId="{53184BE7-D10B-4F74-BB24-D0B9FE3D9478}" destId="{8B98F505-2A0C-4186-9EC5-DD4FCA26DABA}" srcOrd="14" destOrd="0" presId="urn:microsoft.com/office/officeart/2005/8/layout/radial4"/>
    <dgm:cxn modelId="{CB4265D7-AEF0-46DD-9B23-49F88DA1491F}" type="presParOf" srcId="{53184BE7-D10B-4F74-BB24-D0B9FE3D9478}" destId="{57CA06B9-DC2F-4101-9DC4-CECE66EE8FE7}" srcOrd="15" destOrd="0" presId="urn:microsoft.com/office/officeart/2005/8/layout/radial4"/>
    <dgm:cxn modelId="{DB467C54-38D8-4147-8DB0-2437520466F7}" type="presParOf" srcId="{53184BE7-D10B-4F74-BB24-D0B9FE3D9478}" destId="{3C12145E-6E99-4FD1-B1D0-5BBEF81C61DB}" srcOrd="16" destOrd="0" presId="urn:microsoft.com/office/officeart/2005/8/layout/radial4"/>
    <dgm:cxn modelId="{DD08CB69-0817-4311-A8A4-552F4FC98F85}" type="presParOf" srcId="{53184BE7-D10B-4F74-BB24-D0B9FE3D9478}" destId="{DCF24AFF-FF9B-472E-8468-0A7ABA51B73A}" srcOrd="17" destOrd="0" presId="urn:microsoft.com/office/officeart/2005/8/layout/radial4"/>
    <dgm:cxn modelId="{71D030AC-55B1-401C-A7D8-DB6FB5087577}" type="presParOf" srcId="{53184BE7-D10B-4F74-BB24-D0B9FE3D9478}" destId="{C0825697-3AED-4B7F-8141-434563FEB36F}"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8148B-CE7B-4FBE-801F-0538104E34A9}">
      <dsp:nvSpPr>
        <dsp:cNvPr id="0" name=""/>
        <dsp:cNvSpPr/>
      </dsp:nvSpPr>
      <dsp:spPr>
        <a:xfrm rot="16200000">
          <a:off x="922787" y="-922787"/>
          <a:ext cx="2415772" cy="4261347"/>
        </a:xfrm>
        <a:prstGeom prst="round1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cap="small" baseline="0" dirty="0" smtClean="0">
            <a:latin typeface="Calibri" panose="020F0502020204030204" pitchFamily="34" charset="0"/>
            <a:cs typeface="Arial" pitchFamily="34" charset="0"/>
          </a:endParaRPr>
        </a:p>
        <a:p>
          <a:pPr lvl="0" algn="ctr" defTabSz="1066800">
            <a:lnSpc>
              <a:spcPct val="90000"/>
            </a:lnSpc>
            <a:spcBef>
              <a:spcPct val="0"/>
            </a:spcBef>
            <a:spcAft>
              <a:spcPct val="35000"/>
            </a:spcAft>
          </a:pPr>
          <a:r>
            <a:rPr lang="en-US" sz="2400" b="1" kern="1200" cap="small" baseline="0" dirty="0" smtClean="0">
              <a:latin typeface="Calibri" panose="020F0502020204030204" pitchFamily="34" charset="0"/>
              <a:cs typeface="Arial" pitchFamily="34" charset="0"/>
            </a:rPr>
            <a:t>Knowledge and Understanding</a:t>
          </a:r>
        </a:p>
        <a:p>
          <a:pPr lvl="0" algn="ctr" defTabSz="1066800">
            <a:lnSpc>
              <a:spcPct val="90000"/>
            </a:lnSpc>
            <a:spcBef>
              <a:spcPct val="0"/>
            </a:spcBef>
            <a:spcAft>
              <a:spcPct val="35000"/>
            </a:spcAft>
          </a:pPr>
          <a:r>
            <a:rPr lang="en-US" sz="1600" kern="1200" cap="none" baseline="0" dirty="0" smtClean="0">
              <a:latin typeface="Calibri" panose="020F0502020204030204" pitchFamily="34" charset="0"/>
              <a:cs typeface="Arial" pitchFamily="34" charset="0"/>
            </a:rPr>
            <a:t>Factual information about the shape of our world, ideas about why it is shaped the way it is (gender, sustainable development, citizenship etc), about connections between wealth and poverty, progress and inequality, about relationships locally and internationally etc.</a:t>
          </a:r>
          <a:endParaRPr lang="en-IE" sz="1600" kern="1200" cap="small" baseline="0" dirty="0">
            <a:latin typeface="Calibri" panose="020F0502020204030204" pitchFamily="34" charset="0"/>
          </a:endParaRPr>
        </a:p>
      </dsp:txBody>
      <dsp:txXfrm rot="5400000">
        <a:off x="0" y="0"/>
        <a:ext cx="4261347" cy="1811829"/>
      </dsp:txXfrm>
    </dsp:sp>
    <dsp:sp modelId="{5252B32C-795F-4D00-A2E2-20225766B03F}">
      <dsp:nvSpPr>
        <dsp:cNvPr id="0" name=""/>
        <dsp:cNvSpPr/>
      </dsp:nvSpPr>
      <dsp:spPr>
        <a:xfrm>
          <a:off x="4261347" y="0"/>
          <a:ext cx="4261347" cy="2415772"/>
        </a:xfrm>
        <a:prstGeom prst="round1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b="1" kern="1200" cap="small" baseline="0" dirty="0" smtClean="0">
            <a:latin typeface="Calibri" panose="020F0502020204030204" pitchFamily="34" charset="0"/>
            <a:cs typeface="Arial" pitchFamily="34" charset="0"/>
          </a:endParaRPr>
        </a:p>
        <a:p>
          <a:pPr lvl="0" algn="ctr" defTabSz="1066800">
            <a:lnSpc>
              <a:spcPct val="90000"/>
            </a:lnSpc>
            <a:spcBef>
              <a:spcPct val="0"/>
            </a:spcBef>
            <a:spcAft>
              <a:spcPct val="35000"/>
            </a:spcAft>
          </a:pPr>
          <a:r>
            <a:rPr lang="en-US" sz="2400" b="1" kern="1200" cap="small" baseline="0" dirty="0" smtClean="0">
              <a:latin typeface="Calibri" panose="020F0502020204030204" pitchFamily="34" charset="0"/>
              <a:cs typeface="Arial" pitchFamily="34" charset="0"/>
            </a:rPr>
            <a:t>Attitudes and values                                </a:t>
          </a:r>
        </a:p>
        <a:p>
          <a:pPr lvl="0" algn="ctr" defTabSz="1066800">
            <a:lnSpc>
              <a:spcPct val="90000"/>
            </a:lnSpc>
            <a:spcBef>
              <a:spcPct val="0"/>
            </a:spcBef>
            <a:spcAft>
              <a:spcPct val="35000"/>
            </a:spcAft>
          </a:pPr>
          <a:r>
            <a:rPr lang="en-US" sz="1600" b="1" kern="1200" cap="none" baseline="0" dirty="0" smtClean="0">
              <a:latin typeface="Calibri" panose="020F0502020204030204" pitchFamily="34" charset="0"/>
              <a:cs typeface="Arial" pitchFamily="34" charset="0"/>
            </a:rPr>
            <a:t>  A</a:t>
          </a:r>
          <a:r>
            <a:rPr lang="en-US" sz="1600" kern="1200" cap="none" baseline="0" dirty="0" smtClean="0">
              <a:latin typeface="Calibri" panose="020F0502020204030204" pitchFamily="34" charset="0"/>
              <a:cs typeface="Arial" pitchFamily="34" charset="0"/>
            </a:rPr>
            <a:t>bout oneself and others, about social responsibilities, respect, about learning, behaviour, beliefs, subject knowledge and about society here in Ireland and internationally.</a:t>
          </a:r>
        </a:p>
        <a:p>
          <a:pPr lvl="0" algn="ctr" defTabSz="1066800">
            <a:lnSpc>
              <a:spcPct val="90000"/>
            </a:lnSpc>
            <a:spcBef>
              <a:spcPct val="0"/>
            </a:spcBef>
            <a:spcAft>
              <a:spcPct val="35000"/>
            </a:spcAft>
          </a:pPr>
          <a:endParaRPr lang="en-IE" sz="1600" kern="1200" cap="small" baseline="0" dirty="0">
            <a:latin typeface="Calibri" panose="020F0502020204030204" pitchFamily="34" charset="0"/>
          </a:endParaRPr>
        </a:p>
      </dsp:txBody>
      <dsp:txXfrm>
        <a:off x="4261347" y="0"/>
        <a:ext cx="4261347" cy="1811829"/>
      </dsp:txXfrm>
    </dsp:sp>
    <dsp:sp modelId="{A744810A-D4F8-48EC-B240-5B52922CD3ED}">
      <dsp:nvSpPr>
        <dsp:cNvPr id="0" name=""/>
        <dsp:cNvSpPr/>
      </dsp:nvSpPr>
      <dsp:spPr>
        <a:xfrm rot="10800000">
          <a:off x="0" y="2415772"/>
          <a:ext cx="4261347" cy="2415772"/>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cap="small" baseline="0" dirty="0" smtClean="0">
              <a:latin typeface="Calibri" panose="020F0502020204030204" pitchFamily="34" charset="0"/>
              <a:cs typeface="Arial" pitchFamily="34" charset="0"/>
            </a:rPr>
            <a:t>Skills and Capabilities </a:t>
          </a:r>
        </a:p>
        <a:p>
          <a:pPr lvl="0" algn="ctr" defTabSz="1066800">
            <a:lnSpc>
              <a:spcPct val="90000"/>
            </a:lnSpc>
            <a:spcBef>
              <a:spcPct val="0"/>
            </a:spcBef>
            <a:spcAft>
              <a:spcPct val="35000"/>
            </a:spcAft>
          </a:pPr>
          <a:r>
            <a:rPr lang="en-US" sz="1600" kern="1200" cap="none" baseline="0" dirty="0" smtClean="0">
              <a:latin typeface="Calibri" panose="020F0502020204030204" pitchFamily="34" charset="0"/>
              <a:cs typeface="Arial" pitchFamily="34" charset="0"/>
            </a:rPr>
            <a:t>Skills that help us understand and engage with our world - analytical and communication skills, interpersonal and social skills, the ability to link knowledge and understanding with action etc.</a:t>
          </a:r>
        </a:p>
        <a:p>
          <a:pPr lvl="0" algn="ctr" defTabSz="1066800">
            <a:lnSpc>
              <a:spcPct val="90000"/>
            </a:lnSpc>
            <a:spcBef>
              <a:spcPct val="0"/>
            </a:spcBef>
            <a:spcAft>
              <a:spcPct val="35000"/>
            </a:spcAft>
          </a:pPr>
          <a:endParaRPr lang="en-GB" sz="1600" kern="1200" cap="small" baseline="0" dirty="0">
            <a:latin typeface="Calibri" panose="020F0502020204030204" pitchFamily="34" charset="0"/>
          </a:endParaRPr>
        </a:p>
      </dsp:txBody>
      <dsp:txXfrm rot="10800000">
        <a:off x="0" y="3019715"/>
        <a:ext cx="4261347" cy="1811829"/>
      </dsp:txXfrm>
    </dsp:sp>
    <dsp:sp modelId="{6C05CF9D-8B98-45D7-BEAE-FB2A28954706}">
      <dsp:nvSpPr>
        <dsp:cNvPr id="0" name=""/>
        <dsp:cNvSpPr/>
      </dsp:nvSpPr>
      <dsp:spPr>
        <a:xfrm rot="5400000">
          <a:off x="5184135" y="1492985"/>
          <a:ext cx="2415772" cy="4261347"/>
        </a:xfrm>
        <a:prstGeom prst="round1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cap="small" baseline="0" dirty="0" smtClean="0">
            <a:latin typeface="Calibri" panose="020F0502020204030204" pitchFamily="34" charset="0"/>
            <a:cs typeface="Arial" pitchFamily="34" charset="0"/>
          </a:endParaRPr>
        </a:p>
        <a:p>
          <a:pPr lvl="0" algn="ctr" defTabSz="711200">
            <a:lnSpc>
              <a:spcPct val="90000"/>
            </a:lnSpc>
            <a:spcBef>
              <a:spcPct val="0"/>
            </a:spcBef>
            <a:spcAft>
              <a:spcPct val="35000"/>
            </a:spcAft>
          </a:pPr>
          <a:r>
            <a:rPr lang="en-US" sz="2400" b="1" kern="1200" cap="small" baseline="0" dirty="0" smtClean="0">
              <a:latin typeface="Calibri" panose="020F0502020204030204" pitchFamily="34" charset="0"/>
              <a:cs typeface="Arial" pitchFamily="34" charset="0"/>
            </a:rPr>
            <a:t>Behaviour, Experiences and Action</a:t>
          </a:r>
        </a:p>
        <a:p>
          <a:pPr lvl="0" algn="ctr" defTabSz="711200">
            <a:lnSpc>
              <a:spcPct val="90000"/>
            </a:lnSpc>
            <a:spcBef>
              <a:spcPct val="0"/>
            </a:spcBef>
            <a:spcAft>
              <a:spcPct val="35000"/>
            </a:spcAft>
          </a:pPr>
          <a:r>
            <a:rPr lang="en-US" sz="2000" b="1" kern="1200" cap="none" baseline="0" dirty="0" smtClean="0">
              <a:latin typeface="Calibri" panose="020F0502020204030204" pitchFamily="34" charset="0"/>
              <a:cs typeface="Arial" pitchFamily="34" charset="0"/>
            </a:rPr>
            <a:t> </a:t>
          </a:r>
          <a:r>
            <a:rPr lang="en-US" sz="1600" kern="1200" cap="none" baseline="0" dirty="0" smtClean="0">
              <a:latin typeface="Calibri" panose="020F0502020204030204" pitchFamily="34" charset="0"/>
              <a:cs typeface="Arial" pitchFamily="34" charset="0"/>
            </a:rPr>
            <a:t>Social relationships, personal behaviour, opportunities to participate meaningfully, competence at carrying out tasks, fulfilling potential, linking ideas, action and behaviour</a:t>
          </a:r>
          <a:r>
            <a:rPr lang="en-US" sz="1000" kern="1200" cap="none" baseline="0" dirty="0" smtClean="0">
              <a:latin typeface="Calibri" panose="020F0502020204030204" pitchFamily="34" charset="0"/>
              <a:cs typeface="Arial" pitchFamily="34" charset="0"/>
            </a:rPr>
            <a:t>.</a:t>
          </a:r>
        </a:p>
        <a:p>
          <a:pPr lvl="0" algn="ctr" defTabSz="711200">
            <a:lnSpc>
              <a:spcPct val="90000"/>
            </a:lnSpc>
            <a:spcBef>
              <a:spcPct val="0"/>
            </a:spcBef>
            <a:spcAft>
              <a:spcPct val="35000"/>
            </a:spcAft>
          </a:pPr>
          <a:endParaRPr lang="en-GB" sz="2000" kern="1200" cap="small" baseline="0" dirty="0">
            <a:latin typeface="Calibri" panose="020F0502020204030204" pitchFamily="34" charset="0"/>
          </a:endParaRPr>
        </a:p>
      </dsp:txBody>
      <dsp:txXfrm rot="-5400000">
        <a:off x="4261347" y="3019715"/>
        <a:ext cx="4261347" cy="1811829"/>
      </dsp:txXfrm>
    </dsp:sp>
    <dsp:sp modelId="{CC412D9B-E063-4D66-BF31-223E30173B61}">
      <dsp:nvSpPr>
        <dsp:cNvPr id="0" name=""/>
        <dsp:cNvSpPr/>
      </dsp:nvSpPr>
      <dsp:spPr>
        <a:xfrm>
          <a:off x="3229189" y="2089117"/>
          <a:ext cx="2064316" cy="653309"/>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latin typeface="Arial Narrow" pitchFamily="34" charset="0"/>
              <a:cs typeface="Arial" pitchFamily="34" charset="0"/>
            </a:rPr>
            <a:t>DE has 4 key elements</a:t>
          </a:r>
          <a:endParaRPr lang="en-IE" sz="1700" kern="1200" dirty="0"/>
        </a:p>
      </dsp:txBody>
      <dsp:txXfrm>
        <a:off x="3261081" y="2121009"/>
        <a:ext cx="2000532" cy="589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09679-F7CE-4E14-99F5-10413C6DDFE6}">
      <dsp:nvSpPr>
        <dsp:cNvPr id="0" name=""/>
        <dsp:cNvSpPr/>
      </dsp:nvSpPr>
      <dsp:spPr>
        <a:xfrm>
          <a:off x="1589" y="6796"/>
          <a:ext cx="3634095" cy="769022"/>
        </a:xfrm>
        <a:prstGeom prst="chevron">
          <a:avLst/>
        </a:prstGeom>
        <a:solidFill>
          <a:schemeClr val="lt1"/>
        </a:solidFill>
        <a:ln w="25400" cap="flat" cmpd="sng" algn="ctr">
          <a:solidFill>
            <a:srgbClr val="00000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E" sz="1800" b="1" kern="1200" dirty="0" smtClean="0"/>
            <a:t>Young person-centred (1)</a:t>
          </a:r>
          <a:endParaRPr lang="en-IE" sz="1800" kern="1200" dirty="0"/>
        </a:p>
      </dsp:txBody>
      <dsp:txXfrm>
        <a:off x="386100" y="6796"/>
        <a:ext cx="2865073" cy="769022"/>
      </dsp:txXfrm>
    </dsp:sp>
    <dsp:sp modelId="{E7B5CB9F-31F7-4499-87A9-74B5DF836FBF}">
      <dsp:nvSpPr>
        <dsp:cNvPr id="0" name=""/>
        <dsp:cNvSpPr/>
      </dsp:nvSpPr>
      <dsp:spPr>
        <a:xfrm>
          <a:off x="1589" y="826044"/>
          <a:ext cx="3634095" cy="769022"/>
        </a:xfrm>
        <a:prstGeom prst="chevron">
          <a:avLst/>
        </a:prstGeom>
        <a:solidFill>
          <a:schemeClr val="lt1">
            <a:hueOff val="0"/>
            <a:satOff val="0"/>
            <a:lumOff val="0"/>
            <a:alphaOff val="0"/>
          </a:schemeClr>
        </a:solidFill>
        <a:ln w="38100" cap="flat" cmpd="sng" algn="ctr">
          <a:solidFill>
            <a:srgbClr val="0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E" sz="1800" b="1" kern="1200" dirty="0" smtClean="0"/>
            <a:t>Education and developmental (3)</a:t>
          </a:r>
        </a:p>
      </dsp:txBody>
      <dsp:txXfrm>
        <a:off x="386100" y="826044"/>
        <a:ext cx="2865073" cy="769022"/>
      </dsp:txXfrm>
    </dsp:sp>
    <dsp:sp modelId="{E19A8E5D-6EC1-4B93-BDFA-8E1F830E00F9}">
      <dsp:nvSpPr>
        <dsp:cNvPr id="0" name=""/>
        <dsp:cNvSpPr/>
      </dsp:nvSpPr>
      <dsp:spPr>
        <a:xfrm>
          <a:off x="1589" y="1645293"/>
          <a:ext cx="3634095" cy="769022"/>
        </a:xfrm>
        <a:prstGeom prst="chevron">
          <a:avLst/>
        </a:prstGeom>
        <a:solidFill>
          <a:schemeClr val="lt1">
            <a:hueOff val="0"/>
            <a:satOff val="0"/>
            <a:lumOff val="0"/>
            <a:alphaOff val="0"/>
          </a:schemeClr>
        </a:solidFill>
        <a:ln w="38100" cap="flat" cmpd="sng" algn="ctr">
          <a:solidFill>
            <a:srgbClr val="0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E" sz="1800" b="1" kern="1200" dirty="0" smtClean="0"/>
            <a:t>Equality and Inclusiveness (4)</a:t>
          </a:r>
        </a:p>
      </dsp:txBody>
      <dsp:txXfrm>
        <a:off x="386100" y="1645293"/>
        <a:ext cx="2865073" cy="769022"/>
      </dsp:txXfrm>
    </dsp:sp>
    <dsp:sp modelId="{2CCD645C-54C6-4BDF-833B-D519CB154862}">
      <dsp:nvSpPr>
        <dsp:cNvPr id="0" name=""/>
        <dsp:cNvSpPr/>
      </dsp:nvSpPr>
      <dsp:spPr>
        <a:xfrm>
          <a:off x="3179" y="2448272"/>
          <a:ext cx="3634095" cy="769022"/>
        </a:xfrm>
        <a:prstGeom prst="chevron">
          <a:avLst/>
        </a:prstGeom>
        <a:solidFill>
          <a:schemeClr val="lt1">
            <a:hueOff val="0"/>
            <a:satOff val="0"/>
            <a:lumOff val="0"/>
            <a:alphaOff val="0"/>
          </a:schemeClr>
        </a:solidFill>
        <a:ln w="38100" cap="flat" cmpd="sng" algn="ctr">
          <a:solidFill>
            <a:srgbClr val="0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IE" sz="1800" b="1" kern="1200" dirty="0" smtClean="0"/>
            <a:t>Quality youth work and continuous improvement (5)</a:t>
          </a:r>
          <a:endParaRPr lang="en-IE" sz="1800" kern="1200" dirty="0" smtClean="0"/>
        </a:p>
      </dsp:txBody>
      <dsp:txXfrm>
        <a:off x="387690" y="2448272"/>
        <a:ext cx="2865073" cy="769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2E965-24EA-47DF-A481-568D8DE60DB6}">
      <dsp:nvSpPr>
        <dsp:cNvPr id="0" name=""/>
        <dsp:cNvSpPr/>
      </dsp:nvSpPr>
      <dsp:spPr>
        <a:xfrm>
          <a:off x="3386884" y="3412751"/>
          <a:ext cx="1560553" cy="1560553"/>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latin typeface="Arial" pitchFamily="34" charset="0"/>
            </a:rPr>
            <a:t>Learning in a Global Society</a:t>
          </a:r>
          <a:endParaRPr lang="en-IE" sz="2000" kern="1200" dirty="0"/>
        </a:p>
      </dsp:txBody>
      <dsp:txXfrm>
        <a:off x="3615422" y="3641289"/>
        <a:ext cx="1103477" cy="1103477"/>
      </dsp:txXfrm>
    </dsp:sp>
    <dsp:sp modelId="{B7E21419-2F8F-480C-A333-0E7A1B2CF6B3}">
      <dsp:nvSpPr>
        <dsp:cNvPr id="0" name=""/>
        <dsp:cNvSpPr/>
      </dsp:nvSpPr>
      <dsp:spPr>
        <a:xfrm rot="10800000">
          <a:off x="512824" y="3970649"/>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24CE99-1A75-4DBE-B131-25014CADF8AF}">
      <dsp:nvSpPr>
        <dsp:cNvPr id="0" name=""/>
        <dsp:cNvSpPr/>
      </dsp:nvSpPr>
      <dsp:spPr>
        <a:xfrm>
          <a:off x="-214158" y="3611441"/>
          <a:ext cx="1453967" cy="1163173"/>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Learning from experiences elsewhere in the world</a:t>
          </a:r>
          <a:endParaRPr lang="en-IE" sz="1200" kern="1200" dirty="0"/>
        </a:p>
      </dsp:txBody>
      <dsp:txXfrm>
        <a:off x="-1229" y="3781784"/>
        <a:ext cx="1028109" cy="822487"/>
      </dsp:txXfrm>
    </dsp:sp>
    <dsp:sp modelId="{FE45388B-39DD-4601-93BD-935D8CA25B4B}">
      <dsp:nvSpPr>
        <dsp:cNvPr id="0" name=""/>
        <dsp:cNvSpPr/>
      </dsp:nvSpPr>
      <dsp:spPr>
        <a:xfrm rot="12150000">
          <a:off x="687623" y="3091876"/>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B271CE-AA16-47CF-8325-778F425C25DC}">
      <dsp:nvSpPr>
        <dsp:cNvPr id="0" name=""/>
        <dsp:cNvSpPr/>
      </dsp:nvSpPr>
      <dsp:spPr>
        <a:xfrm>
          <a:off x="-8687" y="2154828"/>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cs typeface="Times New Roman" pitchFamily="18" charset="0"/>
            </a:rPr>
            <a:t> </a:t>
          </a:r>
          <a:r>
            <a:rPr lang="en-GB" sz="1200" kern="1200" dirty="0" smtClean="0">
              <a:latin typeface="Arial" pitchFamily="34" charset="0"/>
            </a:rPr>
            <a:t>Identify common interests and develop solidarity with diverse communities</a:t>
          </a:r>
          <a:endParaRPr lang="en-GB" sz="1200" kern="1200" dirty="0">
            <a:latin typeface="Arial" pitchFamily="34" charset="0"/>
            <a:cs typeface="Times New Roman" pitchFamily="18" charset="0"/>
          </a:endParaRPr>
        </a:p>
      </dsp:txBody>
      <dsp:txXfrm>
        <a:off x="225534" y="2342205"/>
        <a:ext cx="1130922" cy="904737"/>
      </dsp:txXfrm>
    </dsp:sp>
    <dsp:sp modelId="{FA703EA2-CE57-4E77-A5F3-75B167654F8A}">
      <dsp:nvSpPr>
        <dsp:cNvPr id="0" name=""/>
        <dsp:cNvSpPr/>
      </dsp:nvSpPr>
      <dsp:spPr>
        <a:xfrm rot="13500000">
          <a:off x="1185408" y="2346889"/>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52C7A4-B142-4B94-9C20-DFCD76946726}">
      <dsp:nvSpPr>
        <dsp:cNvPr id="0" name=""/>
        <dsp:cNvSpPr/>
      </dsp:nvSpPr>
      <dsp:spPr>
        <a:xfrm>
          <a:off x="783473" y="969276"/>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Combat racism </a:t>
          </a:r>
          <a:endParaRPr lang="en-GB" sz="1200" kern="1200" dirty="0">
            <a:latin typeface="Arial" pitchFamily="34" charset="0"/>
            <a:cs typeface="Times New Roman" pitchFamily="18" charset="0"/>
          </a:endParaRPr>
        </a:p>
      </dsp:txBody>
      <dsp:txXfrm>
        <a:off x="1017694" y="1156653"/>
        <a:ext cx="1130922" cy="904737"/>
      </dsp:txXfrm>
    </dsp:sp>
    <dsp:sp modelId="{C3507377-D18E-48A7-BD0F-3FB18D4ADED9}">
      <dsp:nvSpPr>
        <dsp:cNvPr id="0" name=""/>
        <dsp:cNvSpPr/>
      </dsp:nvSpPr>
      <dsp:spPr>
        <a:xfrm rot="14850000">
          <a:off x="1930395" y="1849104"/>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F09528-F4F1-4D17-ACB4-832050968451}">
      <dsp:nvSpPr>
        <dsp:cNvPr id="0" name=""/>
        <dsp:cNvSpPr/>
      </dsp:nvSpPr>
      <dsp:spPr>
        <a:xfrm>
          <a:off x="1969025" y="177115"/>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cs typeface="Times New Roman" pitchFamily="18" charset="0"/>
            </a:rPr>
            <a:t> </a:t>
          </a:r>
          <a:r>
            <a:rPr lang="en-GB" sz="1200" kern="1200" dirty="0" smtClean="0">
              <a:latin typeface="Arial" pitchFamily="34" charset="0"/>
            </a:rPr>
            <a:t>Widen horizons and personal development</a:t>
          </a:r>
          <a:endParaRPr lang="en-GB" sz="1200" kern="1200" dirty="0">
            <a:latin typeface="Arial" pitchFamily="34" charset="0"/>
            <a:cs typeface="Times New Roman" pitchFamily="18" charset="0"/>
          </a:endParaRPr>
        </a:p>
      </dsp:txBody>
      <dsp:txXfrm>
        <a:off x="2203246" y="364492"/>
        <a:ext cx="1130922" cy="904737"/>
      </dsp:txXfrm>
    </dsp:sp>
    <dsp:sp modelId="{58053F32-6388-449D-955E-08C760B76091}">
      <dsp:nvSpPr>
        <dsp:cNvPr id="0" name=""/>
        <dsp:cNvSpPr/>
      </dsp:nvSpPr>
      <dsp:spPr>
        <a:xfrm rot="16200000">
          <a:off x="2809168" y="1674306"/>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139EA0-E8B9-4C53-9DF1-764911A094CA}">
      <dsp:nvSpPr>
        <dsp:cNvPr id="0" name=""/>
        <dsp:cNvSpPr/>
      </dsp:nvSpPr>
      <dsp:spPr>
        <a:xfrm>
          <a:off x="3367479" y="-101053"/>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Make a difference to their world by participating in </a:t>
          </a:r>
          <a:r>
            <a:rPr lang="en-GB" sz="1200" kern="1200" dirty="0" smtClean="0">
              <a:latin typeface="Arial" pitchFamily="34" charset="0"/>
            </a:rPr>
            <a:t>society</a:t>
          </a:r>
          <a:r>
            <a:rPr lang="en-GB" sz="1200" kern="1200" dirty="0" smtClean="0">
              <a:latin typeface="Times" charset="0"/>
            </a:rPr>
            <a:t>  </a:t>
          </a:r>
          <a:endParaRPr lang="en-GB" sz="1200" kern="1200" dirty="0">
            <a:latin typeface="Times" charset="0"/>
            <a:cs typeface="Times New Roman" pitchFamily="18" charset="0"/>
          </a:endParaRPr>
        </a:p>
      </dsp:txBody>
      <dsp:txXfrm>
        <a:off x="3601700" y="86324"/>
        <a:ext cx="1130922" cy="904737"/>
      </dsp:txXfrm>
    </dsp:sp>
    <dsp:sp modelId="{E1207140-5880-4365-86BB-E08ADA65F10B}">
      <dsp:nvSpPr>
        <dsp:cNvPr id="0" name=""/>
        <dsp:cNvSpPr/>
      </dsp:nvSpPr>
      <dsp:spPr>
        <a:xfrm rot="17550000">
          <a:off x="3687940" y="1849104"/>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1C3E8E-B586-466D-9B5D-B76A6C1BAFD8}">
      <dsp:nvSpPr>
        <dsp:cNvPr id="0" name=""/>
        <dsp:cNvSpPr/>
      </dsp:nvSpPr>
      <dsp:spPr>
        <a:xfrm>
          <a:off x="4765933" y="177115"/>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Understand their own situation in a wider context</a:t>
          </a:r>
          <a:endParaRPr lang="en-GB" sz="1200" kern="1200" dirty="0">
            <a:latin typeface="Times" charset="0"/>
            <a:cs typeface="Times New Roman" pitchFamily="18" charset="0"/>
          </a:endParaRPr>
        </a:p>
      </dsp:txBody>
      <dsp:txXfrm>
        <a:off x="5000154" y="364492"/>
        <a:ext cx="1130922" cy="904737"/>
      </dsp:txXfrm>
    </dsp:sp>
    <dsp:sp modelId="{7473FA8B-26E4-4D42-8055-05339277CB96}">
      <dsp:nvSpPr>
        <dsp:cNvPr id="0" name=""/>
        <dsp:cNvSpPr/>
      </dsp:nvSpPr>
      <dsp:spPr>
        <a:xfrm rot="18900000">
          <a:off x="4432927" y="2346889"/>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98F505-2A0C-4186-9EC5-DD4FCA26DABA}">
      <dsp:nvSpPr>
        <dsp:cNvPr id="0" name=""/>
        <dsp:cNvSpPr/>
      </dsp:nvSpPr>
      <dsp:spPr>
        <a:xfrm>
          <a:off x="5951485" y="969276"/>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Make connections between local and global events</a:t>
          </a:r>
          <a:endParaRPr lang="en-GB" sz="1200" kern="1200" dirty="0">
            <a:latin typeface="Arial" pitchFamily="34" charset="0"/>
            <a:cs typeface="Times New Roman" pitchFamily="18" charset="0"/>
          </a:endParaRPr>
        </a:p>
      </dsp:txBody>
      <dsp:txXfrm>
        <a:off x="6185706" y="1156653"/>
        <a:ext cx="1130922" cy="904737"/>
      </dsp:txXfrm>
    </dsp:sp>
    <dsp:sp modelId="{57CA06B9-DC2F-4101-9DC4-CECE66EE8FE7}">
      <dsp:nvSpPr>
        <dsp:cNvPr id="0" name=""/>
        <dsp:cNvSpPr/>
      </dsp:nvSpPr>
      <dsp:spPr>
        <a:xfrm rot="20250000">
          <a:off x="4930712" y="3091876"/>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12145E-6E99-4FD1-B1D0-5BBEF81C61DB}">
      <dsp:nvSpPr>
        <dsp:cNvPr id="0" name=""/>
        <dsp:cNvSpPr/>
      </dsp:nvSpPr>
      <dsp:spPr>
        <a:xfrm>
          <a:off x="6743645" y="2154828"/>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Develop skills and knowledge to interpret events affecting their lives</a:t>
          </a:r>
          <a:endParaRPr lang="en-GB" sz="1200" kern="1200" dirty="0">
            <a:latin typeface="Arial" pitchFamily="34" charset="0"/>
            <a:cs typeface="Times New Roman" pitchFamily="18" charset="0"/>
          </a:endParaRPr>
        </a:p>
      </dsp:txBody>
      <dsp:txXfrm>
        <a:off x="6977866" y="2342205"/>
        <a:ext cx="1130922" cy="904737"/>
      </dsp:txXfrm>
    </dsp:sp>
    <dsp:sp modelId="{DCF24AFF-FF9B-472E-8468-0A7ABA51B73A}">
      <dsp:nvSpPr>
        <dsp:cNvPr id="0" name=""/>
        <dsp:cNvSpPr/>
      </dsp:nvSpPr>
      <dsp:spPr>
        <a:xfrm>
          <a:off x="5105511" y="3970649"/>
          <a:ext cx="2715986" cy="444757"/>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25697-3AED-4B7F-8141-434563FEB36F}">
      <dsp:nvSpPr>
        <dsp:cNvPr id="0" name=""/>
        <dsp:cNvSpPr/>
      </dsp:nvSpPr>
      <dsp:spPr>
        <a:xfrm>
          <a:off x="7021815" y="3553282"/>
          <a:ext cx="1599364" cy="127949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rPr>
            <a:t>Understand causes of global inequality, justice and solidarity</a:t>
          </a:r>
          <a:endParaRPr lang="en-GB" sz="1200" kern="1200" dirty="0">
            <a:latin typeface="Arial" pitchFamily="34" charset="0"/>
            <a:cs typeface="Times New Roman" pitchFamily="18" charset="0"/>
          </a:endParaRPr>
        </a:p>
      </dsp:txBody>
      <dsp:txXfrm>
        <a:off x="7256036" y="3740659"/>
        <a:ext cx="1130922" cy="90473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190137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54345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E"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852C964-99D0-4FDD-8B8B-2B23391D3F5E}" type="slidenum">
              <a:rPr lang="en-IE" smtClean="0"/>
              <a:pPr/>
              <a:t>29</a:t>
            </a:fld>
            <a:endParaRPr lang="en-IE" dirty="0"/>
          </a:p>
        </p:txBody>
      </p:sp>
    </p:spTree>
    <p:extLst>
      <p:ext uri="{BB962C8B-B14F-4D97-AF65-F5344CB8AC3E}">
        <p14:creationId xmlns:p14="http://schemas.microsoft.com/office/powerpoint/2010/main" val="419980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94717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15EA3F75-64B6-40A8-B7B9-88F712C1EAF4}" type="slidenum">
              <a:rPr lang="en-US" smtClean="0"/>
              <a:pPr>
                <a:defRPr/>
              </a:pPr>
              <a:t>21</a:t>
            </a:fld>
            <a:endParaRPr lang="en-US" dirty="0"/>
          </a:p>
        </p:txBody>
      </p:sp>
    </p:spTree>
    <p:extLst>
      <p:ext uri="{BB962C8B-B14F-4D97-AF65-F5344CB8AC3E}">
        <p14:creationId xmlns:p14="http://schemas.microsoft.com/office/powerpoint/2010/main" val="206084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Shape 10"/>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1" name="Shape 11"/>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a:headEnd type="none" w="lg" len="lg"/>
            <a:tailEnd type="none" w="lg" len="lg"/>
          </a:ln>
        </p:spPr>
      </p:sp>
      <p:sp>
        <p:nvSpPr>
          <p:cNvPr id="12" name="Shape 12"/>
          <p:cNvSpPr txBox="1">
            <a:spLocks noGrp="1"/>
          </p:cNvSpPr>
          <p:nvPr>
            <p:ph type="ctrTitle"/>
          </p:nvPr>
        </p:nvSpPr>
        <p:spPr>
          <a:xfrm>
            <a:off x="2572125" y="2068625"/>
            <a:ext cx="4271700" cy="11598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D90F1A3-0E78-4857-ADA0-7152F45E7DA5}" type="datetimeFigureOut">
              <a:rPr lang="en-IE" smtClean="0"/>
              <a:t>11/10/2016</a:t>
            </a:fld>
            <a:endParaRPr lang="en-IE"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IE"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D3F4D8F-7287-47A7-BD1F-6DC24F4B9A78}" type="slidenum">
              <a:rPr lang="en-IE" smtClean="0"/>
              <a:t>‹#›</a:t>
            </a:fld>
            <a:endParaRPr lang="en-IE" dirty="0"/>
          </a:p>
        </p:txBody>
      </p:sp>
    </p:spTree>
    <p:extLst>
      <p:ext uri="{BB962C8B-B14F-4D97-AF65-F5344CB8AC3E}">
        <p14:creationId xmlns:p14="http://schemas.microsoft.com/office/powerpoint/2010/main" val="380878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5C22104E-8A37-4561-90C1-E2A2FA2C4A6E}" type="datetimeFigureOut">
              <a:rPr lang="en-GB" smtClean="0"/>
              <a:t>11/10/2016</a:t>
            </a:fld>
            <a:endParaRPr lang="en-GB"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FFF700D2-071F-440E-A3FF-180D34BA4EC8}" type="slidenum">
              <a:rPr lang="en-GB" smtClean="0"/>
              <a:t>‹#›</a:t>
            </a:fld>
            <a:endParaRPr lang="en-GB" dirty="0"/>
          </a:p>
        </p:txBody>
      </p:sp>
    </p:spTree>
    <p:extLst>
      <p:ext uri="{BB962C8B-B14F-4D97-AF65-F5344CB8AC3E}">
        <p14:creationId xmlns:p14="http://schemas.microsoft.com/office/powerpoint/2010/main" val="98107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pic>
        <p:nvPicPr>
          <p:cNvPr id="14" name="Shape 14"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5" name="Shape 15"/>
          <p:cNvSpPr/>
          <p:nvPr/>
        </p:nvSpPr>
        <p:spPr>
          <a:xfrm rot="169468" flipH="1">
            <a:off x="3608972" y="646195"/>
            <a:ext cx="5247975" cy="3809531"/>
          </a:xfrm>
          <a:prstGeom prst="wedgeEllipseCallout">
            <a:avLst>
              <a:gd name="adj1" fmla="val -42509"/>
              <a:gd name="adj2" fmla="val 62980"/>
            </a:avLst>
          </a:prstGeom>
          <a:solidFill>
            <a:srgbClr val="001936">
              <a:alpha val="21920"/>
            </a:srgbClr>
          </a:solidFill>
          <a:ln>
            <a:noFill/>
          </a:ln>
        </p:spPr>
        <p:txBody>
          <a:bodyPr lIns="91425" tIns="91425" rIns="91425" bIns="91425" anchor="ctr" anchorCtr="0">
            <a:noAutofit/>
          </a:bodyPr>
          <a:lstStyle/>
          <a:p>
            <a:pPr lvl="0">
              <a:spcBef>
                <a:spcPts val="0"/>
              </a:spcBef>
              <a:buNone/>
            </a:pPr>
            <a:endParaRPr dirty="0"/>
          </a:p>
        </p:txBody>
      </p:sp>
      <p:sp>
        <p:nvSpPr>
          <p:cNvPr id="16" name="Shape 16"/>
          <p:cNvSpPr/>
          <p:nvPr/>
        </p:nvSpPr>
        <p:spPr>
          <a:xfrm rot="169468" flipH="1">
            <a:off x="3380372" y="417595"/>
            <a:ext cx="5247975" cy="3809531"/>
          </a:xfrm>
          <a:prstGeom prst="wedgeEllipseCallout">
            <a:avLst>
              <a:gd name="adj1" fmla="val -42509"/>
              <a:gd name="adj2" fmla="val 62980"/>
            </a:avLst>
          </a:prstGeom>
          <a:solidFill>
            <a:srgbClr val="FFFFFF"/>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7" name="Shape 17"/>
          <p:cNvSpPr txBox="1">
            <a:spLocks noGrp="1"/>
          </p:cNvSpPr>
          <p:nvPr>
            <p:ph type="ctrTitle"/>
          </p:nvPr>
        </p:nvSpPr>
        <p:spPr>
          <a:xfrm>
            <a:off x="4101125" y="1659550"/>
            <a:ext cx="3767400" cy="11598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8" name="Shape 18"/>
          <p:cNvSpPr txBox="1">
            <a:spLocks noGrp="1"/>
          </p:cNvSpPr>
          <p:nvPr>
            <p:ph type="subTitle" idx="1"/>
          </p:nvPr>
        </p:nvSpPr>
        <p:spPr>
          <a:xfrm>
            <a:off x="4101125" y="2687650"/>
            <a:ext cx="3767400" cy="784800"/>
          </a:xfrm>
          <a:prstGeom prst="rect">
            <a:avLst/>
          </a:prstGeom>
        </p:spPr>
        <p:txBody>
          <a:bodyPr lIns="91425" tIns="91425" rIns="91425" bIns="91425" anchor="t" anchorCtr="0"/>
          <a:lstStyle>
            <a:lvl1pPr lvl="0" algn="ctr" rtl="0">
              <a:spcBef>
                <a:spcPts val="0"/>
              </a:spcBef>
              <a:buClr>
                <a:srgbClr val="000000"/>
              </a:buClr>
              <a:buSzPct val="100000"/>
              <a:buNone/>
              <a:defRPr sz="1800">
                <a:solidFill>
                  <a:srgbClr val="000000"/>
                </a:solidFill>
              </a:defRPr>
            </a:lvl1pPr>
            <a:lvl2pPr lvl="1" algn="ctr" rtl="0">
              <a:spcBef>
                <a:spcPts val="0"/>
              </a:spcBef>
              <a:buClr>
                <a:srgbClr val="000000"/>
              </a:buClr>
              <a:buSzPct val="100000"/>
              <a:buNone/>
              <a:defRPr sz="1800">
                <a:solidFill>
                  <a:srgbClr val="000000"/>
                </a:solidFill>
              </a:defRPr>
            </a:lvl2pPr>
            <a:lvl3pPr lvl="2" algn="ctr" rtl="0">
              <a:spcBef>
                <a:spcPts val="0"/>
              </a:spcBef>
              <a:buClr>
                <a:srgbClr val="000000"/>
              </a:buClr>
              <a:buSzPct val="100000"/>
              <a:buNone/>
              <a:defRPr sz="1800">
                <a:solidFill>
                  <a:srgbClr val="000000"/>
                </a:solidFill>
              </a:defRPr>
            </a:lvl3pPr>
            <a:lvl4pPr lvl="3" algn="ctr" rtl="0">
              <a:spcBef>
                <a:spcPts val="0"/>
              </a:spcBef>
              <a:buClr>
                <a:srgbClr val="000000"/>
              </a:buClr>
              <a:buNone/>
              <a:defRPr>
                <a:solidFill>
                  <a:srgbClr val="000000"/>
                </a:solidFill>
              </a:defRPr>
            </a:lvl4pPr>
            <a:lvl5pPr lvl="4" algn="ctr" rtl="0">
              <a:spcBef>
                <a:spcPts val="0"/>
              </a:spcBef>
              <a:buClr>
                <a:srgbClr val="000000"/>
              </a:buClr>
              <a:buNone/>
              <a:defRPr>
                <a:solidFill>
                  <a:srgbClr val="000000"/>
                </a:solidFill>
              </a:defRPr>
            </a:lvl5pPr>
            <a:lvl6pPr lvl="5" algn="ctr" rtl="0">
              <a:spcBef>
                <a:spcPts val="0"/>
              </a:spcBef>
              <a:buClr>
                <a:srgbClr val="000000"/>
              </a:buClr>
              <a:buNone/>
              <a:defRPr>
                <a:solidFill>
                  <a:srgbClr val="000000"/>
                </a:solidFill>
              </a:defRPr>
            </a:lvl6pPr>
            <a:lvl7pPr lvl="6" algn="ctr" rtl="0">
              <a:spcBef>
                <a:spcPts val="0"/>
              </a:spcBef>
              <a:buClr>
                <a:srgbClr val="000000"/>
              </a:buClr>
              <a:buNone/>
              <a:defRPr>
                <a:solidFill>
                  <a:srgbClr val="000000"/>
                </a:solidFill>
              </a:defRPr>
            </a:lvl7pPr>
            <a:lvl8pPr lvl="7" algn="ctr" rtl="0">
              <a:spcBef>
                <a:spcPts val="0"/>
              </a:spcBef>
              <a:buClr>
                <a:srgbClr val="000000"/>
              </a:buClr>
              <a:buNone/>
              <a:defRPr>
                <a:solidFill>
                  <a:srgbClr val="000000"/>
                </a:solidFill>
              </a:defRPr>
            </a:lvl8pPr>
            <a:lvl9pPr lvl="8" algn="ctr" rtl="0">
              <a:spcBef>
                <a:spcPts val="0"/>
              </a:spcBef>
              <a:buClr>
                <a:srgbClr val="000000"/>
              </a:buClr>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pic>
        <p:nvPicPr>
          <p:cNvPr id="20" name="Shape 20"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1" name="Shape 21"/>
          <p:cNvSpPr/>
          <p:nvPr/>
        </p:nvSpPr>
        <p:spPr>
          <a:xfrm>
            <a:off x="1992350" y="3777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2" name="Shape 22"/>
          <p:cNvSpPr/>
          <p:nvPr/>
        </p:nvSpPr>
        <p:spPr>
          <a:xfrm>
            <a:off x="1763750" y="-114625"/>
            <a:ext cx="5616576" cy="5220439"/>
          </a:xfrm>
          <a:custGeom>
            <a:avLst/>
            <a:gdLst/>
            <a:ahLst/>
            <a:cxnLst/>
            <a:rect l="0" t="0" r="0" b="0"/>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a:headEnd type="none" w="lg" len="lg"/>
            <a:tailEnd type="none" w="lg" len="lg"/>
          </a:ln>
        </p:spPr>
      </p:sp>
      <p:sp>
        <p:nvSpPr>
          <p:cNvPr id="23" name="Shape 23"/>
          <p:cNvSpPr txBox="1">
            <a:spLocks noGrp="1"/>
          </p:cNvSpPr>
          <p:nvPr>
            <p:ph type="body" idx="1"/>
          </p:nvPr>
        </p:nvSpPr>
        <p:spPr>
          <a:xfrm>
            <a:off x="2905799" y="2161800"/>
            <a:ext cx="3332400" cy="819900"/>
          </a:xfrm>
          <a:prstGeom prst="rect">
            <a:avLst/>
          </a:prstGeom>
        </p:spPr>
        <p:txBody>
          <a:bodyPr lIns="91425" tIns="91425" rIns="91425" bIns="91425" anchor="ctr" anchorCtr="0"/>
          <a:lstStyle>
            <a:lvl1pPr lvl="0" algn="ctr" rtl="0">
              <a:spcBef>
                <a:spcPts val="0"/>
              </a:spcBef>
              <a:buClr>
                <a:srgbClr val="000000"/>
              </a:buClr>
              <a:buSzPct val="100000"/>
              <a:buFont typeface="Bangers"/>
              <a:defRPr sz="2400">
                <a:solidFill>
                  <a:srgbClr val="000000"/>
                </a:solidFill>
                <a:latin typeface="Bangers"/>
                <a:ea typeface="Bangers"/>
                <a:cs typeface="Bangers"/>
                <a:sym typeface="Bangers"/>
              </a:defRPr>
            </a:lvl1pPr>
            <a:lvl2pPr lvl="1" algn="ctr" rtl="0">
              <a:spcBef>
                <a:spcPts val="0"/>
              </a:spcBef>
              <a:buClr>
                <a:srgbClr val="000000"/>
              </a:buClr>
              <a:buFont typeface="Bangers"/>
              <a:defRPr>
                <a:solidFill>
                  <a:srgbClr val="000000"/>
                </a:solidFill>
                <a:latin typeface="Bangers"/>
                <a:ea typeface="Bangers"/>
                <a:cs typeface="Bangers"/>
                <a:sym typeface="Bangers"/>
              </a:defRPr>
            </a:lvl2pPr>
            <a:lvl3pPr lvl="2" algn="ctr" rtl="0">
              <a:spcBef>
                <a:spcPts val="0"/>
              </a:spcBef>
              <a:buClr>
                <a:srgbClr val="000000"/>
              </a:buClr>
              <a:buFont typeface="Bangers"/>
              <a:defRPr>
                <a:solidFill>
                  <a:srgbClr val="000000"/>
                </a:solidFill>
                <a:latin typeface="Bangers"/>
                <a:ea typeface="Bangers"/>
                <a:cs typeface="Bangers"/>
                <a:sym typeface="Bangers"/>
              </a:defRPr>
            </a:lvl3pPr>
            <a:lvl4pPr lvl="3" algn="ctr" rtl="0">
              <a:spcBef>
                <a:spcPts val="0"/>
              </a:spcBef>
              <a:buClr>
                <a:srgbClr val="000000"/>
              </a:buClr>
              <a:buSzPct val="100000"/>
              <a:buFont typeface="Bangers"/>
              <a:defRPr sz="2400">
                <a:solidFill>
                  <a:srgbClr val="000000"/>
                </a:solidFill>
                <a:latin typeface="Bangers"/>
                <a:ea typeface="Bangers"/>
                <a:cs typeface="Bangers"/>
                <a:sym typeface="Bangers"/>
              </a:defRPr>
            </a:lvl4pPr>
            <a:lvl5pPr lvl="4" algn="ctr" rtl="0">
              <a:spcBef>
                <a:spcPts val="0"/>
              </a:spcBef>
              <a:buClr>
                <a:srgbClr val="000000"/>
              </a:buClr>
              <a:buSzPct val="100000"/>
              <a:buFont typeface="Bangers"/>
              <a:defRPr sz="2400">
                <a:solidFill>
                  <a:srgbClr val="000000"/>
                </a:solidFill>
                <a:latin typeface="Bangers"/>
                <a:ea typeface="Bangers"/>
                <a:cs typeface="Bangers"/>
                <a:sym typeface="Bangers"/>
              </a:defRPr>
            </a:lvl5pPr>
            <a:lvl6pPr lvl="5" algn="ctr" rtl="0">
              <a:spcBef>
                <a:spcPts val="0"/>
              </a:spcBef>
              <a:buClr>
                <a:srgbClr val="000000"/>
              </a:buClr>
              <a:buSzPct val="100000"/>
              <a:buFont typeface="Bangers"/>
              <a:defRPr sz="2400">
                <a:solidFill>
                  <a:srgbClr val="000000"/>
                </a:solidFill>
                <a:latin typeface="Bangers"/>
                <a:ea typeface="Bangers"/>
                <a:cs typeface="Bangers"/>
                <a:sym typeface="Bangers"/>
              </a:defRPr>
            </a:lvl6pPr>
            <a:lvl7pPr lvl="6" algn="ctr" rtl="0">
              <a:spcBef>
                <a:spcPts val="0"/>
              </a:spcBef>
              <a:buClr>
                <a:srgbClr val="000000"/>
              </a:buClr>
              <a:buSzPct val="100000"/>
              <a:buFont typeface="Bangers"/>
              <a:defRPr sz="2400">
                <a:solidFill>
                  <a:srgbClr val="000000"/>
                </a:solidFill>
                <a:latin typeface="Bangers"/>
                <a:ea typeface="Bangers"/>
                <a:cs typeface="Bangers"/>
                <a:sym typeface="Bangers"/>
              </a:defRPr>
            </a:lvl7pPr>
            <a:lvl8pPr lvl="7" algn="ctr" rtl="0">
              <a:spcBef>
                <a:spcPts val="0"/>
              </a:spcBef>
              <a:buClr>
                <a:srgbClr val="000000"/>
              </a:buClr>
              <a:buSzPct val="100000"/>
              <a:buFont typeface="Bangers"/>
              <a:defRPr sz="2400">
                <a:solidFill>
                  <a:srgbClr val="000000"/>
                </a:solidFill>
                <a:latin typeface="Bangers"/>
                <a:ea typeface="Bangers"/>
                <a:cs typeface="Bangers"/>
                <a:sym typeface="Bangers"/>
              </a:defRPr>
            </a:lvl8pPr>
            <a:lvl9pPr lvl="8" algn="ctr">
              <a:spcBef>
                <a:spcPts val="0"/>
              </a:spcBef>
              <a:buClr>
                <a:srgbClr val="000000"/>
              </a:buClr>
              <a:buSzPct val="100000"/>
              <a:buFont typeface="Bangers"/>
              <a:defRPr sz="2400">
                <a:solidFill>
                  <a:srgbClr val="000000"/>
                </a:solidFill>
                <a:latin typeface="Bangers"/>
                <a:ea typeface="Bangers"/>
                <a:cs typeface="Bangers"/>
                <a:sym typeface="Banger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pic>
        <p:nvPicPr>
          <p:cNvPr id="25" name="Shape 2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6" name="Shape 2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27" name="Shape 27"/>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28" name="Shape 28"/>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1052050" y="1545941"/>
            <a:ext cx="7710900" cy="33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0"/>
        <p:cNvGrpSpPr/>
        <p:nvPr/>
      </p:nvGrpSpPr>
      <p:grpSpPr>
        <a:xfrm>
          <a:off x="0" y="0"/>
          <a:ext cx="0" cy="0"/>
          <a:chOff x="0" y="0"/>
          <a:chExt cx="0" cy="0"/>
        </a:xfrm>
      </p:grpSpPr>
      <p:pic>
        <p:nvPicPr>
          <p:cNvPr id="31" name="Shape 31"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2" name="Shape 32"/>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3" name="Shape 33"/>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34" name="Shape 34"/>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1073625"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6" name="Shape 36"/>
          <p:cNvSpPr txBox="1">
            <a:spLocks noGrp="1"/>
          </p:cNvSpPr>
          <p:nvPr>
            <p:ph type="body" idx="2"/>
          </p:nvPr>
        </p:nvSpPr>
        <p:spPr>
          <a:xfrm>
            <a:off x="4674251" y="1550125"/>
            <a:ext cx="3396300" cy="26661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7"/>
        <p:cNvGrpSpPr/>
        <p:nvPr/>
      </p:nvGrpSpPr>
      <p:grpSpPr>
        <a:xfrm>
          <a:off x="0" y="0"/>
          <a:ext cx="0" cy="0"/>
          <a:chOff x="0" y="0"/>
          <a:chExt cx="0" cy="0"/>
        </a:xfrm>
      </p:grpSpPr>
      <p:pic>
        <p:nvPicPr>
          <p:cNvPr id="38" name="Shape 38"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9" name="Shape 39"/>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0" name="Shape 40"/>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41" name="Shape 41"/>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902950" y="1556175"/>
            <a:ext cx="2295300"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3315992" y="1556175"/>
            <a:ext cx="2295300"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3"/>
          </p:nvPr>
        </p:nvSpPr>
        <p:spPr>
          <a:xfrm>
            <a:off x="5729035" y="1556175"/>
            <a:ext cx="2295299" cy="2822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pic>
        <p:nvPicPr>
          <p:cNvPr id="46" name="Shape 4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7" name="Shape 47"/>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8" name="Shape 48"/>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a:headEnd type="none" w="lg" len="lg"/>
            <a:tailEnd type="none" w="lg" len="lg"/>
          </a:ln>
        </p:spPr>
      </p:sp>
      <p:sp>
        <p:nvSpPr>
          <p:cNvPr id="49" name="Shape 49"/>
          <p:cNvSpPr txBox="1">
            <a:spLocks noGrp="1"/>
          </p:cNvSpPr>
          <p:nvPr>
            <p:ph type="title"/>
          </p:nvPr>
        </p:nvSpPr>
        <p:spPr>
          <a:xfrm rot="161729">
            <a:off x="976260" y="876905"/>
            <a:ext cx="7029878" cy="760138"/>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pic>
        <p:nvPicPr>
          <p:cNvPr id="56" name="Shape 56"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22104E-8A37-4561-90C1-E2A2FA2C4A6E}" type="datetimeFigureOut">
              <a:rPr lang="en-GB" smtClean="0"/>
              <a:t>11/10/2016</a:t>
            </a:fld>
            <a:endParaRPr lang="en-GB"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FFF700D2-071F-440E-A3FF-180D34BA4EC8}" type="slidenum">
              <a:rPr lang="en-GB" smtClean="0"/>
              <a:t>‹#›</a:t>
            </a:fld>
            <a:endParaRPr lang="en-GB" dirty="0"/>
          </a:p>
        </p:txBody>
      </p:sp>
    </p:spTree>
    <p:extLst>
      <p:ext uri="{BB962C8B-B14F-4D97-AF65-F5344CB8AC3E}">
        <p14:creationId xmlns:p14="http://schemas.microsoft.com/office/powerpoint/2010/main" val="372362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rot="161729">
            <a:off x="976260" y="876905"/>
            <a:ext cx="7029878" cy="760138"/>
          </a:xfrm>
          <a:prstGeom prst="rect">
            <a:avLst/>
          </a:prstGeom>
          <a:noFill/>
          <a:ln>
            <a:noFill/>
          </a:ln>
        </p:spPr>
        <p:txBody>
          <a:bodyPr lIns="91425" tIns="91425" rIns="91425" bIns="91425" anchor="b" anchorCtr="0"/>
          <a:lstStyle>
            <a:lvl1pPr lvl="0">
              <a:spcBef>
                <a:spcPts val="0"/>
              </a:spcBef>
              <a:buClr>
                <a:schemeClr val="dk1"/>
              </a:buClr>
              <a:buSzPct val="100000"/>
              <a:buFont typeface="Bangers"/>
              <a:buNone/>
              <a:defRPr sz="3000">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endParaRPr/>
          </a:p>
        </p:txBody>
      </p:sp>
      <p:sp>
        <p:nvSpPr>
          <p:cNvPr id="7" name="Shape 7"/>
          <p:cNvSpPr txBox="1">
            <a:spLocks noGrp="1"/>
          </p:cNvSpPr>
          <p:nvPr>
            <p:ph type="body" idx="1"/>
          </p:nvPr>
        </p:nvSpPr>
        <p:spPr>
          <a:xfrm>
            <a:off x="1052050" y="1545941"/>
            <a:ext cx="7710900" cy="3303600"/>
          </a:xfrm>
          <a:prstGeom prst="rect">
            <a:avLst/>
          </a:prstGeom>
          <a:noFill/>
          <a:ln>
            <a:noFill/>
          </a:ln>
        </p:spPr>
        <p:txBody>
          <a:bodyPr lIns="91425" tIns="91425" rIns="91425" bIns="91425" anchor="t" anchorCtr="0"/>
          <a:lstStyle>
            <a:lvl1pPr lvl="0">
              <a:spcBef>
                <a:spcPts val="600"/>
              </a:spcBef>
              <a:buClr>
                <a:schemeClr val="dk1"/>
              </a:buClr>
              <a:buSzPct val="100000"/>
              <a:buFont typeface="Sniglet"/>
              <a:buChar char="×"/>
              <a:defRPr sz="3000">
                <a:solidFill>
                  <a:schemeClr val="dk1"/>
                </a:solidFill>
                <a:latin typeface="Sniglet"/>
                <a:ea typeface="Sniglet"/>
                <a:cs typeface="Sniglet"/>
                <a:sym typeface="Sniglet"/>
              </a:defRPr>
            </a:lvl1pPr>
            <a:lvl2pPr lvl="1">
              <a:spcBef>
                <a:spcPts val="480"/>
              </a:spcBef>
              <a:buClr>
                <a:schemeClr val="dk1"/>
              </a:buClr>
              <a:buSzPct val="100000"/>
              <a:buFont typeface="Sniglet"/>
              <a:buChar char="×"/>
              <a:defRPr sz="2400">
                <a:solidFill>
                  <a:schemeClr val="dk1"/>
                </a:solidFill>
                <a:latin typeface="Sniglet"/>
                <a:ea typeface="Sniglet"/>
                <a:cs typeface="Sniglet"/>
                <a:sym typeface="Sniglet"/>
              </a:defRPr>
            </a:lvl2pPr>
            <a:lvl3pPr lvl="2">
              <a:spcBef>
                <a:spcPts val="480"/>
              </a:spcBef>
              <a:buClr>
                <a:schemeClr val="dk1"/>
              </a:buClr>
              <a:buSzPct val="100000"/>
              <a:buFont typeface="Sniglet"/>
              <a:buChar char="×"/>
              <a:defRPr sz="2400">
                <a:solidFill>
                  <a:schemeClr val="dk1"/>
                </a:solidFill>
                <a:latin typeface="Sniglet"/>
                <a:ea typeface="Sniglet"/>
                <a:cs typeface="Sniglet"/>
                <a:sym typeface="Sniglet"/>
              </a:defRPr>
            </a:lvl3pPr>
            <a:lvl4pPr lvl="3">
              <a:spcBef>
                <a:spcPts val="360"/>
              </a:spcBef>
              <a:buClr>
                <a:schemeClr val="dk1"/>
              </a:buClr>
              <a:buSzPct val="100000"/>
              <a:buFont typeface="Sniglet"/>
              <a:buChar char="×"/>
              <a:defRPr sz="1800">
                <a:solidFill>
                  <a:schemeClr val="dk1"/>
                </a:solidFill>
                <a:latin typeface="Sniglet"/>
                <a:ea typeface="Sniglet"/>
                <a:cs typeface="Sniglet"/>
                <a:sym typeface="Sniglet"/>
              </a:defRPr>
            </a:lvl4pPr>
            <a:lvl5pPr lvl="4">
              <a:spcBef>
                <a:spcPts val="360"/>
              </a:spcBef>
              <a:buClr>
                <a:schemeClr val="dk1"/>
              </a:buClr>
              <a:buSzPct val="100000"/>
              <a:buFont typeface="Sniglet"/>
              <a:buChar char="×"/>
              <a:defRPr sz="1800">
                <a:solidFill>
                  <a:schemeClr val="dk1"/>
                </a:solidFill>
                <a:latin typeface="Sniglet"/>
                <a:ea typeface="Sniglet"/>
                <a:cs typeface="Sniglet"/>
                <a:sym typeface="Sniglet"/>
              </a:defRPr>
            </a:lvl5pPr>
            <a:lvl6pPr lvl="5">
              <a:spcBef>
                <a:spcPts val="360"/>
              </a:spcBef>
              <a:buClr>
                <a:schemeClr val="dk1"/>
              </a:buClr>
              <a:buSzPct val="100000"/>
              <a:buFont typeface="Sniglet"/>
              <a:buChar char="×"/>
              <a:defRPr sz="1800">
                <a:solidFill>
                  <a:schemeClr val="dk1"/>
                </a:solidFill>
                <a:latin typeface="Sniglet"/>
                <a:ea typeface="Sniglet"/>
                <a:cs typeface="Sniglet"/>
                <a:sym typeface="Sniglet"/>
              </a:defRPr>
            </a:lvl6pPr>
            <a:lvl7pPr lvl="6">
              <a:spcBef>
                <a:spcPts val="360"/>
              </a:spcBef>
              <a:buClr>
                <a:schemeClr val="dk1"/>
              </a:buClr>
              <a:buSzPct val="100000"/>
              <a:buFont typeface="Sniglet"/>
              <a:buChar char="×"/>
              <a:defRPr sz="1800">
                <a:solidFill>
                  <a:schemeClr val="dk1"/>
                </a:solidFill>
                <a:latin typeface="Sniglet"/>
                <a:ea typeface="Sniglet"/>
                <a:cs typeface="Sniglet"/>
                <a:sym typeface="Sniglet"/>
              </a:defRPr>
            </a:lvl7pPr>
            <a:lvl8pPr lvl="7">
              <a:spcBef>
                <a:spcPts val="360"/>
              </a:spcBef>
              <a:buClr>
                <a:schemeClr val="dk1"/>
              </a:buClr>
              <a:buSzPct val="100000"/>
              <a:buFont typeface="Sniglet"/>
              <a:buChar char="×"/>
              <a:defRPr sz="1800">
                <a:solidFill>
                  <a:schemeClr val="dk1"/>
                </a:solidFill>
                <a:latin typeface="Sniglet"/>
                <a:ea typeface="Sniglet"/>
                <a:cs typeface="Sniglet"/>
                <a:sym typeface="Sniglet"/>
              </a:defRPr>
            </a:lvl8pPr>
            <a:lvl9pPr lvl="8">
              <a:spcBef>
                <a:spcPts val="360"/>
              </a:spcBef>
              <a:buClr>
                <a:schemeClr val="dk1"/>
              </a:buClr>
              <a:buSzPct val="100000"/>
              <a:buFont typeface="Sniglet"/>
              <a:buChar char="×"/>
              <a:defRPr sz="1800">
                <a:solidFill>
                  <a:schemeClr val="dk1"/>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h.ie/nyci/why-dont-we-youth-participation-resource-pack"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5.png"/><Relationship Id="rId3" Type="http://schemas.openxmlformats.org/officeDocument/2006/relationships/hyperlink" Target="mailto:deved@nyci.ie" TargetMode="Externa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www.youthdeved.ie/" TargetMode="External"/><Relationship Id="rId11" Type="http://schemas.openxmlformats.org/officeDocument/2006/relationships/image" Target="../media/image18.png"/><Relationship Id="rId5" Type="http://schemas.openxmlformats.org/officeDocument/2006/relationships/hyperlink" Target="http://www.oneworldweek.ie/" TargetMode="External"/><Relationship Id="rId10" Type="http://schemas.openxmlformats.org/officeDocument/2006/relationships/image" Target="../media/image17.png"/><Relationship Id="rId4" Type="http://schemas.openxmlformats.org/officeDocument/2006/relationships/hyperlink" Target="http://www.facebook.com/NationalYouthCouncil" TargetMode="External"/><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572125" y="2068625"/>
            <a:ext cx="4271700" cy="1159800"/>
          </a:xfrm>
          <a:prstGeom prst="rect">
            <a:avLst/>
          </a:prstGeom>
        </p:spPr>
        <p:txBody>
          <a:bodyPr lIns="91425" tIns="91425" rIns="91425" bIns="91425" anchor="ctr" anchorCtr="0">
            <a:noAutofit/>
          </a:bodyPr>
          <a:lstStyle/>
          <a:p>
            <a:pPr lvl="0">
              <a:spcBef>
                <a:spcPts val="0"/>
              </a:spcBef>
              <a:buNone/>
            </a:pPr>
            <a:r>
              <a:rPr lang="en" sz="5400" dirty="0" smtClean="0"/>
              <a:t>Sustainable Development Goals and </a:t>
            </a:r>
            <a:r>
              <a:rPr lang="en" sz="5400" b="1" dirty="0" smtClean="0"/>
              <a:t>YOU</a:t>
            </a:r>
            <a:r>
              <a:rPr lang="en" sz="5400" dirty="0" smtClean="0"/>
              <a:t>th</a:t>
            </a:r>
            <a:endParaRPr lang="en" sz="5400"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bwMode="auto">
          <a:xfrm>
            <a:off x="5940152" y="3297735"/>
            <a:ext cx="1368152" cy="7141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b="1" dirty="0">
                <a:latin typeface="Bangers" panose="020B0604020202020204" charset="0"/>
              </a:rPr>
              <a:t>Why should we care?</a:t>
            </a:r>
            <a:endParaRPr lang="en-IE" dirty="0"/>
          </a:p>
        </p:txBody>
      </p:sp>
      <p:sp>
        <p:nvSpPr>
          <p:cNvPr id="3" name="Text Placeholder 2"/>
          <p:cNvSpPr>
            <a:spLocks noGrp="1"/>
          </p:cNvSpPr>
          <p:nvPr>
            <p:ph type="body" idx="1"/>
          </p:nvPr>
        </p:nvSpPr>
        <p:spPr>
          <a:xfrm>
            <a:off x="683568" y="1545941"/>
            <a:ext cx="7416823" cy="3303600"/>
          </a:xfrm>
        </p:spPr>
        <p:txBody>
          <a:bodyPr/>
          <a:lstStyle/>
          <a:p>
            <a:pPr marL="457200" indent="-457200">
              <a:buFont typeface="Arial" panose="020B0604020202020204" pitchFamily="34" charset="0"/>
              <a:buChar char="•"/>
            </a:pPr>
            <a:r>
              <a:rPr lang="en-IE" sz="1700" dirty="0" smtClean="0">
                <a:latin typeface="+mn-lt"/>
              </a:rPr>
              <a:t>There are 1.8 billion young people aged 10-24 living today – largest in history</a:t>
            </a:r>
          </a:p>
          <a:p>
            <a:pPr marL="457200" indent="-457200">
              <a:buFont typeface="Arial" panose="020B0604020202020204" pitchFamily="34" charset="0"/>
              <a:buChar char="•"/>
            </a:pPr>
            <a:r>
              <a:rPr lang="en-IE" sz="1700" dirty="0" smtClean="0">
                <a:latin typeface="+mn-lt"/>
              </a:rPr>
              <a:t>Close to 90% of the world’s young people live in developing countries</a:t>
            </a:r>
          </a:p>
          <a:p>
            <a:pPr marL="457200" indent="-457200">
              <a:buFont typeface="Arial" panose="020B0604020202020204" pitchFamily="34" charset="0"/>
              <a:buChar char="•"/>
            </a:pPr>
            <a:r>
              <a:rPr lang="en-IE" sz="1700" dirty="0" smtClean="0">
                <a:latin typeface="+mn-lt"/>
              </a:rPr>
              <a:t>More than 500 million young people aged 15-24 live on less than $2 a day</a:t>
            </a:r>
          </a:p>
          <a:p>
            <a:pPr marL="457200" indent="-457200">
              <a:buFont typeface="Arial" panose="020B0604020202020204" pitchFamily="34" charset="0"/>
              <a:buChar char="•"/>
            </a:pPr>
            <a:r>
              <a:rPr lang="en-IE" sz="1700" dirty="0" smtClean="0">
                <a:latin typeface="+mn-lt"/>
              </a:rPr>
              <a:t>Approx 74 million young people are unemployed, and more than 600 million jobs are needed by 2030</a:t>
            </a:r>
          </a:p>
          <a:p>
            <a:pPr marL="457200" indent="-457200">
              <a:buFont typeface="Arial" panose="020B0604020202020204" pitchFamily="34" charset="0"/>
              <a:buChar char="•"/>
            </a:pPr>
            <a:r>
              <a:rPr lang="en-IE" sz="1700" dirty="0" smtClean="0">
                <a:latin typeface="+mn-lt"/>
              </a:rPr>
              <a:t>We should know and understand the causes and consequences of some of the world’s major challenges – global hunger, poverty, injustice, inequality and climate change</a:t>
            </a:r>
          </a:p>
          <a:p>
            <a:pPr>
              <a:buNone/>
            </a:pPr>
            <a:endParaRPr lang="en-IE" sz="2000" dirty="0"/>
          </a:p>
        </p:txBody>
      </p:sp>
      <p:pic>
        <p:nvPicPr>
          <p:cNvPr id="7" name="Picture 4" descr="MCBD19932_0000[1]"/>
          <p:cNvPicPr>
            <a:picLocks noChangeAspect="1" noChangeArrowheads="1"/>
          </p:cNvPicPr>
          <p:nvPr/>
        </p:nvPicPr>
        <p:blipFill>
          <a:blip r:embed="rId2" cstate="print"/>
          <a:srcRect/>
          <a:stretch>
            <a:fillRect/>
          </a:stretch>
        </p:blipFill>
        <p:spPr bwMode="auto">
          <a:xfrm>
            <a:off x="5508104" y="54440"/>
            <a:ext cx="1800225" cy="1600200"/>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8100391" y="4600215"/>
            <a:ext cx="1080121" cy="563823"/>
          </a:xfrm>
          <a:prstGeom prst="rect">
            <a:avLst/>
          </a:prstGeom>
          <a:noFill/>
          <a:ln>
            <a:noFill/>
          </a:ln>
        </p:spPr>
      </p:pic>
    </p:spTree>
    <p:extLst>
      <p:ext uri="{BB962C8B-B14F-4D97-AF65-F5344CB8AC3E}">
        <p14:creationId xmlns:p14="http://schemas.microsoft.com/office/powerpoint/2010/main" val="1717542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72"/>
        <p:cNvGrpSpPr/>
        <p:nvPr/>
      </p:nvGrpSpPr>
      <p:grpSpPr>
        <a:xfrm>
          <a:off x="0" y="0"/>
          <a:ext cx="0" cy="0"/>
          <a:chOff x="0" y="0"/>
          <a:chExt cx="0" cy="0"/>
        </a:xfrm>
      </p:grpSpPr>
      <p:sp>
        <p:nvSpPr>
          <p:cNvPr id="174" name="Shape 174"/>
          <p:cNvSpPr txBox="1">
            <a:spLocks noGrp="1"/>
          </p:cNvSpPr>
          <p:nvPr>
            <p:ph type="subTitle" idx="4294967295"/>
          </p:nvPr>
        </p:nvSpPr>
        <p:spPr>
          <a:xfrm>
            <a:off x="0" y="1708150"/>
            <a:ext cx="8864600" cy="3384550"/>
          </a:xfrm>
          <a:prstGeom prst="rect">
            <a:avLst/>
          </a:prstGeom>
        </p:spPr>
        <p:txBody>
          <a:bodyPr lIns="91425" tIns="91425" rIns="91425" bIns="91425" anchor="t" anchorCtr="0">
            <a:noAutofit/>
          </a:bodyPr>
          <a:lstStyle/>
          <a:p>
            <a:pPr lvl="0" algn="ctr">
              <a:spcBef>
                <a:spcPts val="0"/>
              </a:spcBef>
              <a:buNone/>
            </a:pPr>
            <a:r>
              <a:rPr lang="en-US" sz="2000" b="1" u="sng" dirty="0" smtClean="0">
                <a:solidFill>
                  <a:schemeClr val="tx1"/>
                </a:solidFill>
                <a:latin typeface="Sniglet" panose="020B0604020202020204" charset="0"/>
              </a:rPr>
              <a:t>Development Education </a:t>
            </a:r>
            <a:r>
              <a:rPr lang="en-US" sz="2000" b="1" u="sng" dirty="0">
                <a:solidFill>
                  <a:schemeClr val="tx1"/>
                </a:solidFill>
                <a:latin typeface="Sniglet" panose="020B0604020202020204" charset="0"/>
              </a:rPr>
              <a:t>in </a:t>
            </a:r>
            <a:r>
              <a:rPr lang="en-US" sz="2000" b="1" u="sng" dirty="0" smtClean="0">
                <a:solidFill>
                  <a:schemeClr val="tx1"/>
                </a:solidFill>
                <a:latin typeface="Sniglet" panose="020B0604020202020204" charset="0"/>
              </a:rPr>
              <a:t>the Youth Sector </a:t>
            </a:r>
            <a:r>
              <a:rPr lang="en-US" sz="2000" dirty="0">
                <a:latin typeface="Sniglet" panose="020B0604020202020204" charset="0"/>
              </a:rPr>
              <a:t>aims to support young people to increase their awareness and understanding of </a:t>
            </a:r>
            <a:r>
              <a:rPr lang="en-US" sz="2000" b="1" dirty="0">
                <a:solidFill>
                  <a:schemeClr val="tx1"/>
                </a:solidFill>
                <a:latin typeface="Sniglet" panose="020B0604020202020204" charset="0"/>
              </a:rPr>
              <a:t>the </a:t>
            </a:r>
            <a:r>
              <a:rPr lang="en-US" sz="2000" b="1" u="sng" dirty="0">
                <a:solidFill>
                  <a:schemeClr val="tx1"/>
                </a:solidFill>
                <a:latin typeface="Sniglet" panose="020B0604020202020204" charset="0"/>
              </a:rPr>
              <a:t>interdependent and unequal world </a:t>
            </a:r>
            <a:r>
              <a:rPr lang="en-US" sz="2000" dirty="0">
                <a:latin typeface="Sniglet" panose="020B0604020202020204" charset="0"/>
              </a:rPr>
              <a:t>in which we live, through a process of </a:t>
            </a:r>
            <a:endParaRPr lang="en-US" sz="2000" dirty="0" smtClean="0">
              <a:latin typeface="Sniglet" panose="020B0604020202020204" charset="0"/>
            </a:endParaRPr>
          </a:p>
          <a:p>
            <a:pPr lvl="0" algn="ctr">
              <a:spcBef>
                <a:spcPts val="0"/>
              </a:spcBef>
              <a:buNone/>
            </a:pPr>
            <a:r>
              <a:rPr lang="en-US" sz="2000" dirty="0" smtClean="0">
                <a:latin typeface="Sniglet" panose="020B0604020202020204" charset="0"/>
              </a:rPr>
              <a:t>interactive </a:t>
            </a:r>
            <a:r>
              <a:rPr lang="en-US" sz="2000" dirty="0">
                <a:latin typeface="Sniglet" panose="020B0604020202020204" charset="0"/>
              </a:rPr>
              <a:t>learning, </a:t>
            </a:r>
            <a:r>
              <a:rPr lang="en-US" sz="2000" dirty="0" smtClean="0">
                <a:latin typeface="Sniglet" panose="020B0604020202020204" charset="0"/>
              </a:rPr>
              <a:t>critical thinking, debate</a:t>
            </a:r>
            <a:r>
              <a:rPr lang="en-US" sz="2000" dirty="0">
                <a:latin typeface="Sniglet" panose="020B0604020202020204" charset="0"/>
              </a:rPr>
              <a:t>, action and </a:t>
            </a:r>
            <a:r>
              <a:rPr lang="en-US" sz="2000" dirty="0" smtClean="0">
                <a:latin typeface="Sniglet" panose="020B0604020202020204" charset="0"/>
              </a:rPr>
              <a:t>reflection</a:t>
            </a:r>
            <a:r>
              <a:rPr lang="en-US" sz="2000" dirty="0">
                <a:latin typeface="Sniglet" panose="020B0604020202020204" charset="0"/>
              </a:rPr>
              <a:t>. </a:t>
            </a:r>
            <a:endParaRPr lang="en-US" sz="2000" dirty="0" smtClean="0">
              <a:latin typeface="Sniglet" panose="020B0604020202020204" charset="0"/>
            </a:endParaRPr>
          </a:p>
          <a:p>
            <a:pPr lvl="0" algn="ctr">
              <a:spcBef>
                <a:spcPts val="0"/>
              </a:spcBef>
              <a:buNone/>
            </a:pPr>
            <a:endParaRPr lang="en-US" sz="2000" dirty="0">
              <a:latin typeface="Sniglet" panose="020B0604020202020204" charset="0"/>
            </a:endParaRPr>
          </a:p>
          <a:p>
            <a:pPr lvl="0" algn="ctr">
              <a:spcBef>
                <a:spcPts val="0"/>
              </a:spcBef>
              <a:buNone/>
            </a:pPr>
            <a:r>
              <a:rPr lang="en-US" sz="2000" dirty="0" smtClean="0">
                <a:latin typeface="Sniglet" panose="020B0604020202020204" charset="0"/>
              </a:rPr>
              <a:t>It </a:t>
            </a:r>
            <a:r>
              <a:rPr lang="en-US" sz="2000" dirty="0">
                <a:latin typeface="Sniglet" panose="020B0604020202020204" charset="0"/>
              </a:rPr>
              <a:t>challenges perceptions of the world and encourages young people </a:t>
            </a:r>
            <a:r>
              <a:rPr lang="en-US" sz="2000" b="1" u="sng" dirty="0">
                <a:solidFill>
                  <a:schemeClr val="tx1"/>
                </a:solidFill>
                <a:latin typeface="Sniglet" panose="020B0604020202020204" charset="0"/>
              </a:rPr>
              <a:t>to act for a more just and equal society </a:t>
            </a:r>
            <a:r>
              <a:rPr lang="en-US" sz="2000" dirty="0">
                <a:latin typeface="Sniglet" panose="020B0604020202020204" charset="0"/>
              </a:rPr>
              <a:t>at </a:t>
            </a:r>
            <a:endParaRPr lang="en-US" sz="2000" dirty="0" smtClean="0">
              <a:latin typeface="Sniglet" panose="020B0604020202020204" charset="0"/>
            </a:endParaRPr>
          </a:p>
          <a:p>
            <a:pPr lvl="0" algn="ctr">
              <a:spcBef>
                <a:spcPts val="0"/>
              </a:spcBef>
              <a:buNone/>
            </a:pPr>
            <a:r>
              <a:rPr lang="en-US" sz="2000" b="1" u="sng" dirty="0" smtClean="0">
                <a:latin typeface="Sniglet" panose="020B0604020202020204" charset="0"/>
              </a:rPr>
              <a:t>a local, </a:t>
            </a:r>
            <a:r>
              <a:rPr lang="en-US" sz="2000" b="1" u="sng" dirty="0" smtClean="0">
                <a:solidFill>
                  <a:schemeClr val="tx1"/>
                </a:solidFill>
                <a:latin typeface="Sniglet" panose="020B0604020202020204" charset="0"/>
              </a:rPr>
              <a:t>national </a:t>
            </a:r>
            <a:r>
              <a:rPr lang="en-US" sz="2000" b="1" u="sng" dirty="0">
                <a:solidFill>
                  <a:schemeClr val="tx1"/>
                </a:solidFill>
                <a:latin typeface="Sniglet" panose="020B0604020202020204" charset="0"/>
              </a:rPr>
              <a:t>and an </a:t>
            </a:r>
            <a:r>
              <a:rPr lang="en-US" sz="2000" b="1" u="sng" dirty="0" smtClean="0">
                <a:solidFill>
                  <a:schemeClr val="tx1"/>
                </a:solidFill>
                <a:latin typeface="Sniglet" panose="020B0604020202020204" charset="0"/>
              </a:rPr>
              <a:t>international level</a:t>
            </a:r>
            <a:endParaRPr lang="en" sz="2000" dirty="0">
              <a:solidFill>
                <a:schemeClr val="tx1"/>
              </a:solidFill>
            </a:endParaRPr>
          </a:p>
        </p:txBody>
      </p:sp>
      <p:sp>
        <p:nvSpPr>
          <p:cNvPr id="175" name="Shape 175"/>
          <p:cNvSpPr/>
          <p:nvPr/>
        </p:nvSpPr>
        <p:spPr>
          <a:xfrm rot="-1065586">
            <a:off x="548059" y="749066"/>
            <a:ext cx="998273" cy="948465"/>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76" name="Shape 176"/>
          <p:cNvSpPr/>
          <p:nvPr/>
        </p:nvSpPr>
        <p:spPr>
          <a:xfrm rot="148705">
            <a:off x="1623771" y="421708"/>
            <a:ext cx="603564" cy="573540"/>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77" name="Shape 177"/>
          <p:cNvSpPr/>
          <p:nvPr/>
        </p:nvSpPr>
        <p:spPr>
          <a:xfrm rot="895552">
            <a:off x="7627469" y="3683273"/>
            <a:ext cx="998178" cy="948475"/>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78" name="Shape 178"/>
          <p:cNvSpPr/>
          <p:nvPr/>
        </p:nvSpPr>
        <p:spPr>
          <a:xfrm rot="2271768">
            <a:off x="8351096" y="2746156"/>
            <a:ext cx="495134" cy="470769"/>
          </a:xfrm>
          <a:prstGeom prst="star5">
            <a:avLst>
              <a:gd name="adj" fmla="val 23961"/>
              <a:gd name="hf" fmla="val 105146"/>
              <a:gd name="vf" fmla="val 110557"/>
            </a:avLst>
          </a:prstGeom>
          <a:solidFill>
            <a:srgbClr val="824BB0"/>
          </a:solidFill>
          <a:ln w="76200" cap="flat" cmpd="sng">
            <a:solidFill>
              <a:srgbClr val="00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Title 1"/>
          <p:cNvSpPr txBox="1">
            <a:spLocks/>
          </p:cNvSpPr>
          <p:nvPr/>
        </p:nvSpPr>
        <p:spPr>
          <a:xfrm rot="161729">
            <a:off x="2272916" y="311461"/>
            <a:ext cx="5705927" cy="760413"/>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Bangers"/>
              <a:buNone/>
              <a:defRPr sz="3000" b="0" i="0" u="none" strike="noStrike" cap="none">
                <a:solidFill>
                  <a:schemeClr val="dk1"/>
                </a:solidFill>
                <a:latin typeface="Bangers"/>
                <a:ea typeface="Bangers"/>
                <a:cs typeface="Bangers"/>
                <a:sym typeface="Bangers"/>
              </a:defRPr>
            </a:lvl1pPr>
            <a:lvl2pPr lvl="1">
              <a:spcBef>
                <a:spcPts val="0"/>
              </a:spcBef>
              <a:buClr>
                <a:schemeClr val="dk1"/>
              </a:buClr>
              <a:buSzPct val="100000"/>
              <a:buFont typeface="Bangers"/>
              <a:buNone/>
              <a:defRPr sz="3000">
                <a:solidFill>
                  <a:schemeClr val="dk1"/>
                </a:solidFill>
                <a:latin typeface="Bangers"/>
                <a:ea typeface="Bangers"/>
                <a:cs typeface="Bangers"/>
                <a:sym typeface="Bangers"/>
              </a:defRPr>
            </a:lvl2pPr>
            <a:lvl3pPr lvl="2">
              <a:spcBef>
                <a:spcPts val="0"/>
              </a:spcBef>
              <a:buClr>
                <a:schemeClr val="dk1"/>
              </a:buClr>
              <a:buSzPct val="100000"/>
              <a:buFont typeface="Bangers"/>
              <a:buNone/>
              <a:defRPr sz="3000">
                <a:solidFill>
                  <a:schemeClr val="dk1"/>
                </a:solidFill>
                <a:latin typeface="Bangers"/>
                <a:ea typeface="Bangers"/>
                <a:cs typeface="Bangers"/>
                <a:sym typeface="Bangers"/>
              </a:defRPr>
            </a:lvl3pPr>
            <a:lvl4pPr lvl="3">
              <a:spcBef>
                <a:spcPts val="0"/>
              </a:spcBef>
              <a:buClr>
                <a:schemeClr val="dk1"/>
              </a:buClr>
              <a:buSzPct val="100000"/>
              <a:buFont typeface="Bangers"/>
              <a:buNone/>
              <a:defRPr sz="3000">
                <a:solidFill>
                  <a:schemeClr val="dk1"/>
                </a:solidFill>
                <a:latin typeface="Bangers"/>
                <a:ea typeface="Bangers"/>
                <a:cs typeface="Bangers"/>
                <a:sym typeface="Bangers"/>
              </a:defRPr>
            </a:lvl4pPr>
            <a:lvl5pPr lvl="4">
              <a:spcBef>
                <a:spcPts val="0"/>
              </a:spcBef>
              <a:buClr>
                <a:schemeClr val="dk1"/>
              </a:buClr>
              <a:buSzPct val="100000"/>
              <a:buFont typeface="Bangers"/>
              <a:buNone/>
              <a:defRPr sz="3000">
                <a:solidFill>
                  <a:schemeClr val="dk1"/>
                </a:solidFill>
                <a:latin typeface="Bangers"/>
                <a:ea typeface="Bangers"/>
                <a:cs typeface="Bangers"/>
                <a:sym typeface="Bangers"/>
              </a:defRPr>
            </a:lvl5pPr>
            <a:lvl6pPr lvl="5">
              <a:spcBef>
                <a:spcPts val="0"/>
              </a:spcBef>
              <a:buClr>
                <a:schemeClr val="dk1"/>
              </a:buClr>
              <a:buSzPct val="100000"/>
              <a:buFont typeface="Bangers"/>
              <a:buNone/>
              <a:defRPr sz="3000">
                <a:solidFill>
                  <a:schemeClr val="dk1"/>
                </a:solidFill>
                <a:latin typeface="Bangers"/>
                <a:ea typeface="Bangers"/>
                <a:cs typeface="Bangers"/>
                <a:sym typeface="Bangers"/>
              </a:defRPr>
            </a:lvl6pPr>
            <a:lvl7pPr lvl="6">
              <a:spcBef>
                <a:spcPts val="0"/>
              </a:spcBef>
              <a:buClr>
                <a:schemeClr val="dk1"/>
              </a:buClr>
              <a:buSzPct val="100000"/>
              <a:buFont typeface="Bangers"/>
              <a:buNone/>
              <a:defRPr sz="3000">
                <a:solidFill>
                  <a:schemeClr val="dk1"/>
                </a:solidFill>
                <a:latin typeface="Bangers"/>
                <a:ea typeface="Bangers"/>
                <a:cs typeface="Bangers"/>
                <a:sym typeface="Bangers"/>
              </a:defRPr>
            </a:lvl7pPr>
            <a:lvl8pPr lvl="7">
              <a:spcBef>
                <a:spcPts val="0"/>
              </a:spcBef>
              <a:buClr>
                <a:schemeClr val="dk1"/>
              </a:buClr>
              <a:buSzPct val="100000"/>
              <a:buFont typeface="Bangers"/>
              <a:buNone/>
              <a:defRPr sz="3000">
                <a:solidFill>
                  <a:schemeClr val="dk1"/>
                </a:solidFill>
                <a:latin typeface="Bangers"/>
                <a:ea typeface="Bangers"/>
                <a:cs typeface="Bangers"/>
                <a:sym typeface="Bangers"/>
              </a:defRPr>
            </a:lvl8pPr>
            <a:lvl9pPr lvl="8">
              <a:spcBef>
                <a:spcPts val="0"/>
              </a:spcBef>
              <a:buClr>
                <a:schemeClr val="dk1"/>
              </a:buClr>
              <a:buSzPct val="100000"/>
              <a:buFont typeface="Bangers"/>
              <a:buNone/>
              <a:defRPr sz="3000">
                <a:solidFill>
                  <a:schemeClr val="dk1"/>
                </a:solidFill>
                <a:latin typeface="Bangers"/>
                <a:ea typeface="Bangers"/>
                <a:cs typeface="Bangers"/>
                <a:sym typeface="Bangers"/>
              </a:defRPr>
            </a:lvl9pPr>
          </a:lstStyle>
          <a:p>
            <a:r>
              <a:rPr lang="en-US" sz="3600" b="1" dirty="0" smtClean="0"/>
              <a:t>Development Education</a:t>
            </a:r>
          </a:p>
        </p:txBody>
      </p:sp>
      <p:pic>
        <p:nvPicPr>
          <p:cNvPr id="9" name="Picture 2" descr="N:\Programs\Development Education\Development Education Programme 2011\Practice Development\Information Sharing\Website\Photos for website\OWW 2010\Computer Clubhouse &amp; CYB.jpg"/>
          <p:cNvPicPr>
            <a:picLocks noChangeAspect="1" noChangeArrowheads="1"/>
          </p:cNvPicPr>
          <p:nvPr/>
        </p:nvPicPr>
        <p:blipFill>
          <a:blip r:embed="rId3" cstate="print"/>
          <a:srcRect/>
          <a:stretch>
            <a:fillRect/>
          </a:stretch>
        </p:blipFill>
        <p:spPr bwMode="auto">
          <a:xfrm>
            <a:off x="106767" y="3829274"/>
            <a:ext cx="1728929" cy="1218692"/>
          </a:xfrm>
          <a:prstGeom prst="rect">
            <a:avLst/>
          </a:prstGeom>
          <a:noFill/>
          <a:ln w="9525">
            <a:noFill/>
            <a:miter lim="800000"/>
            <a:headEnd/>
            <a:tailEnd/>
          </a:ln>
        </p:spPr>
      </p:pic>
      <p:pic>
        <p:nvPicPr>
          <p:cNvPr id="10" name="Picture 4" descr="N:\Programs\Development Education\Development Education Programme 2011\Practice Development\Information Sharing\Website\Photos for website\Creative Approaches Youth and the World Seminar, Dublin 29-30 April 2010.jpg"/>
          <p:cNvPicPr>
            <a:picLocks noChangeAspect="1" noChangeArrowheads="1"/>
          </p:cNvPicPr>
          <p:nvPr/>
        </p:nvPicPr>
        <p:blipFill>
          <a:blip r:embed="rId4" cstate="print"/>
          <a:srcRect/>
          <a:stretch>
            <a:fillRect/>
          </a:stretch>
        </p:blipFill>
        <p:spPr bwMode="auto">
          <a:xfrm>
            <a:off x="7785508" y="177713"/>
            <a:ext cx="1210718" cy="807501"/>
          </a:xfrm>
          <a:prstGeom prst="rect">
            <a:avLst/>
          </a:prstGeom>
          <a:noFill/>
          <a:ln w="9525">
            <a:noFill/>
            <a:miter lim="800000"/>
            <a:headEnd/>
            <a:tailEnd/>
          </a:ln>
        </p:spPr>
      </p:pic>
      <p:pic>
        <p:nvPicPr>
          <p:cNvPr id="12" name="Picture 11"/>
          <p:cNvPicPr/>
          <p:nvPr/>
        </p:nvPicPr>
        <p:blipFill>
          <a:blip r:embed="rId5">
            <a:extLst>
              <a:ext uri="{28A0092B-C50C-407E-A947-70E740481C1C}">
                <a14:useLocalDpi xmlns:a14="http://schemas.microsoft.com/office/drawing/2010/main" val="0"/>
              </a:ext>
            </a:extLst>
          </a:blip>
          <a:stretch>
            <a:fillRect/>
          </a:stretch>
        </p:blipFill>
        <p:spPr bwMode="auto">
          <a:xfrm>
            <a:off x="106767" y="177713"/>
            <a:ext cx="1326045" cy="69219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987574"/>
            <a:ext cx="3767400" cy="1159800"/>
          </a:xfrm>
        </p:spPr>
        <p:txBody>
          <a:bodyPr/>
          <a:lstStyle/>
          <a:p>
            <a:r>
              <a:rPr lang="en-IE" sz="2800" dirty="0" smtClean="0"/>
              <a:t>Development</a:t>
            </a:r>
            <a:br>
              <a:rPr lang="en-IE" sz="2800" dirty="0" smtClean="0"/>
            </a:br>
            <a:r>
              <a:rPr lang="en-IE" sz="2800" dirty="0" smtClean="0"/>
              <a:t>Education</a:t>
            </a:r>
            <a:br>
              <a:rPr lang="en-IE" sz="2800" dirty="0" smtClean="0"/>
            </a:br>
            <a:r>
              <a:rPr lang="en-IE" dirty="0" smtClean="0"/>
              <a:t> </a:t>
            </a:r>
            <a:r>
              <a:rPr lang="en-IE" b="1" dirty="0" smtClean="0"/>
              <a:t>Values</a:t>
            </a:r>
            <a:endParaRPr lang="en-IE" b="1" dirty="0"/>
          </a:p>
        </p:txBody>
      </p:sp>
      <p:sp>
        <p:nvSpPr>
          <p:cNvPr id="3" name="Subtitle 2"/>
          <p:cNvSpPr>
            <a:spLocks noGrp="1"/>
          </p:cNvSpPr>
          <p:nvPr>
            <p:ph type="subTitle" idx="1"/>
          </p:nvPr>
        </p:nvSpPr>
        <p:spPr>
          <a:xfrm>
            <a:off x="4067944" y="2211710"/>
            <a:ext cx="3767400" cy="784800"/>
          </a:xfrm>
        </p:spPr>
        <p:txBody>
          <a:bodyPr/>
          <a:lstStyle/>
          <a:p>
            <a:r>
              <a:rPr lang="en-IE" dirty="0" smtClean="0"/>
              <a:t>Equality, Justice, Diversity, Solidarity, Sustainability, Interdependence, Community, Human Rights &amp; Responsibilities, Participation &amp; Action</a:t>
            </a:r>
            <a:endParaRPr lang="en-IE" dirty="0"/>
          </a:p>
        </p:txBody>
      </p:sp>
    </p:spTree>
    <p:extLst>
      <p:ext uri="{BB962C8B-B14F-4D97-AF65-F5344CB8AC3E}">
        <p14:creationId xmlns:p14="http://schemas.microsoft.com/office/powerpoint/2010/main" val="5087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on Global Justice"/>
          <p:cNvPicPr>
            <a:picLocks noChangeAspect="1" noChangeArrowheads="1"/>
          </p:cNvPicPr>
          <p:nvPr/>
        </p:nvPicPr>
        <p:blipFill rotWithShape="1">
          <a:blip r:embed="rId2" cstate="print"/>
          <a:srcRect t="7165" b="2886"/>
          <a:stretch/>
        </p:blipFill>
        <p:spPr bwMode="auto">
          <a:xfrm>
            <a:off x="4283968" y="177421"/>
            <a:ext cx="4729394" cy="4626591"/>
          </a:xfrm>
          <a:prstGeom prst="rect">
            <a:avLst/>
          </a:prstGeom>
          <a:noFill/>
        </p:spPr>
      </p:pic>
      <p:sp>
        <p:nvSpPr>
          <p:cNvPr id="2" name="Title 1"/>
          <p:cNvSpPr>
            <a:spLocks noGrp="1"/>
          </p:cNvSpPr>
          <p:nvPr>
            <p:ph type="ctrTitle" idx="4294967295"/>
          </p:nvPr>
        </p:nvSpPr>
        <p:spPr>
          <a:xfrm>
            <a:off x="251520" y="983515"/>
            <a:ext cx="3435162" cy="1507201"/>
          </a:xfrm>
        </p:spPr>
        <p:txBody>
          <a:bodyPr/>
          <a:lstStyle/>
          <a:p>
            <a:r>
              <a:rPr lang="en-IE" sz="3600" dirty="0" smtClean="0">
                <a:solidFill>
                  <a:schemeClr val="bg1"/>
                </a:solidFill>
              </a:rPr>
              <a:t/>
            </a:r>
            <a:br>
              <a:rPr lang="en-IE" sz="3600" dirty="0" smtClean="0">
                <a:solidFill>
                  <a:schemeClr val="bg1"/>
                </a:solidFill>
              </a:rPr>
            </a:br>
            <a:r>
              <a:rPr lang="en-IE" sz="3600" dirty="0">
                <a:solidFill>
                  <a:schemeClr val="bg1"/>
                </a:solidFill>
              </a:rPr>
              <a:t/>
            </a:r>
            <a:br>
              <a:rPr lang="en-IE" sz="3600" dirty="0">
                <a:solidFill>
                  <a:schemeClr val="bg1"/>
                </a:solidFill>
              </a:rPr>
            </a:br>
            <a:r>
              <a:rPr lang="en-IE" sz="3600" dirty="0" smtClean="0">
                <a:solidFill>
                  <a:schemeClr val="bg1"/>
                </a:solidFill>
              </a:rPr>
              <a:t/>
            </a:r>
            <a:br>
              <a:rPr lang="en-IE" sz="3600" dirty="0" smtClean="0">
                <a:solidFill>
                  <a:schemeClr val="bg1"/>
                </a:solidFill>
              </a:rPr>
            </a:br>
            <a:r>
              <a:rPr lang="en-IE" sz="3600" dirty="0">
                <a:solidFill>
                  <a:schemeClr val="bg1"/>
                </a:solidFill>
              </a:rPr>
              <a:t/>
            </a:r>
            <a:br>
              <a:rPr lang="en-IE" sz="3600" dirty="0">
                <a:solidFill>
                  <a:schemeClr val="bg1"/>
                </a:solidFill>
              </a:rPr>
            </a:br>
            <a:r>
              <a:rPr lang="en-IE" sz="2800" dirty="0" smtClean="0">
                <a:solidFill>
                  <a:schemeClr val="bg1"/>
                </a:solidFill>
              </a:rPr>
              <a:t>Development Education &amp; the SDGs involves</a:t>
            </a:r>
            <a:r>
              <a:rPr lang="en-IE" sz="3600" dirty="0" smtClean="0">
                <a:solidFill>
                  <a:schemeClr val="bg1"/>
                </a:solidFill>
              </a:rPr>
              <a:t>…</a:t>
            </a:r>
            <a:endParaRPr lang="en-IE" sz="3600" dirty="0">
              <a:solidFill>
                <a:schemeClr val="bg1"/>
              </a:solidFill>
            </a:endParaRPr>
          </a:p>
        </p:txBody>
      </p:sp>
      <p:pic>
        <p:nvPicPr>
          <p:cNvPr id="4" name="Picture 3"/>
          <p:cNvPicPr>
            <a:picLocks noChangeAspect="1"/>
          </p:cNvPicPr>
          <p:nvPr/>
        </p:nvPicPr>
        <p:blipFill rotWithShape="1">
          <a:blip r:embed="rId3"/>
          <a:srcRect l="13619" t="21560" r="11801" b="21910"/>
          <a:stretch/>
        </p:blipFill>
        <p:spPr>
          <a:xfrm>
            <a:off x="251520" y="3507854"/>
            <a:ext cx="2876535" cy="1512168"/>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bwMode="auto">
          <a:xfrm>
            <a:off x="251520" y="177421"/>
            <a:ext cx="1326045" cy="692195"/>
          </a:xfrm>
          <a:prstGeom prst="rect">
            <a:avLst/>
          </a:prstGeom>
          <a:noFill/>
          <a:ln>
            <a:noFill/>
          </a:ln>
        </p:spPr>
      </p:pic>
    </p:spTree>
    <p:extLst>
      <p:ext uri="{BB962C8B-B14F-4D97-AF65-F5344CB8AC3E}">
        <p14:creationId xmlns:p14="http://schemas.microsoft.com/office/powerpoint/2010/main" val="73911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073625" y="1347614"/>
            <a:ext cx="3396300" cy="3168351"/>
          </a:xfrm>
          <a:prstGeom prst="rect">
            <a:avLst/>
          </a:prstGeom>
        </p:spPr>
        <p:txBody>
          <a:bodyPr lIns="91425" tIns="91425" rIns="91425" bIns="91425" anchor="t" anchorCtr="0">
            <a:noAutofit/>
          </a:bodyPr>
          <a:lstStyle/>
          <a:p>
            <a:pPr marL="457200" lvl="0" indent="-457200" rtl="0">
              <a:spcBef>
                <a:spcPts val="0"/>
              </a:spcBef>
              <a:buFont typeface="+mj-lt"/>
              <a:buAutoNum type="arabicPeriod"/>
            </a:pPr>
            <a:r>
              <a:rPr lang="en" sz="2000" dirty="0" smtClean="0"/>
              <a:t>Start where young people are at</a:t>
            </a:r>
          </a:p>
          <a:p>
            <a:pPr marL="457200" lvl="0" indent="-457200" rtl="0">
              <a:spcBef>
                <a:spcPts val="0"/>
              </a:spcBef>
              <a:buFont typeface="+mj-lt"/>
              <a:buAutoNum type="arabicPeriod"/>
            </a:pPr>
            <a:r>
              <a:rPr lang="en" sz="2000" dirty="0" smtClean="0"/>
              <a:t>Make Global Connections</a:t>
            </a:r>
          </a:p>
          <a:p>
            <a:pPr marL="457200" lvl="0" indent="-457200" rtl="0">
              <a:spcBef>
                <a:spcPts val="0"/>
              </a:spcBef>
              <a:buFont typeface="+mj-lt"/>
              <a:buAutoNum type="arabicPeriod"/>
            </a:pPr>
            <a:r>
              <a:rPr lang="en" sz="2000" dirty="0" smtClean="0"/>
              <a:t>Highlight equality, diversity &amp; justice issues locally and globally</a:t>
            </a:r>
          </a:p>
          <a:p>
            <a:pPr marL="457200" indent="-457200">
              <a:buFont typeface="+mj-lt"/>
              <a:buAutoNum type="arabicPeriod"/>
            </a:pPr>
            <a:r>
              <a:rPr lang="en" sz="2000" dirty="0"/>
              <a:t>Encourage young people to imagine a better world</a:t>
            </a:r>
          </a:p>
          <a:p>
            <a:pPr lvl="0" rtl="0">
              <a:spcBef>
                <a:spcPts val="0"/>
              </a:spcBef>
              <a:buNone/>
            </a:pPr>
            <a:endParaRPr lang="en" sz="2000" dirty="0"/>
          </a:p>
        </p:txBody>
      </p:sp>
      <p:sp>
        <p:nvSpPr>
          <p:cNvPr id="120" name="Shape 120"/>
          <p:cNvSpPr txBox="1">
            <a:spLocks noGrp="1"/>
          </p:cNvSpPr>
          <p:nvPr>
            <p:ph type="title"/>
          </p:nvPr>
        </p:nvSpPr>
        <p:spPr>
          <a:xfrm rot="161729">
            <a:off x="983078" y="877066"/>
            <a:ext cx="7029878" cy="470196"/>
          </a:xfrm>
          <a:prstGeom prst="rect">
            <a:avLst/>
          </a:prstGeom>
        </p:spPr>
        <p:txBody>
          <a:bodyPr lIns="91425" tIns="91425" rIns="91425" bIns="91425" anchor="b" anchorCtr="0">
            <a:noAutofit/>
          </a:bodyPr>
          <a:lstStyle/>
          <a:p>
            <a:pPr lvl="0">
              <a:spcBef>
                <a:spcPts val="0"/>
              </a:spcBef>
              <a:buNone/>
            </a:pPr>
            <a:r>
              <a:rPr lang="en" sz="2400" b="1" dirty="0" smtClean="0"/>
              <a:t>SDGs &amp; Young People</a:t>
            </a:r>
            <a:endParaRPr lang="en" sz="2400" b="1" dirty="0"/>
          </a:p>
        </p:txBody>
      </p:sp>
      <p:sp>
        <p:nvSpPr>
          <p:cNvPr id="121" name="Shape 121"/>
          <p:cNvSpPr txBox="1">
            <a:spLocks noGrp="1"/>
          </p:cNvSpPr>
          <p:nvPr>
            <p:ph type="body" idx="2"/>
          </p:nvPr>
        </p:nvSpPr>
        <p:spPr>
          <a:xfrm>
            <a:off x="4674251" y="1347614"/>
            <a:ext cx="3396300" cy="2868611"/>
          </a:xfrm>
          <a:prstGeom prst="rect">
            <a:avLst/>
          </a:prstGeom>
        </p:spPr>
        <p:txBody>
          <a:bodyPr lIns="91425" tIns="91425" rIns="91425" bIns="91425" anchor="t" anchorCtr="0">
            <a:noAutofit/>
          </a:bodyPr>
          <a:lstStyle/>
          <a:p>
            <a:pPr lvl="0" rtl="0">
              <a:spcBef>
                <a:spcPts val="0"/>
              </a:spcBef>
              <a:buNone/>
            </a:pPr>
            <a:r>
              <a:rPr lang="en" sz="2000" dirty="0" smtClean="0"/>
              <a:t>5. Support young people to    </a:t>
            </a:r>
          </a:p>
          <a:p>
            <a:pPr lvl="0" rtl="0">
              <a:spcBef>
                <a:spcPts val="0"/>
              </a:spcBef>
              <a:buNone/>
            </a:pPr>
            <a:r>
              <a:rPr lang="en" sz="2000" dirty="0"/>
              <a:t> </a:t>
            </a:r>
            <a:r>
              <a:rPr lang="en" sz="2000" dirty="0" smtClean="0"/>
              <a:t>   take action for global </a:t>
            </a:r>
          </a:p>
          <a:p>
            <a:pPr lvl="0" rtl="0">
              <a:spcBef>
                <a:spcPts val="0"/>
              </a:spcBef>
              <a:buNone/>
            </a:pPr>
            <a:r>
              <a:rPr lang="en" sz="2000" dirty="0"/>
              <a:t> </a:t>
            </a:r>
            <a:r>
              <a:rPr lang="en" sz="2000" dirty="0" smtClean="0"/>
              <a:t>   change</a:t>
            </a:r>
          </a:p>
          <a:p>
            <a:pPr lvl="0" rtl="0">
              <a:spcBef>
                <a:spcPts val="0"/>
              </a:spcBef>
              <a:buNone/>
            </a:pPr>
            <a:r>
              <a:rPr lang="en" sz="2000" dirty="0" smtClean="0"/>
              <a:t>6. Learn from your </a:t>
            </a:r>
          </a:p>
          <a:p>
            <a:pPr lvl="0" rtl="0">
              <a:spcBef>
                <a:spcPts val="0"/>
              </a:spcBef>
              <a:buNone/>
            </a:pPr>
            <a:r>
              <a:rPr lang="en" sz="2000" dirty="0"/>
              <a:t> </a:t>
            </a:r>
            <a:r>
              <a:rPr lang="en" sz="2000" dirty="0" smtClean="0"/>
              <a:t>   experiences</a:t>
            </a:r>
          </a:p>
          <a:p>
            <a:pPr lvl="0" rtl="0">
              <a:spcBef>
                <a:spcPts val="0"/>
              </a:spcBef>
              <a:buNone/>
            </a:pPr>
            <a:r>
              <a:rPr lang="en" sz="2000" dirty="0" smtClean="0"/>
              <a:t>7. Learn from others’ </a:t>
            </a:r>
          </a:p>
          <a:p>
            <a:pPr lvl="0" rtl="0">
              <a:spcBef>
                <a:spcPts val="0"/>
              </a:spcBef>
              <a:buNone/>
            </a:pPr>
            <a:r>
              <a:rPr lang="en" sz="2000" dirty="0" smtClean="0"/>
              <a:t>    experiences</a:t>
            </a:r>
          </a:p>
          <a:p>
            <a:pPr lvl="0" rtl="0">
              <a:spcBef>
                <a:spcPts val="0"/>
              </a:spcBef>
              <a:buNone/>
            </a:pPr>
            <a:r>
              <a:rPr lang="en" sz="2000" dirty="0" smtClean="0"/>
              <a:t>8. Make development </a:t>
            </a:r>
          </a:p>
          <a:p>
            <a:pPr lvl="0" rtl="0">
              <a:spcBef>
                <a:spcPts val="0"/>
              </a:spcBef>
              <a:buNone/>
            </a:pPr>
            <a:r>
              <a:rPr lang="en" sz="2000" dirty="0"/>
              <a:t> </a:t>
            </a:r>
            <a:r>
              <a:rPr lang="en" sz="2000" dirty="0" smtClean="0"/>
              <a:t>   education &amp; SDGs an on-</a:t>
            </a:r>
          </a:p>
          <a:p>
            <a:pPr lvl="0" rtl="0">
              <a:spcBef>
                <a:spcPts val="0"/>
              </a:spcBef>
              <a:buNone/>
            </a:pPr>
            <a:r>
              <a:rPr lang="en" sz="2000" dirty="0"/>
              <a:t> </a:t>
            </a:r>
            <a:r>
              <a:rPr lang="en" sz="2000" dirty="0" smtClean="0"/>
              <a:t>   going part of your work</a:t>
            </a:r>
            <a:endParaRPr lang="en" sz="20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7812360" y="51470"/>
            <a:ext cx="1326045" cy="69219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2843808" y="1923678"/>
            <a:ext cx="3754433" cy="819900"/>
          </a:xfrm>
          <a:prstGeom prst="rect">
            <a:avLst/>
          </a:prstGeom>
        </p:spPr>
        <p:txBody>
          <a:bodyPr lIns="91425" tIns="91425" rIns="91425" bIns="91425" anchor="ctr" anchorCtr="0">
            <a:noAutofit/>
          </a:bodyPr>
          <a:lstStyle/>
          <a:p>
            <a:pPr lvl="0">
              <a:spcBef>
                <a:spcPts val="0"/>
              </a:spcBef>
              <a:buNone/>
            </a:pPr>
            <a:r>
              <a:rPr lang="en" b="1" dirty="0" smtClean="0">
                <a:solidFill>
                  <a:schemeClr val="dk1"/>
                </a:solidFill>
              </a:rPr>
              <a:t>End Extreme Poverty</a:t>
            </a:r>
          </a:p>
          <a:p>
            <a:pPr lvl="0">
              <a:spcBef>
                <a:spcPts val="0"/>
              </a:spcBef>
              <a:buNone/>
            </a:pPr>
            <a:endParaRPr lang="en" b="1" dirty="0" smtClean="0">
              <a:solidFill>
                <a:schemeClr val="dk1"/>
              </a:solidFill>
            </a:endParaRPr>
          </a:p>
          <a:p>
            <a:pPr lvl="0">
              <a:spcBef>
                <a:spcPts val="0"/>
              </a:spcBef>
              <a:buNone/>
            </a:pPr>
            <a:r>
              <a:rPr lang="en" b="1" dirty="0" smtClean="0">
                <a:solidFill>
                  <a:schemeClr val="dk1"/>
                </a:solidFill>
              </a:rPr>
              <a:t>Fight Inequality</a:t>
            </a:r>
          </a:p>
          <a:p>
            <a:pPr lvl="0">
              <a:spcBef>
                <a:spcPts val="0"/>
              </a:spcBef>
              <a:buNone/>
            </a:pPr>
            <a:endParaRPr lang="en" b="1" dirty="0" smtClean="0">
              <a:solidFill>
                <a:schemeClr val="dk1"/>
              </a:solidFill>
            </a:endParaRPr>
          </a:p>
          <a:p>
            <a:pPr lvl="0">
              <a:spcBef>
                <a:spcPts val="0"/>
              </a:spcBef>
              <a:buNone/>
            </a:pPr>
            <a:r>
              <a:rPr lang="en" b="1" dirty="0" smtClean="0">
                <a:solidFill>
                  <a:schemeClr val="dk1"/>
                </a:solidFill>
              </a:rPr>
              <a:t>Address Climate Change</a:t>
            </a:r>
            <a:endParaRPr lang="en" b="1" dirty="0">
              <a:solidFill>
                <a:schemeClr val="dk1"/>
              </a:solidFill>
            </a:endParaRPr>
          </a:p>
        </p:txBody>
      </p:sp>
      <p:sp>
        <p:nvSpPr>
          <p:cNvPr id="2" name="TextBox 1"/>
          <p:cNvSpPr txBox="1"/>
          <p:nvPr/>
        </p:nvSpPr>
        <p:spPr>
          <a:xfrm>
            <a:off x="179512" y="411510"/>
            <a:ext cx="1800200" cy="307777"/>
          </a:xfrm>
          <a:prstGeom prst="rect">
            <a:avLst/>
          </a:prstGeom>
          <a:noFill/>
        </p:spPr>
        <p:txBody>
          <a:bodyPr wrap="square" rtlCol="0">
            <a:spAutoFit/>
          </a:bodyPr>
          <a:lstStyle/>
          <a:p>
            <a:r>
              <a:rPr lang="en-IE" b="1" dirty="0" smtClean="0"/>
              <a:t>What do we want?</a:t>
            </a:r>
            <a:endParaRPr lang="en-IE"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7806290" y="223371"/>
            <a:ext cx="1188099" cy="62018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news.gtp.gr/wp-content/uploads/2015/09/UN-Sustainable-Development-Goals_SDGs_new.jpg"/>
          <p:cNvPicPr>
            <a:picLocks noChangeAspect="1" noChangeArrowheads="1"/>
          </p:cNvPicPr>
          <p:nvPr/>
        </p:nvPicPr>
        <p:blipFill>
          <a:blip r:embed="rId2" cstate="print"/>
          <a:srcRect/>
          <a:stretch>
            <a:fillRect/>
          </a:stretch>
        </p:blipFill>
        <p:spPr bwMode="auto">
          <a:xfrm>
            <a:off x="107504" y="123478"/>
            <a:ext cx="8784976" cy="4887740"/>
          </a:xfrm>
          <a:prstGeom prst="rect">
            <a:avLst/>
          </a:prstGeom>
          <a:noFill/>
        </p:spPr>
      </p:pic>
    </p:spTree>
    <p:extLst>
      <p:ext uri="{BB962C8B-B14F-4D97-AF65-F5344CB8AC3E}">
        <p14:creationId xmlns:p14="http://schemas.microsoft.com/office/powerpoint/2010/main" val="48603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1729">
            <a:off x="1062495" y="288473"/>
            <a:ext cx="7029878" cy="551646"/>
          </a:xfrm>
        </p:spPr>
        <p:txBody>
          <a:bodyPr/>
          <a:lstStyle/>
          <a:p>
            <a:r>
              <a:rPr lang="en-IE" sz="2400" b="1" dirty="0" smtClean="0"/>
              <a:t>Sustainable Development Goals – 17 goals</a:t>
            </a:r>
            <a:endParaRPr lang="en-IE" sz="2400" b="1" dirty="0"/>
          </a:p>
        </p:txBody>
      </p:sp>
      <p:sp>
        <p:nvSpPr>
          <p:cNvPr id="6" name="Content Placeholder 5"/>
          <p:cNvSpPr>
            <a:spLocks noGrp="1"/>
          </p:cNvSpPr>
          <p:nvPr>
            <p:ph sz="half" idx="1"/>
          </p:nvPr>
        </p:nvSpPr>
        <p:spPr>
          <a:xfrm>
            <a:off x="107504" y="1203598"/>
            <a:ext cx="4388296" cy="3607049"/>
          </a:xfrm>
        </p:spPr>
        <p:txBody>
          <a:bodyPr/>
          <a:lstStyle/>
          <a:p>
            <a:pPr lvl="1">
              <a:buNone/>
            </a:pPr>
            <a:r>
              <a:rPr lang="en-IE" sz="1100" b="1" dirty="0"/>
              <a:t>Goal 1:</a:t>
            </a:r>
            <a:r>
              <a:rPr lang="en-IE" sz="1100" dirty="0"/>
              <a:t> End poverty in all its forms everywhere</a:t>
            </a:r>
          </a:p>
          <a:p>
            <a:pPr lvl="1">
              <a:buNone/>
            </a:pPr>
            <a:r>
              <a:rPr lang="en-IE" sz="1100" b="1" dirty="0"/>
              <a:t>Goal 2:</a:t>
            </a:r>
            <a:r>
              <a:rPr lang="en-IE" sz="1100" dirty="0"/>
              <a:t> End hunger, achieve food security and improved nutrition, and promote sustainable agriculture </a:t>
            </a:r>
          </a:p>
          <a:p>
            <a:pPr lvl="1">
              <a:buNone/>
            </a:pPr>
            <a:r>
              <a:rPr lang="en-IE" sz="1100" b="1" dirty="0"/>
              <a:t>Goal 3</a:t>
            </a:r>
            <a:r>
              <a:rPr lang="en-IE" sz="1100" dirty="0"/>
              <a:t>:Ensure healthy lives and promote wellbeing for all at all ages </a:t>
            </a:r>
          </a:p>
          <a:p>
            <a:pPr lvl="1">
              <a:buNone/>
            </a:pPr>
            <a:r>
              <a:rPr lang="en-IE" sz="1100" b="1" dirty="0"/>
              <a:t>Goal 4:</a:t>
            </a:r>
            <a:r>
              <a:rPr lang="en-IE" sz="1100" dirty="0"/>
              <a:t> Ensure inclusive and equitable quality education and promote lifelong learning opportunities for all </a:t>
            </a:r>
          </a:p>
          <a:p>
            <a:pPr lvl="1">
              <a:buNone/>
            </a:pPr>
            <a:r>
              <a:rPr lang="en-IE" sz="1100" b="1" dirty="0"/>
              <a:t>Goal 5</a:t>
            </a:r>
            <a:r>
              <a:rPr lang="en-IE" sz="1100" dirty="0"/>
              <a:t>:Achieve gender equality and empower all women and girls </a:t>
            </a:r>
          </a:p>
          <a:p>
            <a:pPr lvl="1">
              <a:buNone/>
            </a:pPr>
            <a:r>
              <a:rPr lang="en-IE" sz="1100" b="1" dirty="0"/>
              <a:t>Goal 6:</a:t>
            </a:r>
            <a:r>
              <a:rPr lang="en-IE" sz="1100" dirty="0"/>
              <a:t> Ensure availability and sustainable management of water and sanitation for all </a:t>
            </a:r>
          </a:p>
          <a:p>
            <a:pPr lvl="1">
              <a:buNone/>
            </a:pPr>
            <a:r>
              <a:rPr lang="en-IE" sz="1100" b="1" dirty="0"/>
              <a:t>Goal 7:</a:t>
            </a:r>
            <a:r>
              <a:rPr lang="en-IE" sz="1100" dirty="0"/>
              <a:t> Ensure access to affordable, reliable, sustainable and modern energy for all </a:t>
            </a:r>
          </a:p>
          <a:p>
            <a:pPr lvl="1">
              <a:buNone/>
            </a:pPr>
            <a:r>
              <a:rPr lang="en-IE" sz="1100" b="1" dirty="0"/>
              <a:t>Goal 8:</a:t>
            </a:r>
            <a:r>
              <a:rPr lang="en-IE" sz="1100" dirty="0"/>
              <a:t> Promote sustained, inclusive and sustainable economic growth, full and productive employment, and decent work for all </a:t>
            </a:r>
          </a:p>
          <a:p>
            <a:pPr lvl="1">
              <a:buNone/>
            </a:pPr>
            <a:r>
              <a:rPr lang="en-IE" sz="1100" b="1" dirty="0"/>
              <a:t>Goal 9:</a:t>
            </a:r>
            <a:r>
              <a:rPr lang="en-IE" sz="1100" dirty="0"/>
              <a:t> Build resilient infrastructure, promote inclusive and sustainable industrialisation, and foster innovation </a:t>
            </a:r>
          </a:p>
          <a:p>
            <a:pPr lvl="1">
              <a:buNone/>
            </a:pPr>
            <a:r>
              <a:rPr lang="en-IE" sz="1100" b="1" dirty="0"/>
              <a:t>Goal 10: </a:t>
            </a:r>
            <a:r>
              <a:rPr lang="en-IE" sz="1100" dirty="0"/>
              <a:t>Reduce inequality within and among countries </a:t>
            </a:r>
          </a:p>
          <a:p>
            <a:pPr>
              <a:buNone/>
            </a:pPr>
            <a:endParaRPr lang="en-IE" dirty="0"/>
          </a:p>
        </p:txBody>
      </p:sp>
      <p:sp>
        <p:nvSpPr>
          <p:cNvPr id="7" name="Content Placeholder 6"/>
          <p:cNvSpPr>
            <a:spLocks noGrp="1"/>
          </p:cNvSpPr>
          <p:nvPr>
            <p:ph sz="half" idx="2"/>
          </p:nvPr>
        </p:nvSpPr>
        <p:spPr/>
        <p:txBody>
          <a:bodyPr/>
          <a:lstStyle/>
          <a:p>
            <a:pPr lvl="1">
              <a:buNone/>
            </a:pPr>
            <a:r>
              <a:rPr lang="en-IE" sz="1100" b="1" dirty="0"/>
              <a:t>Goal 11: </a:t>
            </a:r>
            <a:r>
              <a:rPr lang="en-IE" sz="1100" dirty="0"/>
              <a:t>Make cities and human settlements inclusive, safe, resilient and sustainable </a:t>
            </a:r>
          </a:p>
          <a:p>
            <a:pPr lvl="1">
              <a:buNone/>
            </a:pPr>
            <a:r>
              <a:rPr lang="en-IE" sz="1100" b="1" dirty="0"/>
              <a:t>Goal 12: </a:t>
            </a:r>
            <a:r>
              <a:rPr lang="en-IE" sz="1100" dirty="0"/>
              <a:t>Ensure sustainable consumption and production patterns </a:t>
            </a:r>
          </a:p>
          <a:p>
            <a:pPr lvl="1">
              <a:buNone/>
            </a:pPr>
            <a:r>
              <a:rPr lang="en-IE" sz="1100" b="1" dirty="0"/>
              <a:t>Goal 13: </a:t>
            </a:r>
            <a:r>
              <a:rPr lang="en-IE" sz="1100" dirty="0"/>
              <a:t>Take urgent action to combat climate change and its impacts </a:t>
            </a:r>
          </a:p>
          <a:p>
            <a:pPr lvl="1">
              <a:buNone/>
            </a:pPr>
            <a:r>
              <a:rPr lang="en-IE" sz="1100" b="1" dirty="0" smtClean="0"/>
              <a:t>Goal </a:t>
            </a:r>
            <a:r>
              <a:rPr lang="en-IE" sz="1100" b="1" dirty="0"/>
              <a:t>14: </a:t>
            </a:r>
            <a:r>
              <a:rPr lang="en-IE" sz="1100" dirty="0"/>
              <a:t>Conserve and sustainably use the oceans, seas and marine resources for sustainable development </a:t>
            </a:r>
          </a:p>
          <a:p>
            <a:pPr lvl="1">
              <a:buNone/>
            </a:pPr>
            <a:r>
              <a:rPr lang="en-IE" sz="1100" b="1" dirty="0"/>
              <a:t>Goal 15: </a:t>
            </a:r>
            <a:r>
              <a:rPr lang="en-IE" sz="1100" dirty="0"/>
              <a:t>Protect, restore and promote sustainable use of terrestrial ecosystems, sustainably manage forests, combat desertification and halt and reverse land degradation, and halt biodiversity loss </a:t>
            </a:r>
          </a:p>
          <a:p>
            <a:pPr lvl="1">
              <a:buNone/>
            </a:pPr>
            <a:r>
              <a:rPr lang="en-IE" sz="1100" b="1" dirty="0"/>
              <a:t>Goal 16</a:t>
            </a:r>
            <a:r>
              <a:rPr lang="en-IE" sz="1100" dirty="0"/>
              <a:t>: Promote peaceful and inclusive societies for sustainable development, provide access to justice for all and build effective, accountable and inclusive institutions at all levels </a:t>
            </a:r>
          </a:p>
          <a:p>
            <a:pPr lvl="1">
              <a:buNone/>
            </a:pPr>
            <a:r>
              <a:rPr lang="en-IE" sz="1100" b="1" dirty="0"/>
              <a:t>Goal 17: </a:t>
            </a:r>
            <a:r>
              <a:rPr lang="en-IE" sz="1100" dirty="0"/>
              <a:t>Strengthen the means of implementation and revitalise the global partnership for sustainable </a:t>
            </a:r>
            <a:r>
              <a:rPr lang="en-IE" sz="1100" dirty="0" smtClean="0"/>
              <a:t>development</a:t>
            </a:r>
            <a:endParaRPr lang="en-IE" sz="11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bwMode="auto">
          <a:xfrm>
            <a:off x="7596336" y="267494"/>
            <a:ext cx="1326045" cy="692195"/>
          </a:xfrm>
          <a:prstGeom prst="rect">
            <a:avLst/>
          </a:prstGeom>
          <a:noFill/>
          <a:ln>
            <a:noFill/>
          </a:ln>
        </p:spPr>
      </p:pic>
    </p:spTree>
    <p:extLst>
      <p:ext uri="{BB962C8B-B14F-4D97-AF65-F5344CB8AC3E}">
        <p14:creationId xmlns:p14="http://schemas.microsoft.com/office/powerpoint/2010/main" val="773543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6CD02"/>
        </a:solidFill>
        <a:effectLst/>
      </p:bgPr>
    </p:bg>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4101125" y="1659550"/>
            <a:ext cx="3767400" cy="1159800"/>
          </a:xfrm>
          <a:prstGeom prst="rect">
            <a:avLst/>
          </a:prstGeom>
        </p:spPr>
        <p:txBody>
          <a:bodyPr lIns="91425" tIns="91425" rIns="91425" bIns="91425" anchor="b" anchorCtr="0">
            <a:noAutofit/>
          </a:bodyPr>
          <a:lstStyle/>
          <a:p>
            <a:pPr lvl="0" rtl="0">
              <a:spcBef>
                <a:spcPts val="0"/>
              </a:spcBef>
              <a:buNone/>
            </a:pPr>
            <a:r>
              <a:rPr lang="en" sz="2400" b="1" dirty="0" smtClean="0"/>
              <a:t>Linking SDGs, Development Education, and Youth Work…</a:t>
            </a:r>
            <a:endParaRPr lang="en"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355759"/>
            <a:ext cx="8352928" cy="4455066"/>
          </a:xfrm>
          <a:prstGeom prst="rect">
            <a:avLst/>
          </a:prstGeom>
        </p:spPr>
        <p:txBody>
          <a:bodyPr wrap="square">
            <a:spAutoFit/>
          </a:bodyPr>
          <a:lstStyle/>
          <a:p>
            <a:pPr algn="ctr"/>
            <a:r>
              <a:rPr lang="en-IE" sz="2000" b="1" dirty="0"/>
              <a:t>The </a:t>
            </a:r>
            <a:r>
              <a:rPr lang="en-IE" sz="2000" b="1" dirty="0" smtClean="0"/>
              <a:t>Purpose </a:t>
            </a:r>
            <a:r>
              <a:rPr lang="en-IE" sz="2000" b="1" dirty="0"/>
              <a:t>of </a:t>
            </a:r>
            <a:r>
              <a:rPr lang="en-IE" sz="2000" b="1" dirty="0" smtClean="0"/>
              <a:t>Youth </a:t>
            </a:r>
            <a:r>
              <a:rPr lang="en-IE" sz="2000" b="1" dirty="0"/>
              <a:t>W</a:t>
            </a:r>
            <a:r>
              <a:rPr lang="en-IE" sz="2000" b="1" dirty="0" smtClean="0"/>
              <a:t>ork</a:t>
            </a:r>
          </a:p>
          <a:p>
            <a:endParaRPr lang="en-IE" dirty="0"/>
          </a:p>
          <a:p>
            <a:pPr marL="285750" indent="-285750">
              <a:buFont typeface="Arial" panose="020B0604020202020204" pitchFamily="34" charset="0"/>
              <a:buChar char="•"/>
            </a:pPr>
            <a:r>
              <a:rPr lang="en-IE" dirty="0"/>
              <a:t>To build young people’s self-esteem and </a:t>
            </a:r>
            <a:r>
              <a:rPr lang="en-IE" dirty="0" smtClean="0"/>
              <a:t>self-confidence</a:t>
            </a:r>
            <a:endParaRPr lang="en-IE" dirty="0"/>
          </a:p>
          <a:p>
            <a:endParaRPr lang="en-IE" dirty="0" smtClean="0"/>
          </a:p>
          <a:p>
            <a:pPr marL="285750" indent="-285750">
              <a:buFont typeface="Arial" panose="020B0604020202020204" pitchFamily="34" charset="0"/>
              <a:buChar char="•"/>
            </a:pPr>
            <a:r>
              <a:rPr lang="en-IE" dirty="0" smtClean="0"/>
              <a:t>To </a:t>
            </a:r>
            <a:r>
              <a:rPr lang="en-IE" dirty="0"/>
              <a:t>develop their ability to manage personal and social </a:t>
            </a:r>
            <a:r>
              <a:rPr lang="en-IE" dirty="0" smtClean="0"/>
              <a:t>relationships</a:t>
            </a:r>
            <a:endParaRPr lang="en-IE" dirty="0"/>
          </a:p>
          <a:p>
            <a:endParaRPr lang="en-IE" dirty="0" smtClean="0"/>
          </a:p>
          <a:p>
            <a:pPr marL="285750" indent="-285750">
              <a:buFont typeface="Arial" panose="020B0604020202020204" pitchFamily="34" charset="0"/>
              <a:buChar char="•"/>
            </a:pPr>
            <a:r>
              <a:rPr lang="en-IE" dirty="0" smtClean="0"/>
              <a:t>To </a:t>
            </a:r>
            <a:r>
              <a:rPr lang="en-IE" dirty="0"/>
              <a:t>offer worthwhile and challenging new </a:t>
            </a:r>
            <a:r>
              <a:rPr lang="en-IE" dirty="0" smtClean="0"/>
              <a:t>experiences</a:t>
            </a:r>
            <a:endParaRPr lang="en-IE" dirty="0"/>
          </a:p>
          <a:p>
            <a:endParaRPr lang="en-IE" dirty="0" smtClean="0"/>
          </a:p>
          <a:p>
            <a:pPr marL="285750" indent="-285750">
              <a:buFont typeface="Arial" panose="020B0604020202020204" pitchFamily="34" charset="0"/>
              <a:buChar char="•"/>
            </a:pPr>
            <a:r>
              <a:rPr lang="en-IE" dirty="0" smtClean="0"/>
              <a:t>To </a:t>
            </a:r>
            <a:r>
              <a:rPr lang="en-IE" dirty="0"/>
              <a:t>provide learning opportunities to enable young people to gain knowledge and develop new </a:t>
            </a:r>
            <a:r>
              <a:rPr lang="en-IE" dirty="0" smtClean="0"/>
              <a:t>skills</a:t>
            </a:r>
            <a:endParaRPr lang="en-IE" dirty="0"/>
          </a:p>
          <a:p>
            <a:endParaRPr lang="en-IE" dirty="0" smtClean="0"/>
          </a:p>
          <a:p>
            <a:pPr marL="285750" indent="-285750">
              <a:buFont typeface="Arial" panose="020B0604020202020204" pitchFamily="34" charset="0"/>
              <a:buChar char="•"/>
            </a:pPr>
            <a:r>
              <a:rPr lang="en-IE" dirty="0" smtClean="0"/>
              <a:t>To </a:t>
            </a:r>
            <a:r>
              <a:rPr lang="en-IE" dirty="0"/>
              <a:t>build young people’s capacity to consider risks and consequences and make informed decisions and take </a:t>
            </a:r>
            <a:r>
              <a:rPr lang="en-IE" dirty="0" smtClean="0"/>
              <a:t>responsibility</a:t>
            </a:r>
            <a:endParaRPr lang="en-IE" dirty="0"/>
          </a:p>
          <a:p>
            <a:endParaRPr lang="en-IE" dirty="0" smtClean="0"/>
          </a:p>
          <a:p>
            <a:pPr marL="285750" indent="-285750">
              <a:buFont typeface="Arial" panose="020B0604020202020204" pitchFamily="34" charset="0"/>
              <a:buChar char="•"/>
            </a:pPr>
            <a:r>
              <a:rPr lang="en-IE" dirty="0" smtClean="0"/>
              <a:t>To </a:t>
            </a:r>
            <a:r>
              <a:rPr lang="en-IE" dirty="0"/>
              <a:t>help young people to develop social awareness and a sense of social </a:t>
            </a:r>
            <a:r>
              <a:rPr lang="en-IE" dirty="0" smtClean="0"/>
              <a:t>solidarity</a:t>
            </a:r>
            <a:endParaRPr lang="en-IE" dirty="0"/>
          </a:p>
          <a:p>
            <a:endParaRPr lang="en-IE" dirty="0" smtClean="0"/>
          </a:p>
          <a:p>
            <a:pPr marL="285750" indent="-285750">
              <a:buFont typeface="Arial" panose="020B0604020202020204" pitchFamily="34" charset="0"/>
              <a:buChar char="•"/>
            </a:pPr>
            <a:r>
              <a:rPr lang="en-IE" dirty="0" smtClean="0"/>
              <a:t>To </a:t>
            </a:r>
            <a:r>
              <a:rPr lang="en-IE" dirty="0"/>
              <a:t>give young people a voice in decision-making which </a:t>
            </a:r>
            <a:r>
              <a:rPr lang="en-IE" dirty="0" smtClean="0"/>
              <a:t>affects </a:t>
            </a:r>
            <a:r>
              <a:rPr lang="en-IE" dirty="0"/>
              <a:t>their </a:t>
            </a:r>
            <a:r>
              <a:rPr lang="en-IE" dirty="0" smtClean="0"/>
              <a:t>lives</a:t>
            </a:r>
            <a:endParaRPr lang="en-IE" dirty="0"/>
          </a:p>
          <a:p>
            <a:endParaRPr lang="en-IE" dirty="0" smtClean="0"/>
          </a:p>
          <a:p>
            <a:pPr marL="285750" indent="-285750">
              <a:buFont typeface="Arial" panose="020B0604020202020204" pitchFamily="34" charset="0"/>
              <a:buChar char="•"/>
            </a:pPr>
            <a:r>
              <a:rPr lang="en-IE" dirty="0" smtClean="0"/>
              <a:t>To </a:t>
            </a:r>
            <a:r>
              <a:rPr lang="en-IE" dirty="0"/>
              <a:t>enhance young people’s role as active </a:t>
            </a:r>
            <a:r>
              <a:rPr lang="en-IE" dirty="0" smtClean="0"/>
              <a:t>citizens</a:t>
            </a:r>
            <a:endParaRPr lang="en-IE" dirty="0"/>
          </a:p>
          <a:p>
            <a:endParaRPr lang="en-IE" dirty="0" smtClean="0"/>
          </a:p>
          <a:p>
            <a:pPr marL="285750" indent="-285750">
              <a:buFont typeface="Arial" panose="020B0604020202020204" pitchFamily="34" charset="0"/>
              <a:buChar char="•"/>
            </a:pPr>
            <a:r>
              <a:rPr lang="en-IE" dirty="0" smtClean="0"/>
              <a:t>To </a:t>
            </a:r>
            <a:r>
              <a:rPr lang="en-IE" dirty="0"/>
              <a:t>listen to and hear what young people have to </a:t>
            </a:r>
            <a:r>
              <a:rPr lang="en-IE" dirty="0" smtClean="0"/>
              <a:t>say</a:t>
            </a:r>
            <a:endParaRPr lang="en-IE"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7596336" y="309443"/>
            <a:ext cx="1326045" cy="692195"/>
          </a:xfrm>
          <a:prstGeom prst="rect">
            <a:avLst/>
          </a:prstGeom>
          <a:noFill/>
          <a:ln>
            <a:noFill/>
          </a:ln>
        </p:spPr>
      </p:pic>
    </p:spTree>
    <p:extLst>
      <p:ext uri="{BB962C8B-B14F-4D97-AF65-F5344CB8AC3E}">
        <p14:creationId xmlns:p14="http://schemas.microsoft.com/office/powerpoint/2010/main" val="241076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idx="4294967295"/>
          </p:nvPr>
        </p:nvSpPr>
        <p:spPr>
          <a:xfrm>
            <a:off x="827584" y="1059582"/>
            <a:ext cx="4229400" cy="1159800"/>
          </a:xfrm>
          <a:prstGeom prst="rect">
            <a:avLst/>
          </a:prstGeom>
        </p:spPr>
        <p:txBody>
          <a:bodyPr lIns="91425" tIns="91425" rIns="91425" bIns="91425" anchor="b" anchorCtr="0">
            <a:noAutofit/>
          </a:bodyPr>
          <a:lstStyle/>
          <a:p>
            <a:pPr lvl="0">
              <a:spcBef>
                <a:spcPts val="0"/>
              </a:spcBef>
              <a:buNone/>
            </a:pPr>
            <a:r>
              <a:rPr lang="en" sz="12000" dirty="0">
                <a:solidFill>
                  <a:srgbClr val="000000"/>
                </a:solidFill>
              </a:rPr>
              <a:t>Hello!</a:t>
            </a:r>
          </a:p>
        </p:txBody>
      </p:sp>
      <p:sp>
        <p:nvSpPr>
          <p:cNvPr id="76" name="Shape 76"/>
          <p:cNvSpPr txBox="1">
            <a:spLocks noGrp="1"/>
          </p:cNvSpPr>
          <p:nvPr>
            <p:ph type="subTitle" idx="4294967295"/>
          </p:nvPr>
        </p:nvSpPr>
        <p:spPr>
          <a:xfrm>
            <a:off x="323528" y="2715766"/>
            <a:ext cx="7704856" cy="2232248"/>
          </a:xfrm>
          <a:prstGeom prst="rect">
            <a:avLst/>
          </a:prstGeom>
        </p:spPr>
        <p:txBody>
          <a:bodyPr lIns="91425" tIns="91425" rIns="91425" bIns="91425" anchor="t" anchorCtr="0">
            <a:noAutofit/>
          </a:bodyPr>
          <a:lstStyle/>
          <a:p>
            <a:pPr lvl="0">
              <a:spcBef>
                <a:spcPts val="0"/>
              </a:spcBef>
              <a:buNone/>
            </a:pPr>
            <a:r>
              <a:rPr lang="en-IE" sz="1800" i="1" dirty="0" smtClean="0"/>
              <a:t>We </a:t>
            </a:r>
            <a:r>
              <a:rPr lang="en-IE" sz="1800" i="1" dirty="0"/>
              <a:t>are the first generation that can end poverty, and the last one that can take steps to avoid the worst impacts of climate change. With the adoption of a new development agenda, sustainable development goals and climate change agreement, we can set the world on course for a better future. This must be a time for global action. Future generations will judge us harshly if we fail to meet our </a:t>
            </a:r>
            <a:r>
              <a:rPr lang="en-IE" sz="1800" i="1" dirty="0" smtClean="0"/>
              <a:t>obligation</a:t>
            </a:r>
            <a:r>
              <a:rPr lang="en-IE" sz="1800" i="1" dirty="0"/>
              <a:t> </a:t>
            </a:r>
            <a:r>
              <a:rPr lang="en-IE" sz="1800" i="1" dirty="0" smtClean="0"/>
              <a:t>– </a:t>
            </a:r>
            <a:r>
              <a:rPr lang="en-IE" sz="1800" b="1" dirty="0" smtClean="0"/>
              <a:t>Ban Ki-moon</a:t>
            </a:r>
            <a:endParaRPr lang="en" sz="1800" b="1" dirty="0">
              <a:solidFill>
                <a:srgbClr val="FFFFFF"/>
              </a:solidFill>
            </a:endParaRPr>
          </a:p>
          <a:p>
            <a:pPr lvl="0" algn="ctr" rtl="0">
              <a:spcBef>
                <a:spcPts val="0"/>
              </a:spcBef>
              <a:buNone/>
            </a:pPr>
            <a:endParaRPr lang="en" sz="1800" b="1" dirty="0" smtClean="0">
              <a:solidFill>
                <a:srgbClr val="FFFFFF"/>
              </a:solidFill>
            </a:endParaRPr>
          </a:p>
          <a:p>
            <a:pPr lvl="0" algn="ctr" rtl="0">
              <a:spcBef>
                <a:spcPts val="0"/>
              </a:spcBef>
              <a:buNone/>
            </a:pPr>
            <a:r>
              <a:rPr lang="en" sz="1800" b="1" dirty="0" smtClean="0">
                <a:solidFill>
                  <a:srgbClr val="FFFFFF"/>
                </a:solidFill>
              </a:rPr>
              <a:t>SDGs: A new blueprint for the world</a:t>
            </a:r>
          </a:p>
          <a:p>
            <a:pPr lvl="0" rtl="0">
              <a:spcBef>
                <a:spcPts val="0"/>
              </a:spcBef>
              <a:buNone/>
            </a:pPr>
            <a:endParaRPr lang="en" sz="1800" dirty="0">
              <a:solidFill>
                <a:srgbClr val="FFFFFF"/>
              </a:solidFill>
            </a:endParaRPr>
          </a:p>
        </p:txBody>
      </p:sp>
      <p:pic>
        <p:nvPicPr>
          <p:cNvPr id="77" name="Shape 77"/>
          <p:cNvPicPr preferRelativeResize="0"/>
          <p:nvPr/>
        </p:nvPicPr>
        <p:blipFill>
          <a:blip r:embed="rId3">
            <a:extLst>
              <a:ext uri="{28A0092B-C50C-407E-A947-70E740481C1C}">
                <a14:useLocalDpi xmlns:a14="http://schemas.microsoft.com/office/drawing/2010/main" val="0"/>
              </a:ext>
            </a:extLst>
          </a:blip>
          <a:stretch>
            <a:fillRect/>
          </a:stretch>
        </p:blipFill>
        <p:spPr>
          <a:xfrm>
            <a:off x="5796136" y="339502"/>
            <a:ext cx="3096344" cy="2185656"/>
          </a:xfrm>
          <a:prstGeom prst="wedgeEllipseCallout">
            <a:avLst>
              <a:gd name="adj1" fmla="val -60049"/>
              <a:gd name="adj2" fmla="val 34410"/>
            </a:avLst>
          </a:prstGeom>
          <a:noFill/>
          <a:ln w="76200" cap="flat" cmpd="sng">
            <a:solidFill>
              <a:srgbClr val="000000"/>
            </a:solidFill>
            <a:prstDash val="solid"/>
            <a:miter/>
            <a:headEnd type="none" w="med" len="med"/>
            <a:tailEnd type="none" w="med" len="med"/>
          </a:ln>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7452320" y="4227934"/>
            <a:ext cx="1592065" cy="83105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519522"/>
            <a:ext cx="7344816" cy="4062651"/>
          </a:xfrm>
          <a:prstGeom prst="rect">
            <a:avLst/>
          </a:prstGeom>
        </p:spPr>
        <p:txBody>
          <a:bodyPr wrap="square">
            <a:spAutoFit/>
          </a:bodyPr>
          <a:lstStyle/>
          <a:p>
            <a:pPr algn="ctr"/>
            <a:r>
              <a:rPr lang="en-IE" sz="2000" b="1" dirty="0"/>
              <a:t>V</a:t>
            </a:r>
            <a:r>
              <a:rPr lang="en-IE" sz="2000" b="1" dirty="0" smtClean="0"/>
              <a:t>alues </a:t>
            </a:r>
            <a:r>
              <a:rPr lang="en-IE" sz="2000" b="1" dirty="0"/>
              <a:t>of </a:t>
            </a:r>
            <a:r>
              <a:rPr lang="en-IE" sz="2000" b="1" dirty="0" smtClean="0"/>
              <a:t>Youth Work</a:t>
            </a:r>
            <a:endParaRPr lang="en-IE" sz="2000" dirty="0"/>
          </a:p>
          <a:p>
            <a:endParaRPr lang="en-IE" dirty="0" smtClean="0"/>
          </a:p>
          <a:p>
            <a:r>
              <a:rPr lang="en-IE" dirty="0" smtClean="0"/>
              <a:t>The </a:t>
            </a:r>
            <a:r>
              <a:rPr lang="en-IE" dirty="0"/>
              <a:t>values of youth work match the purpose of education and are fundamental to the process, raising the confidence of individuals, their contribution to society, and their value as citizens. These values </a:t>
            </a:r>
            <a:r>
              <a:rPr lang="en-IE" dirty="0" smtClean="0"/>
              <a:t>are:</a:t>
            </a:r>
          </a:p>
          <a:p>
            <a:endParaRPr lang="en-IE" dirty="0"/>
          </a:p>
          <a:p>
            <a:pPr marL="285750" indent="-285750">
              <a:buFont typeface="Arial" panose="020B0604020202020204" pitchFamily="34" charset="0"/>
              <a:buChar char="•"/>
            </a:pPr>
            <a:r>
              <a:rPr lang="en-IE" dirty="0"/>
              <a:t>Empowerment of young people</a:t>
            </a:r>
          </a:p>
          <a:p>
            <a:endParaRPr lang="en-IE" dirty="0" smtClean="0"/>
          </a:p>
          <a:p>
            <a:pPr marL="285750" indent="-285750">
              <a:buFont typeface="Arial" panose="020B0604020202020204" pitchFamily="34" charset="0"/>
              <a:buChar char="•"/>
            </a:pPr>
            <a:r>
              <a:rPr lang="en-IE" dirty="0" smtClean="0"/>
              <a:t>Equality </a:t>
            </a:r>
            <a:r>
              <a:rPr lang="en-IE" dirty="0"/>
              <a:t>and inclusion</a:t>
            </a:r>
          </a:p>
          <a:p>
            <a:endParaRPr lang="en-IE" dirty="0" smtClean="0"/>
          </a:p>
          <a:p>
            <a:pPr marL="285750" indent="-285750">
              <a:buFont typeface="Arial" panose="020B0604020202020204" pitchFamily="34" charset="0"/>
              <a:buChar char="•"/>
            </a:pPr>
            <a:r>
              <a:rPr lang="en-IE" dirty="0" smtClean="0"/>
              <a:t>Respect </a:t>
            </a:r>
            <a:r>
              <a:rPr lang="en-IE" dirty="0"/>
              <a:t>for all young people</a:t>
            </a:r>
          </a:p>
          <a:p>
            <a:endParaRPr lang="en-IE" dirty="0" smtClean="0"/>
          </a:p>
          <a:p>
            <a:pPr marL="285750" indent="-285750">
              <a:buFont typeface="Arial" panose="020B0604020202020204" pitchFamily="34" charset="0"/>
              <a:buChar char="•"/>
            </a:pPr>
            <a:r>
              <a:rPr lang="en-IE" dirty="0" smtClean="0"/>
              <a:t>Involvement </a:t>
            </a:r>
            <a:r>
              <a:rPr lang="en-IE" dirty="0"/>
              <a:t>of young people in decision-making</a:t>
            </a:r>
          </a:p>
          <a:p>
            <a:endParaRPr lang="en-IE" dirty="0" smtClean="0"/>
          </a:p>
          <a:p>
            <a:pPr marL="285750" indent="-285750">
              <a:buFont typeface="Arial" panose="020B0604020202020204" pitchFamily="34" charset="0"/>
              <a:buChar char="•"/>
            </a:pPr>
            <a:r>
              <a:rPr lang="en-IE" dirty="0" smtClean="0"/>
              <a:t>Partnership</a:t>
            </a:r>
            <a:endParaRPr lang="en-IE" dirty="0"/>
          </a:p>
          <a:p>
            <a:endParaRPr lang="en-IE" dirty="0" smtClean="0"/>
          </a:p>
          <a:p>
            <a:pPr marL="285750" indent="-285750">
              <a:buFont typeface="Arial" panose="020B0604020202020204" pitchFamily="34" charset="0"/>
              <a:buChar char="•"/>
            </a:pPr>
            <a:r>
              <a:rPr lang="en-IE" dirty="0" smtClean="0"/>
              <a:t>Voluntary participation</a:t>
            </a:r>
          </a:p>
          <a:p>
            <a:endParaRPr lang="en-IE"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7596336" y="295379"/>
            <a:ext cx="1326045" cy="692195"/>
          </a:xfrm>
          <a:prstGeom prst="rect">
            <a:avLst/>
          </a:prstGeom>
          <a:noFill/>
          <a:ln>
            <a:noFill/>
          </a:ln>
        </p:spPr>
      </p:pic>
    </p:spTree>
    <p:extLst>
      <p:ext uri="{BB962C8B-B14F-4D97-AF65-F5344CB8AC3E}">
        <p14:creationId xmlns:p14="http://schemas.microsoft.com/office/powerpoint/2010/main" val="2634520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rot="20947303">
            <a:off x="389673" y="546346"/>
            <a:ext cx="4040188" cy="479822"/>
          </a:xfrm>
        </p:spPr>
        <p:style>
          <a:lnRef idx="3">
            <a:schemeClr val="lt1"/>
          </a:lnRef>
          <a:fillRef idx="1">
            <a:schemeClr val="dk1"/>
          </a:fillRef>
          <a:effectRef idx="1">
            <a:schemeClr val="dk1"/>
          </a:effectRef>
          <a:fontRef idx="minor">
            <a:schemeClr val="lt1"/>
          </a:fontRef>
        </p:style>
        <p:txBody>
          <a:bodyPr/>
          <a:lstStyle/>
          <a:p>
            <a:r>
              <a:rPr lang="en-IE" dirty="0" smtClean="0">
                <a:solidFill>
                  <a:schemeClr val="bg1"/>
                </a:solidFill>
              </a:rPr>
              <a:t>Youth Work and DE Skills</a:t>
            </a:r>
            <a:endParaRPr lang="en-IE" dirty="0">
              <a:solidFill>
                <a:schemeClr val="bg1"/>
              </a:solidFill>
            </a:endParaRPr>
          </a:p>
        </p:txBody>
      </p:sp>
      <p:sp>
        <p:nvSpPr>
          <p:cNvPr id="7" name="Text Placeholder 6"/>
          <p:cNvSpPr>
            <a:spLocks noGrp="1"/>
          </p:cNvSpPr>
          <p:nvPr>
            <p:ph type="body" sz="quarter" idx="3"/>
          </p:nvPr>
        </p:nvSpPr>
        <p:spPr>
          <a:xfrm rot="20852463">
            <a:off x="4644908" y="546346"/>
            <a:ext cx="4041775" cy="479822"/>
          </a:xfrm>
        </p:spPr>
        <p:style>
          <a:lnRef idx="3">
            <a:schemeClr val="lt1"/>
          </a:lnRef>
          <a:fillRef idx="1">
            <a:schemeClr val="dk1"/>
          </a:fillRef>
          <a:effectRef idx="1">
            <a:schemeClr val="dk1"/>
          </a:effectRef>
          <a:fontRef idx="minor">
            <a:schemeClr val="lt1"/>
          </a:fontRef>
        </p:style>
        <p:txBody>
          <a:bodyPr/>
          <a:lstStyle/>
          <a:p>
            <a:r>
              <a:rPr lang="en-IE" dirty="0" smtClean="0">
                <a:solidFill>
                  <a:schemeClr val="bg1"/>
                </a:solidFill>
              </a:rPr>
              <a:t>Employability Skills</a:t>
            </a:r>
            <a:endParaRPr lang="en-IE" dirty="0">
              <a:solidFill>
                <a:schemeClr val="bg1"/>
              </a:solidFill>
            </a:endParaRPr>
          </a:p>
        </p:txBody>
      </p:sp>
      <p:sp>
        <p:nvSpPr>
          <p:cNvPr id="9" name="Flowchart: Manual Input 8"/>
          <p:cNvSpPr/>
          <p:nvPr/>
        </p:nvSpPr>
        <p:spPr>
          <a:xfrm>
            <a:off x="457200" y="970697"/>
            <a:ext cx="3985146" cy="3737781"/>
          </a:xfrm>
          <a:prstGeom prst="flowChartManualInput">
            <a:avLst/>
          </a:prstGeom>
          <a:ln w="38100">
            <a:solidFill>
              <a:srgbClr val="000000"/>
            </a:solidFill>
          </a:ln>
        </p:spPr>
        <p:style>
          <a:lnRef idx="2">
            <a:schemeClr val="accent1"/>
          </a:lnRef>
          <a:fillRef idx="1">
            <a:schemeClr val="lt1"/>
          </a:fillRef>
          <a:effectRef idx="0">
            <a:schemeClr val="accent1"/>
          </a:effectRef>
          <a:fontRef idx="minor">
            <a:schemeClr val="dk1"/>
          </a:fontRef>
        </p:style>
        <p:txBody>
          <a:bodyPr numCol="2" rtlCol="0" anchor="ctr"/>
          <a:lstStyle/>
          <a:p>
            <a:r>
              <a:rPr lang="en-IE" dirty="0">
                <a:latin typeface="Sniglet" panose="020B0604020202020204" charset="0"/>
              </a:rPr>
              <a:t>Teamwork</a:t>
            </a:r>
          </a:p>
          <a:p>
            <a:r>
              <a:rPr lang="en-IE" dirty="0">
                <a:latin typeface="Sniglet" panose="020B0604020202020204" charset="0"/>
              </a:rPr>
              <a:t>Research</a:t>
            </a:r>
          </a:p>
          <a:p>
            <a:r>
              <a:rPr lang="en-IE" b="1" dirty="0">
                <a:latin typeface="Sniglet" panose="020B0604020202020204" charset="0"/>
              </a:rPr>
              <a:t>Confidence</a:t>
            </a:r>
          </a:p>
          <a:p>
            <a:r>
              <a:rPr lang="en-IE" dirty="0">
                <a:latin typeface="Sniglet" panose="020B0604020202020204" charset="0"/>
              </a:rPr>
              <a:t>Taking informed action</a:t>
            </a:r>
          </a:p>
          <a:p>
            <a:r>
              <a:rPr lang="en-IE" b="1" dirty="0">
                <a:latin typeface="Sniglet" panose="020B0604020202020204" charset="0"/>
              </a:rPr>
              <a:t>Communication</a:t>
            </a:r>
          </a:p>
          <a:p>
            <a:r>
              <a:rPr lang="en-IE" dirty="0">
                <a:latin typeface="Sniglet" panose="020B0604020202020204" charset="0"/>
              </a:rPr>
              <a:t>Open-mindedness to diversity</a:t>
            </a:r>
          </a:p>
          <a:p>
            <a:r>
              <a:rPr lang="en-IE" dirty="0">
                <a:latin typeface="Sniglet" panose="020B0604020202020204" charset="0"/>
              </a:rPr>
              <a:t>Cooperation</a:t>
            </a:r>
          </a:p>
          <a:p>
            <a:r>
              <a:rPr lang="en-IE" b="1" dirty="0">
                <a:latin typeface="Sniglet" panose="020B0604020202020204" charset="0"/>
              </a:rPr>
              <a:t>Resilience and determination</a:t>
            </a:r>
          </a:p>
          <a:p>
            <a:r>
              <a:rPr lang="en-IE" dirty="0">
                <a:latin typeface="Sniglet" panose="020B0604020202020204" charset="0"/>
              </a:rPr>
              <a:t>Leadership</a:t>
            </a:r>
          </a:p>
          <a:p>
            <a:r>
              <a:rPr lang="en-IE" b="1" dirty="0">
                <a:latin typeface="Sniglet" panose="020B0604020202020204" charset="0"/>
              </a:rPr>
              <a:t>Positive relationships</a:t>
            </a:r>
          </a:p>
          <a:p>
            <a:r>
              <a:rPr lang="en-IE" dirty="0">
                <a:latin typeface="Sniglet" panose="020B0604020202020204" charset="0"/>
              </a:rPr>
              <a:t>Decision making</a:t>
            </a:r>
          </a:p>
          <a:p>
            <a:r>
              <a:rPr lang="en-IE" dirty="0">
                <a:latin typeface="Sniglet" panose="020B0604020202020204" charset="0"/>
              </a:rPr>
              <a:t>Self esteem and sense of self</a:t>
            </a:r>
          </a:p>
          <a:p>
            <a:r>
              <a:rPr lang="en-IE" dirty="0">
                <a:latin typeface="Sniglet" panose="020B0604020202020204" charset="0"/>
              </a:rPr>
              <a:t>Networking</a:t>
            </a:r>
          </a:p>
          <a:p>
            <a:r>
              <a:rPr lang="en-IE" b="1" dirty="0">
                <a:latin typeface="Sniglet" panose="020B0604020202020204" charset="0"/>
              </a:rPr>
              <a:t>Creativity and imagination</a:t>
            </a:r>
          </a:p>
          <a:p>
            <a:r>
              <a:rPr lang="en-IE" dirty="0">
                <a:latin typeface="Sniglet" panose="020B0604020202020204" charset="0"/>
              </a:rPr>
              <a:t>Critical understanding</a:t>
            </a:r>
          </a:p>
          <a:p>
            <a:r>
              <a:rPr lang="en-IE" b="1" dirty="0">
                <a:latin typeface="Sniglet" panose="020B0604020202020204" charset="0"/>
              </a:rPr>
              <a:t>Planning and problem solving</a:t>
            </a:r>
          </a:p>
          <a:p>
            <a:r>
              <a:rPr lang="en-IE" b="1" dirty="0">
                <a:latin typeface="Sniglet" panose="020B0604020202020204" charset="0"/>
              </a:rPr>
              <a:t>Emotional Intelligence</a:t>
            </a:r>
          </a:p>
          <a:p>
            <a:endParaRPr lang="en-IE" sz="800" b="1" dirty="0">
              <a:latin typeface="Sniglet" panose="020B0604020202020204" charset="0"/>
            </a:endParaRPr>
          </a:p>
          <a:p>
            <a:r>
              <a:rPr lang="en-IE" sz="800" b="1" dirty="0" smtClean="0">
                <a:latin typeface="Sniglet" panose="020B0604020202020204" charset="0"/>
              </a:rPr>
              <a:t>(Including 7 </a:t>
            </a:r>
            <a:r>
              <a:rPr lang="en-IE" sz="800" b="1" dirty="0">
                <a:latin typeface="Sniglet" panose="020B0604020202020204" charset="0"/>
              </a:rPr>
              <a:t>Potent Mechanisms – delivering improvements to targeted </a:t>
            </a:r>
            <a:r>
              <a:rPr lang="en-IE" sz="800" b="1" dirty="0" smtClean="0">
                <a:latin typeface="Sniglet" panose="020B0604020202020204" charset="0"/>
              </a:rPr>
              <a:t>youth Programmes - DCYA: Value for Money)</a:t>
            </a:r>
            <a:endParaRPr lang="en-IE" sz="800" b="1" dirty="0">
              <a:latin typeface="Sniglet" panose="020B0604020202020204" charset="0"/>
            </a:endParaRPr>
          </a:p>
          <a:p>
            <a:endParaRPr lang="en-IE" sz="800" dirty="0"/>
          </a:p>
        </p:txBody>
      </p:sp>
      <p:sp>
        <p:nvSpPr>
          <p:cNvPr id="11" name="Flowchart: Manual Input 10"/>
          <p:cNvSpPr/>
          <p:nvPr/>
        </p:nvSpPr>
        <p:spPr>
          <a:xfrm>
            <a:off x="4645025" y="970697"/>
            <a:ext cx="4041775" cy="3737781"/>
          </a:xfrm>
          <a:prstGeom prst="flowChartManualInput">
            <a:avLst/>
          </a:prstGeom>
          <a:ln w="57150">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r>
              <a:rPr lang="en-IE" dirty="0">
                <a:solidFill>
                  <a:schemeClr val="tx1"/>
                </a:solidFill>
                <a:latin typeface="Sniglet" panose="020B0604020202020204" charset="0"/>
              </a:rPr>
              <a:t>Leadership (57%)</a:t>
            </a:r>
          </a:p>
          <a:p>
            <a:r>
              <a:rPr lang="en-IE" dirty="0">
                <a:solidFill>
                  <a:schemeClr val="tx1"/>
                </a:solidFill>
                <a:latin typeface="Sniglet" panose="020B0604020202020204" charset="0"/>
              </a:rPr>
              <a:t>People management and teamwork (51%)</a:t>
            </a:r>
          </a:p>
          <a:p>
            <a:r>
              <a:rPr lang="en-IE" dirty="0">
                <a:solidFill>
                  <a:schemeClr val="tx1"/>
                </a:solidFill>
                <a:latin typeface="Sniglet" panose="020B0604020202020204" charset="0"/>
              </a:rPr>
              <a:t>Innovation and entrepreneurship (50%)</a:t>
            </a:r>
          </a:p>
          <a:p>
            <a:r>
              <a:rPr lang="en-IE" dirty="0">
                <a:solidFill>
                  <a:schemeClr val="tx1"/>
                </a:solidFill>
                <a:latin typeface="Sniglet" panose="020B0604020202020204" charset="0"/>
              </a:rPr>
              <a:t>Communication (39%)</a:t>
            </a:r>
          </a:p>
          <a:p>
            <a:r>
              <a:rPr lang="en-IE" dirty="0">
                <a:solidFill>
                  <a:schemeClr val="tx1"/>
                </a:solidFill>
                <a:latin typeface="Sniglet" panose="020B0604020202020204" charset="0"/>
              </a:rPr>
              <a:t>Adaptability and flexibility (39%)</a:t>
            </a:r>
          </a:p>
          <a:p>
            <a:r>
              <a:rPr lang="en-IE" dirty="0">
                <a:solidFill>
                  <a:schemeClr val="tx1"/>
                </a:solidFill>
                <a:latin typeface="Sniglet" panose="020B0604020202020204" charset="0"/>
              </a:rPr>
              <a:t>Change management (35%)</a:t>
            </a:r>
          </a:p>
          <a:p>
            <a:r>
              <a:rPr lang="en-IE" dirty="0">
                <a:solidFill>
                  <a:schemeClr val="tx1"/>
                </a:solidFill>
                <a:latin typeface="Sniglet" panose="020B0604020202020204" charset="0"/>
              </a:rPr>
              <a:t>Project management (19%)</a:t>
            </a:r>
          </a:p>
          <a:p>
            <a:r>
              <a:rPr lang="en-IE" dirty="0">
                <a:solidFill>
                  <a:schemeClr val="tx1"/>
                </a:solidFill>
                <a:latin typeface="Sniglet" panose="020B0604020202020204" charset="0"/>
              </a:rPr>
              <a:t>Decision making (17%)</a:t>
            </a:r>
          </a:p>
          <a:p>
            <a:r>
              <a:rPr lang="en-IE" dirty="0">
                <a:solidFill>
                  <a:schemeClr val="tx1"/>
                </a:solidFill>
                <a:latin typeface="Sniglet" panose="020B0604020202020204" charset="0"/>
              </a:rPr>
              <a:t>Time management (14%)</a:t>
            </a:r>
          </a:p>
          <a:p>
            <a:endParaRPr lang="en-IE" dirty="0">
              <a:solidFill>
                <a:schemeClr val="tx1"/>
              </a:solidFill>
              <a:latin typeface="Sniglet" panose="020B0604020202020204" charset="0"/>
            </a:endParaRPr>
          </a:p>
          <a:p>
            <a:r>
              <a:rPr lang="en-IE" sz="800" b="1" dirty="0">
                <a:solidFill>
                  <a:schemeClr val="tx1"/>
                </a:solidFill>
                <a:latin typeface="Sniglet" panose="020B0604020202020204" charset="0"/>
              </a:rPr>
              <a:t>Accenture – Closing the Skills Gap in Ireland (2013) Survey of 100 employers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bwMode="auto">
          <a:xfrm>
            <a:off x="107505" y="123479"/>
            <a:ext cx="1152128" cy="601410"/>
          </a:xfrm>
          <a:prstGeom prst="rect">
            <a:avLst/>
          </a:prstGeom>
          <a:noFill/>
          <a:ln>
            <a:noFill/>
          </a:ln>
        </p:spPr>
      </p:pic>
    </p:spTree>
    <p:extLst>
      <p:ext uri="{BB962C8B-B14F-4D97-AF65-F5344CB8AC3E}">
        <p14:creationId xmlns:p14="http://schemas.microsoft.com/office/powerpoint/2010/main" val="3773948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4294967295"/>
            <p:extLst>
              <p:ext uri="{D42A27DB-BD31-4B8C-83A1-F6EECF244321}">
                <p14:modId xmlns:p14="http://schemas.microsoft.com/office/powerpoint/2010/main" val="1074810569"/>
              </p:ext>
            </p:extLst>
          </p:nvPr>
        </p:nvGraphicFramePr>
        <p:xfrm>
          <a:off x="334702" y="122592"/>
          <a:ext cx="8522695" cy="4831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575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8028384" y="4481794"/>
            <a:ext cx="1115616" cy="582351"/>
          </a:xfrm>
          <a:prstGeom prst="rect">
            <a:avLst/>
          </a:prstGeom>
          <a:noFill/>
          <a:ln>
            <a:noFill/>
          </a:ln>
        </p:spPr>
      </p:pic>
      <p:sp>
        <p:nvSpPr>
          <p:cNvPr id="2" name="Title 1"/>
          <p:cNvSpPr>
            <a:spLocks noGrp="1"/>
          </p:cNvSpPr>
          <p:nvPr>
            <p:ph type="title"/>
          </p:nvPr>
        </p:nvSpPr>
        <p:spPr>
          <a:xfrm>
            <a:off x="611560" y="195486"/>
            <a:ext cx="8229600" cy="324036"/>
          </a:xfrm>
        </p:spPr>
        <p:txBody>
          <a:bodyPr>
            <a:normAutofit fontScale="90000"/>
          </a:bodyPr>
          <a:lstStyle/>
          <a:p>
            <a:r>
              <a:rPr lang="en-IE" sz="4000" b="1" dirty="0" smtClean="0">
                <a:solidFill>
                  <a:srgbClr val="FF0000"/>
                </a:solidFill>
              </a:rPr>
              <a:t/>
            </a:r>
            <a:br>
              <a:rPr lang="en-IE" sz="4000" b="1" dirty="0" smtClean="0">
                <a:solidFill>
                  <a:srgbClr val="FF0000"/>
                </a:solidFill>
              </a:rPr>
            </a:br>
            <a:r>
              <a:rPr lang="en-IE" sz="4000" b="1" dirty="0" smtClean="0">
                <a:solidFill>
                  <a:srgbClr val="FF0000"/>
                </a:solidFill>
              </a:rPr>
              <a:t/>
            </a:r>
            <a:br>
              <a:rPr lang="en-IE" sz="4000" b="1" dirty="0" smtClean="0">
                <a:solidFill>
                  <a:srgbClr val="FF0000"/>
                </a:solidFill>
              </a:rPr>
            </a:br>
            <a:r>
              <a:rPr lang="en-IE" sz="3100" b="1" dirty="0" smtClean="0"/>
              <a:t/>
            </a:r>
            <a:br>
              <a:rPr lang="en-IE" sz="3100" b="1" dirty="0" smtClean="0"/>
            </a:br>
            <a:r>
              <a:rPr lang="en-IE" sz="3100" b="1" dirty="0" smtClean="0"/>
              <a:t/>
            </a:r>
            <a:br>
              <a:rPr lang="en-IE" sz="3100" b="1" dirty="0" smtClean="0"/>
            </a:br>
            <a:r>
              <a:rPr lang="en-IE" sz="3100" b="1" dirty="0"/>
              <a:t/>
            </a:r>
            <a:br>
              <a:rPr lang="en-IE" sz="3100" b="1" dirty="0"/>
            </a:br>
            <a:r>
              <a:rPr lang="en-IE" sz="3100" b="1" dirty="0" smtClean="0"/>
              <a:t/>
            </a:r>
            <a:br>
              <a:rPr lang="en-IE" sz="3100" b="1" dirty="0" smtClean="0"/>
            </a:br>
            <a:r>
              <a:rPr lang="en-IE" sz="2200" b="1" dirty="0" smtClean="0"/>
              <a:t>Development </a:t>
            </a:r>
            <a:r>
              <a:rPr lang="en-IE" sz="2200" b="1" dirty="0"/>
              <a:t>Education in the youth sector is unique </a:t>
            </a:r>
            <a:r>
              <a:rPr lang="en-IE" sz="2200" b="1" dirty="0" smtClean="0"/>
              <a:t>because...</a:t>
            </a:r>
            <a:endParaRPr lang="en-IE" sz="2200" b="1" dirty="0"/>
          </a:p>
        </p:txBody>
      </p:sp>
      <p:sp>
        <p:nvSpPr>
          <p:cNvPr id="3" name="Content Placeholder 2"/>
          <p:cNvSpPr>
            <a:spLocks noGrp="1"/>
          </p:cNvSpPr>
          <p:nvPr>
            <p:ph idx="1"/>
          </p:nvPr>
        </p:nvSpPr>
        <p:spPr>
          <a:xfrm>
            <a:off x="35496" y="555526"/>
            <a:ext cx="9001000" cy="4446494"/>
          </a:xfrm>
        </p:spPr>
        <p:txBody>
          <a:bodyPr>
            <a:normAutofit fontScale="47500" lnSpcReduction="20000"/>
          </a:bodyPr>
          <a:lstStyle/>
          <a:p>
            <a:pPr marL="457200" indent="-457200">
              <a:lnSpc>
                <a:spcPct val="120000"/>
              </a:lnSpc>
              <a:spcBef>
                <a:spcPts val="0"/>
              </a:spcBef>
              <a:buFont typeface="Arial" panose="020B0604020202020204" pitchFamily="34" charset="0"/>
              <a:buChar char="•"/>
            </a:pPr>
            <a:r>
              <a:rPr lang="en-IE" sz="3400" dirty="0"/>
              <a:t>Young people participate on a voluntary </a:t>
            </a:r>
            <a:r>
              <a:rPr lang="en-IE" sz="3400" dirty="0" smtClean="0"/>
              <a:t>basis</a:t>
            </a:r>
          </a:p>
          <a:p>
            <a:pPr marL="457200" indent="-457200">
              <a:lnSpc>
                <a:spcPct val="120000"/>
              </a:lnSpc>
              <a:spcBef>
                <a:spcPts val="0"/>
              </a:spcBef>
              <a:buFont typeface="Arial" panose="020B0604020202020204" pitchFamily="34" charset="0"/>
              <a:buChar char="•"/>
            </a:pPr>
            <a:r>
              <a:rPr lang="en-IE" sz="3400" dirty="0" smtClean="0"/>
              <a:t>There is a great diversity of organisations/groups working within the youth sector reflecting the diversity of interests of young people</a:t>
            </a:r>
          </a:p>
          <a:p>
            <a:pPr marL="457200" indent="-457200">
              <a:lnSpc>
                <a:spcPct val="120000"/>
              </a:lnSpc>
              <a:spcBef>
                <a:spcPts val="0"/>
              </a:spcBef>
              <a:buFont typeface="Arial" panose="020B0604020202020204" pitchFamily="34" charset="0"/>
              <a:buChar char="•"/>
            </a:pPr>
            <a:r>
              <a:rPr lang="en-IE" sz="3400" dirty="0" smtClean="0"/>
              <a:t>The methods </a:t>
            </a:r>
            <a:r>
              <a:rPr lang="en-IE" sz="3400" dirty="0"/>
              <a:t>and approaches </a:t>
            </a:r>
            <a:r>
              <a:rPr lang="en-IE" sz="3400" dirty="0" smtClean="0"/>
              <a:t>allow young people and particularly marginalised young people </a:t>
            </a:r>
            <a:r>
              <a:rPr lang="en-IE" sz="3400" dirty="0"/>
              <a:t>to access </a:t>
            </a:r>
            <a:r>
              <a:rPr lang="en-IE" sz="3400" dirty="0" smtClean="0"/>
              <a:t>DE and to </a:t>
            </a:r>
            <a:r>
              <a:rPr lang="en-IE" sz="3400" dirty="0"/>
              <a:t>have their voices </a:t>
            </a:r>
            <a:r>
              <a:rPr lang="en-IE" sz="3400" dirty="0" smtClean="0"/>
              <a:t>heard</a:t>
            </a:r>
          </a:p>
          <a:p>
            <a:pPr marL="457200" indent="-457200">
              <a:lnSpc>
                <a:spcPct val="120000"/>
              </a:lnSpc>
              <a:spcBef>
                <a:spcPts val="0"/>
              </a:spcBef>
              <a:buFont typeface="Arial" panose="020B0604020202020204" pitchFamily="34" charset="0"/>
              <a:buChar char="•"/>
            </a:pPr>
            <a:r>
              <a:rPr lang="en-IE" sz="3400" dirty="0" smtClean="0"/>
              <a:t>Organisations </a:t>
            </a:r>
            <a:r>
              <a:rPr lang="en-IE" sz="3400" dirty="0"/>
              <a:t>within the sector who are </a:t>
            </a:r>
            <a:r>
              <a:rPr lang="en-IE" sz="3400" dirty="0" smtClean="0"/>
              <a:t>experts </a:t>
            </a:r>
            <a:r>
              <a:rPr lang="en-IE" sz="3400" dirty="0"/>
              <a:t>in both DE/ ESD and Youth </a:t>
            </a:r>
            <a:r>
              <a:rPr lang="en-IE" sz="3400" dirty="0" smtClean="0"/>
              <a:t>work</a:t>
            </a:r>
          </a:p>
          <a:p>
            <a:pPr marL="457200" indent="-457200">
              <a:lnSpc>
                <a:spcPct val="120000"/>
              </a:lnSpc>
              <a:spcBef>
                <a:spcPts val="0"/>
              </a:spcBef>
              <a:buFont typeface="Arial" panose="020B0604020202020204" pitchFamily="34" charset="0"/>
              <a:buChar char="•"/>
            </a:pPr>
            <a:r>
              <a:rPr lang="en-IE" sz="3400" dirty="0" smtClean="0"/>
              <a:t>Starts </a:t>
            </a:r>
            <a:r>
              <a:rPr lang="en-IE" sz="3400" dirty="0"/>
              <a:t>where ‘young people are at’ adopting a flexible &amp; creative approach </a:t>
            </a:r>
          </a:p>
          <a:p>
            <a:pPr marL="457200" indent="-457200">
              <a:lnSpc>
                <a:spcPct val="120000"/>
              </a:lnSpc>
              <a:spcBef>
                <a:spcPts val="0"/>
              </a:spcBef>
              <a:buFont typeface="Arial" panose="020B0604020202020204" pitchFamily="34" charset="0"/>
              <a:buChar char="•"/>
            </a:pPr>
            <a:r>
              <a:rPr lang="en-IE" sz="3400" dirty="0" smtClean="0"/>
              <a:t>Pays </a:t>
            </a:r>
            <a:r>
              <a:rPr lang="en-IE" sz="3400" dirty="0"/>
              <a:t>attention to process and </a:t>
            </a:r>
            <a:r>
              <a:rPr lang="en-IE" sz="3400" dirty="0" smtClean="0"/>
              <a:t>outcomes</a:t>
            </a:r>
          </a:p>
          <a:p>
            <a:pPr marL="457200" indent="-457200">
              <a:lnSpc>
                <a:spcPct val="120000"/>
              </a:lnSpc>
              <a:spcBef>
                <a:spcPts val="0"/>
              </a:spcBef>
              <a:buFont typeface="Arial" panose="020B0604020202020204" pitchFamily="34" charset="0"/>
              <a:buChar char="•"/>
            </a:pPr>
            <a:r>
              <a:rPr lang="en-IE" sz="3400" dirty="0" smtClean="0"/>
              <a:t>Provides quality opportunities </a:t>
            </a:r>
            <a:r>
              <a:rPr lang="en-IE" sz="3400" dirty="0"/>
              <a:t>to engage with </a:t>
            </a:r>
            <a:r>
              <a:rPr lang="en-IE" sz="3400" dirty="0" smtClean="0"/>
              <a:t>DE</a:t>
            </a:r>
          </a:p>
          <a:p>
            <a:pPr marL="457200" indent="-457200">
              <a:lnSpc>
                <a:spcPct val="120000"/>
              </a:lnSpc>
              <a:spcBef>
                <a:spcPts val="0"/>
              </a:spcBef>
              <a:buFont typeface="Arial" panose="020B0604020202020204" pitchFamily="34" charset="0"/>
              <a:buChar char="•"/>
            </a:pPr>
            <a:r>
              <a:rPr lang="en-IE" sz="3400" dirty="0" smtClean="0"/>
              <a:t>Young </a:t>
            </a:r>
            <a:r>
              <a:rPr lang="en-IE" sz="3400" dirty="0"/>
              <a:t>people are active partners in making decisions, planning programmes, setting </a:t>
            </a:r>
            <a:r>
              <a:rPr lang="en-IE" sz="3400" dirty="0" smtClean="0"/>
              <a:t>priorities</a:t>
            </a:r>
          </a:p>
          <a:p>
            <a:pPr marL="457200" indent="-457200">
              <a:lnSpc>
                <a:spcPct val="120000"/>
              </a:lnSpc>
              <a:spcBef>
                <a:spcPts val="0"/>
              </a:spcBef>
              <a:buFont typeface="Arial" panose="020B0604020202020204" pitchFamily="34" charset="0"/>
              <a:buChar char="•"/>
            </a:pPr>
            <a:r>
              <a:rPr lang="en-IE" sz="3400" dirty="0" smtClean="0"/>
              <a:t>Our  </a:t>
            </a:r>
            <a:r>
              <a:rPr lang="en-IE" sz="3400" dirty="0"/>
              <a:t>relationships are based on dialogue and partnership between young people and </a:t>
            </a:r>
            <a:r>
              <a:rPr lang="en-IE" sz="3400" dirty="0" smtClean="0"/>
              <a:t>adults</a:t>
            </a:r>
          </a:p>
          <a:p>
            <a:pPr marL="457200" indent="-457200">
              <a:lnSpc>
                <a:spcPct val="120000"/>
              </a:lnSpc>
              <a:spcBef>
                <a:spcPts val="0"/>
              </a:spcBef>
              <a:buFont typeface="Arial" panose="020B0604020202020204" pitchFamily="34" charset="0"/>
              <a:buChar char="•"/>
            </a:pPr>
            <a:r>
              <a:rPr lang="en-IE" sz="3400" dirty="0"/>
              <a:t>E</a:t>
            </a:r>
            <a:r>
              <a:rPr lang="en-IE" sz="3400" dirty="0" smtClean="0"/>
              <a:t>ngage </a:t>
            </a:r>
            <a:r>
              <a:rPr lang="en-IE" sz="3400" dirty="0"/>
              <a:t>in a reflective learning process through an </a:t>
            </a:r>
            <a:r>
              <a:rPr lang="en-IE" sz="3400" dirty="0" smtClean="0"/>
              <a:t>ongoing </a:t>
            </a:r>
            <a:r>
              <a:rPr lang="en-IE" sz="3400" dirty="0"/>
              <a:t>cycle of experience, observation, reflection and </a:t>
            </a:r>
            <a:r>
              <a:rPr lang="en-IE" sz="3400" dirty="0" smtClean="0"/>
              <a:t>action</a:t>
            </a:r>
          </a:p>
          <a:p>
            <a:pPr marL="457200" indent="-457200">
              <a:lnSpc>
                <a:spcPct val="120000"/>
              </a:lnSpc>
              <a:spcBef>
                <a:spcPts val="0"/>
              </a:spcBef>
              <a:buFont typeface="Arial" panose="020B0604020202020204" pitchFamily="34" charset="0"/>
              <a:buChar char="•"/>
            </a:pPr>
            <a:r>
              <a:rPr lang="en-IE" sz="3400" dirty="0" smtClean="0"/>
              <a:t>Youth </a:t>
            </a:r>
            <a:r>
              <a:rPr lang="en-IE" sz="3400" dirty="0"/>
              <a:t>work </a:t>
            </a:r>
            <a:r>
              <a:rPr lang="en-IE" sz="3400" dirty="0" smtClean="0"/>
              <a:t>aims </a:t>
            </a:r>
            <a:r>
              <a:rPr lang="en-IE" sz="3400" dirty="0"/>
              <a:t>to eradicate injustice and inequality and strives for openness and inclusiveness in all its dealings with young people and </a:t>
            </a:r>
            <a:r>
              <a:rPr lang="en-IE" sz="3400" dirty="0" smtClean="0"/>
              <a:t>adults </a:t>
            </a:r>
            <a:r>
              <a:rPr lang="en-IE" sz="3400" dirty="0"/>
              <a:t>locally, nationally and internationally</a:t>
            </a:r>
          </a:p>
          <a:p>
            <a:endParaRPr lang="en-IE" dirty="0"/>
          </a:p>
        </p:txBody>
      </p:sp>
    </p:spTree>
    <p:extLst>
      <p:ext uri="{BB962C8B-B14F-4D97-AF65-F5344CB8AC3E}">
        <p14:creationId xmlns:p14="http://schemas.microsoft.com/office/powerpoint/2010/main" val="261803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378042"/>
          </a:xfrm>
        </p:spPr>
        <p:txBody>
          <a:bodyPr>
            <a:noAutofit/>
          </a:bodyPr>
          <a:lstStyle/>
          <a:p>
            <a:pPr algn="ctr"/>
            <a:r>
              <a:rPr lang="en-IE" sz="2000" b="1" dirty="0"/>
              <a:t>What we </a:t>
            </a:r>
            <a:r>
              <a:rPr lang="en-IE" sz="2000" b="1" dirty="0" smtClean="0"/>
              <a:t>do</a:t>
            </a:r>
            <a:endParaRPr lang="en-IE" sz="2000" b="1" dirty="0"/>
          </a:p>
        </p:txBody>
      </p:sp>
      <p:sp>
        <p:nvSpPr>
          <p:cNvPr id="3" name="Content Placeholder 2"/>
          <p:cNvSpPr>
            <a:spLocks noGrp="1"/>
          </p:cNvSpPr>
          <p:nvPr>
            <p:ph idx="1"/>
          </p:nvPr>
        </p:nvSpPr>
        <p:spPr>
          <a:xfrm>
            <a:off x="35496" y="411510"/>
            <a:ext cx="9073008" cy="4698522"/>
          </a:xfrm>
        </p:spPr>
        <p:txBody>
          <a:bodyPr>
            <a:normAutofit fontScale="25000" lnSpcReduction="20000"/>
          </a:bodyPr>
          <a:lstStyle/>
          <a:p>
            <a:pPr marL="685800" indent="-685800">
              <a:lnSpc>
                <a:spcPct val="120000"/>
              </a:lnSpc>
              <a:spcBef>
                <a:spcPts val="0"/>
              </a:spcBef>
              <a:buFont typeface="Arial" panose="020B0604020202020204" pitchFamily="34" charset="0"/>
              <a:buChar char="•"/>
            </a:pPr>
            <a:r>
              <a:rPr lang="en-IE" sz="6000" dirty="0" smtClean="0"/>
              <a:t>Introduce </a:t>
            </a:r>
            <a:r>
              <a:rPr lang="en-IE" sz="6000" dirty="0"/>
              <a:t>human development and </a:t>
            </a:r>
            <a:r>
              <a:rPr lang="en-IE" sz="6000" dirty="0" smtClean="0"/>
              <a:t>developing </a:t>
            </a:r>
            <a:r>
              <a:rPr lang="en-IE" sz="6000" dirty="0"/>
              <a:t>world perspectives to young </a:t>
            </a:r>
            <a:r>
              <a:rPr lang="en-IE" sz="6000" dirty="0" smtClean="0"/>
              <a:t>people</a:t>
            </a:r>
          </a:p>
          <a:p>
            <a:pPr marL="685800" indent="-685800">
              <a:lnSpc>
                <a:spcPct val="120000"/>
              </a:lnSpc>
              <a:spcBef>
                <a:spcPts val="0"/>
              </a:spcBef>
              <a:buFont typeface="Arial" panose="020B0604020202020204" pitchFamily="34" charset="0"/>
              <a:buChar char="•"/>
            </a:pPr>
            <a:r>
              <a:rPr lang="en-IE" sz="6000" dirty="0" smtClean="0"/>
              <a:t>Create opportunities where the knowledge, values, attitudes and skills related to DE are explored in a holistic and engaging process</a:t>
            </a:r>
          </a:p>
          <a:p>
            <a:pPr marL="685800" indent="-685800">
              <a:lnSpc>
                <a:spcPct val="120000"/>
              </a:lnSpc>
              <a:spcBef>
                <a:spcPts val="0"/>
              </a:spcBef>
              <a:buFont typeface="Arial" panose="020B0604020202020204" pitchFamily="34" charset="0"/>
              <a:buChar char="•"/>
            </a:pPr>
            <a:r>
              <a:rPr lang="en-IE" sz="6000" dirty="0" smtClean="0"/>
              <a:t>Provide educational opportunities to empower young people to take action on DE issues by building self confidence and developing skills such as critical thinking, systems analysis, futures thinking</a:t>
            </a:r>
          </a:p>
          <a:p>
            <a:pPr marL="685800" indent="-685800">
              <a:lnSpc>
                <a:spcPct val="120000"/>
              </a:lnSpc>
              <a:spcBef>
                <a:spcPts val="0"/>
              </a:spcBef>
              <a:buFont typeface="Arial" panose="020B0604020202020204" pitchFamily="34" charset="0"/>
              <a:buChar char="•"/>
            </a:pPr>
            <a:r>
              <a:rPr lang="en-IE" sz="6000" dirty="0" smtClean="0"/>
              <a:t>Build </a:t>
            </a:r>
            <a:r>
              <a:rPr lang="en-IE" sz="6000" dirty="0"/>
              <a:t>young people’s capacity to consider risks and </a:t>
            </a:r>
            <a:r>
              <a:rPr lang="en-IE" sz="6000" dirty="0" smtClean="0"/>
              <a:t>consequences; make </a:t>
            </a:r>
            <a:r>
              <a:rPr lang="en-IE" sz="6000" dirty="0"/>
              <a:t>informed decisions and take </a:t>
            </a:r>
            <a:r>
              <a:rPr lang="en-IE" sz="6000" dirty="0" smtClean="0"/>
              <a:t>responsibility</a:t>
            </a:r>
            <a:r>
              <a:rPr lang="en-IE" sz="6000" dirty="0"/>
              <a:t>, globally and locally </a:t>
            </a:r>
          </a:p>
          <a:p>
            <a:pPr marL="685800" indent="-685800">
              <a:lnSpc>
                <a:spcPct val="120000"/>
              </a:lnSpc>
              <a:spcBef>
                <a:spcPts val="0"/>
              </a:spcBef>
              <a:buFont typeface="Arial" panose="020B0604020202020204" pitchFamily="34" charset="0"/>
              <a:buChar char="•"/>
            </a:pPr>
            <a:r>
              <a:rPr lang="en-IE" sz="6000" dirty="0" smtClean="0"/>
              <a:t>Support </a:t>
            </a:r>
            <a:r>
              <a:rPr lang="en-IE" sz="6000" dirty="0"/>
              <a:t>young people to develop social, environmental and global awareness and a sense of </a:t>
            </a:r>
            <a:r>
              <a:rPr lang="en-IE" sz="6000" dirty="0" smtClean="0"/>
              <a:t>solidarity</a:t>
            </a:r>
          </a:p>
          <a:p>
            <a:pPr marL="685800" indent="-685800">
              <a:lnSpc>
                <a:spcPct val="120000"/>
              </a:lnSpc>
              <a:spcBef>
                <a:spcPts val="0"/>
              </a:spcBef>
              <a:buFont typeface="Arial" panose="020B0604020202020204" pitchFamily="34" charset="0"/>
              <a:buChar char="•"/>
            </a:pPr>
            <a:r>
              <a:rPr lang="en-IE" sz="6000" dirty="0" smtClean="0"/>
              <a:t>Give </a:t>
            </a:r>
            <a:r>
              <a:rPr lang="en-IE" sz="6000" dirty="0"/>
              <a:t>young people a voice in decision-making which </a:t>
            </a:r>
            <a:r>
              <a:rPr lang="en-IE" sz="6000" dirty="0" smtClean="0"/>
              <a:t>affects </a:t>
            </a:r>
            <a:r>
              <a:rPr lang="en-IE" sz="6000" dirty="0"/>
              <a:t>their </a:t>
            </a:r>
            <a:r>
              <a:rPr lang="en-IE" sz="6000" dirty="0" smtClean="0"/>
              <a:t>lives</a:t>
            </a:r>
          </a:p>
          <a:p>
            <a:pPr marL="685800" indent="-685800">
              <a:lnSpc>
                <a:spcPct val="120000"/>
              </a:lnSpc>
              <a:spcBef>
                <a:spcPts val="0"/>
              </a:spcBef>
              <a:buFont typeface="Arial" panose="020B0604020202020204" pitchFamily="34" charset="0"/>
              <a:buChar char="•"/>
            </a:pPr>
            <a:r>
              <a:rPr lang="en-IE" sz="6000" dirty="0" smtClean="0"/>
              <a:t>Enhance </a:t>
            </a:r>
            <a:r>
              <a:rPr lang="en-IE" sz="6000" dirty="0"/>
              <a:t>young people’s role as active </a:t>
            </a:r>
            <a:r>
              <a:rPr lang="en-IE" sz="6000" dirty="0" smtClean="0"/>
              <a:t>global citizens</a:t>
            </a:r>
          </a:p>
          <a:p>
            <a:pPr marL="685800" indent="-685800">
              <a:lnSpc>
                <a:spcPct val="120000"/>
              </a:lnSpc>
              <a:spcBef>
                <a:spcPts val="0"/>
              </a:spcBef>
              <a:buFont typeface="Arial" panose="020B0604020202020204" pitchFamily="34" charset="0"/>
              <a:buChar char="•"/>
            </a:pPr>
            <a:r>
              <a:rPr lang="en-IE" sz="6000" dirty="0" smtClean="0"/>
              <a:t>Listen </a:t>
            </a:r>
            <a:r>
              <a:rPr lang="en-IE" sz="6000" dirty="0"/>
              <a:t>to and hear what young people have to </a:t>
            </a:r>
            <a:r>
              <a:rPr lang="en-IE" sz="6000" dirty="0" smtClean="0"/>
              <a:t>say</a:t>
            </a:r>
          </a:p>
          <a:p>
            <a:pPr marL="685800" indent="-685800">
              <a:lnSpc>
                <a:spcPct val="120000"/>
              </a:lnSpc>
              <a:spcBef>
                <a:spcPts val="0"/>
              </a:spcBef>
              <a:buFont typeface="Arial" panose="020B0604020202020204" pitchFamily="34" charset="0"/>
              <a:buChar char="•"/>
            </a:pPr>
            <a:r>
              <a:rPr lang="en-IE" sz="6000" dirty="0" smtClean="0"/>
              <a:t>Work </a:t>
            </a:r>
            <a:r>
              <a:rPr lang="en-IE" sz="6000" dirty="0"/>
              <a:t>collaboratively within the sector and across sectors to achieve better outcomes for young </a:t>
            </a:r>
            <a:r>
              <a:rPr lang="en-IE" sz="6000" dirty="0" smtClean="0"/>
              <a:t>people</a:t>
            </a:r>
          </a:p>
          <a:p>
            <a:pPr marL="685800" indent="-685800">
              <a:lnSpc>
                <a:spcPct val="120000"/>
              </a:lnSpc>
              <a:spcBef>
                <a:spcPts val="0"/>
              </a:spcBef>
              <a:buFont typeface="Arial" panose="020B0604020202020204" pitchFamily="34" charset="0"/>
              <a:buChar char="•"/>
            </a:pPr>
            <a:r>
              <a:rPr lang="en-IE" sz="6000" dirty="0" smtClean="0"/>
              <a:t>Build capacity of educators to deliver DE</a:t>
            </a:r>
          </a:p>
          <a:p>
            <a:pPr marL="685800" indent="-685800">
              <a:lnSpc>
                <a:spcPct val="120000"/>
              </a:lnSpc>
              <a:spcBef>
                <a:spcPts val="0"/>
              </a:spcBef>
              <a:buFont typeface="Arial" panose="020B0604020202020204" pitchFamily="34" charset="0"/>
              <a:buChar char="•"/>
            </a:pPr>
            <a:r>
              <a:rPr lang="en-IE" sz="6000" dirty="0" smtClean="0"/>
              <a:t>Build competency through research, educational materials, training, opportunities</a:t>
            </a:r>
          </a:p>
          <a:p>
            <a:pPr marL="685800" indent="-685800">
              <a:lnSpc>
                <a:spcPct val="120000"/>
              </a:lnSpc>
              <a:spcBef>
                <a:spcPts val="0"/>
              </a:spcBef>
              <a:buFont typeface="Arial" panose="020B0604020202020204" pitchFamily="34" charset="0"/>
              <a:buChar char="•"/>
            </a:pPr>
            <a:r>
              <a:rPr lang="en-IE" sz="6000" dirty="0" smtClean="0"/>
              <a:t>Build on key DE activities and events in the youth sector</a:t>
            </a:r>
            <a:endParaRPr lang="en-IE"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7897867" y="4443958"/>
            <a:ext cx="1210637" cy="631952"/>
          </a:xfrm>
          <a:prstGeom prst="rect">
            <a:avLst/>
          </a:prstGeom>
          <a:noFill/>
          <a:ln>
            <a:noFill/>
          </a:ln>
        </p:spPr>
      </p:pic>
    </p:spTree>
    <p:extLst>
      <p:ext uri="{BB962C8B-B14F-4D97-AF65-F5344CB8AC3E}">
        <p14:creationId xmlns:p14="http://schemas.microsoft.com/office/powerpoint/2010/main" val="1318954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159"/>
        <p:cNvGrpSpPr/>
        <p:nvPr/>
      </p:nvGrpSpPr>
      <p:grpSpPr>
        <a:xfrm>
          <a:off x="0" y="0"/>
          <a:ext cx="0" cy="0"/>
          <a:chOff x="0" y="0"/>
          <a:chExt cx="0" cy="0"/>
        </a:xfrm>
      </p:grpSpPr>
      <p:sp>
        <p:nvSpPr>
          <p:cNvPr id="160" name="Shape 160"/>
          <p:cNvSpPr/>
          <p:nvPr/>
        </p:nvSpPr>
        <p:spPr>
          <a:xfrm>
            <a:off x="1236225" y="989550"/>
            <a:ext cx="6978014" cy="3324172"/>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35C4CA"/>
          </a:solidFill>
          <a:ln>
            <a:noFill/>
          </a:ln>
        </p:spPr>
        <p:txBody>
          <a:bodyPr lIns="91425" tIns="91425" rIns="91425" bIns="91425" anchor="ctr" anchorCtr="0">
            <a:noAutofit/>
          </a:bodyPr>
          <a:lstStyle/>
          <a:p>
            <a:pPr lvl="0">
              <a:spcBef>
                <a:spcPts val="0"/>
              </a:spcBef>
              <a:buNone/>
            </a:pPr>
            <a:endParaRPr dirty="0"/>
          </a:p>
        </p:txBody>
      </p:sp>
      <p:sp>
        <p:nvSpPr>
          <p:cNvPr id="161" name="Shape 161"/>
          <p:cNvSpPr txBox="1">
            <a:spLocks noGrp="1"/>
          </p:cNvSpPr>
          <p:nvPr>
            <p:ph type="title"/>
          </p:nvPr>
        </p:nvSpPr>
        <p:spPr>
          <a:xfrm rot="161729">
            <a:off x="976260" y="876905"/>
            <a:ext cx="7029878" cy="760138"/>
          </a:xfrm>
          <a:prstGeom prst="rect">
            <a:avLst/>
          </a:prstGeom>
        </p:spPr>
        <p:txBody>
          <a:bodyPr lIns="91425" tIns="91425" rIns="91425" bIns="91425" anchor="b" anchorCtr="0">
            <a:noAutofit/>
          </a:bodyPr>
          <a:lstStyle/>
          <a:p>
            <a:pPr lvl="0" algn="ctr" rtl="0">
              <a:spcBef>
                <a:spcPts val="0"/>
              </a:spcBef>
              <a:buNone/>
            </a:pPr>
            <a:r>
              <a:rPr lang="en" sz="6000" b="1" dirty="0" smtClean="0"/>
              <a:t>DE/SDGs</a:t>
            </a:r>
            <a:r>
              <a:rPr lang="en" sz="1000" b="1" dirty="0" smtClean="0"/>
              <a:t> local/global justice issues</a:t>
            </a:r>
            <a:endParaRPr lang="en" sz="6000" b="1" dirty="0"/>
          </a:p>
        </p:txBody>
      </p:sp>
      <p:sp>
        <p:nvSpPr>
          <p:cNvPr id="11" name="Content Placeholder 3"/>
          <p:cNvSpPr txBox="1">
            <a:spLocks/>
          </p:cNvSpPr>
          <p:nvPr/>
        </p:nvSpPr>
        <p:spPr>
          <a:xfrm>
            <a:off x="41374" y="650223"/>
            <a:ext cx="1627071" cy="616088"/>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IE" b="1" dirty="0" smtClean="0">
                <a:solidFill>
                  <a:schemeClr val="bg1"/>
                </a:solidFill>
              </a:rPr>
              <a:t>POVERTY</a:t>
            </a:r>
            <a:endParaRPr lang="en-IE" b="1" dirty="0">
              <a:solidFill>
                <a:schemeClr val="bg1"/>
              </a:solidFill>
            </a:endParaRPr>
          </a:p>
        </p:txBody>
      </p:sp>
      <p:sp>
        <p:nvSpPr>
          <p:cNvPr id="13" name="Cloud Callout 12"/>
          <p:cNvSpPr/>
          <p:nvPr/>
        </p:nvSpPr>
        <p:spPr>
          <a:xfrm>
            <a:off x="26817" y="2618373"/>
            <a:ext cx="1656184" cy="54006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b="1" dirty="0" smtClean="0"/>
              <a:t>CLIMATE CHANGE</a:t>
            </a:r>
            <a:endParaRPr lang="en-IE" b="1" dirty="0"/>
          </a:p>
        </p:txBody>
      </p:sp>
      <p:sp>
        <p:nvSpPr>
          <p:cNvPr id="14" name="Rounded Rectangular Callout 13"/>
          <p:cNvSpPr/>
          <p:nvPr/>
        </p:nvSpPr>
        <p:spPr>
          <a:xfrm>
            <a:off x="6689719" y="128617"/>
            <a:ext cx="1086414"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b="1" dirty="0" smtClean="0"/>
              <a:t>HUMAN RIGHTS</a:t>
            </a:r>
            <a:endParaRPr lang="en-IE" b="1" dirty="0"/>
          </a:p>
        </p:txBody>
      </p:sp>
      <p:sp>
        <p:nvSpPr>
          <p:cNvPr id="15" name="Rounded Rectangular Callout 14"/>
          <p:cNvSpPr/>
          <p:nvPr/>
        </p:nvSpPr>
        <p:spPr>
          <a:xfrm>
            <a:off x="4708492" y="88713"/>
            <a:ext cx="1728900"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400" b="1" dirty="0" smtClean="0"/>
              <a:t>GLOBALISATION</a:t>
            </a:r>
            <a:endParaRPr lang="en-IE" sz="1400" b="1" dirty="0"/>
          </a:p>
        </p:txBody>
      </p:sp>
      <p:sp>
        <p:nvSpPr>
          <p:cNvPr id="16" name="Rounded Rectangular Callout 15"/>
          <p:cNvSpPr/>
          <p:nvPr/>
        </p:nvSpPr>
        <p:spPr>
          <a:xfrm>
            <a:off x="33469" y="4500730"/>
            <a:ext cx="1504071"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200" b="1" dirty="0" smtClean="0"/>
              <a:t>CONSUMPTION</a:t>
            </a:r>
            <a:endParaRPr lang="en-IE" sz="1200" b="1" dirty="0"/>
          </a:p>
        </p:txBody>
      </p:sp>
      <p:sp>
        <p:nvSpPr>
          <p:cNvPr id="17" name="Rounded Rectangular Callout 16"/>
          <p:cNvSpPr/>
          <p:nvPr/>
        </p:nvSpPr>
        <p:spPr>
          <a:xfrm>
            <a:off x="7749054" y="3388176"/>
            <a:ext cx="1331856"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100" b="1" dirty="0" smtClean="0"/>
              <a:t>EMPLOYMENT</a:t>
            </a:r>
            <a:endParaRPr lang="en-IE" sz="1100" b="1" dirty="0"/>
          </a:p>
        </p:txBody>
      </p:sp>
      <p:sp>
        <p:nvSpPr>
          <p:cNvPr id="18" name="Rounded Rectangular Callout 17"/>
          <p:cNvSpPr/>
          <p:nvPr/>
        </p:nvSpPr>
        <p:spPr>
          <a:xfrm>
            <a:off x="7962993" y="3944980"/>
            <a:ext cx="1126923"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200" b="1" dirty="0" smtClean="0"/>
              <a:t>VIOLENCE</a:t>
            </a:r>
            <a:endParaRPr lang="en-IE" sz="1200" b="1" dirty="0"/>
          </a:p>
        </p:txBody>
      </p:sp>
      <p:sp>
        <p:nvSpPr>
          <p:cNvPr id="19" name="Content Placeholder 3"/>
          <p:cNvSpPr txBox="1">
            <a:spLocks/>
          </p:cNvSpPr>
          <p:nvPr/>
        </p:nvSpPr>
        <p:spPr>
          <a:xfrm>
            <a:off x="4974126" y="4421240"/>
            <a:ext cx="1197633"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sz="1400" dirty="0" smtClean="0"/>
              <a:t>WATER</a:t>
            </a:r>
            <a:endParaRPr lang="en-IE" sz="1400" dirty="0"/>
          </a:p>
        </p:txBody>
      </p:sp>
      <p:sp>
        <p:nvSpPr>
          <p:cNvPr id="20" name="Rounded Rectangular Callout 19"/>
          <p:cNvSpPr/>
          <p:nvPr/>
        </p:nvSpPr>
        <p:spPr>
          <a:xfrm>
            <a:off x="7748915" y="2875520"/>
            <a:ext cx="1302175"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400" b="1" dirty="0" smtClean="0"/>
              <a:t>MIGRATION</a:t>
            </a:r>
            <a:endParaRPr lang="en-IE" sz="1400" b="1" dirty="0"/>
          </a:p>
        </p:txBody>
      </p:sp>
      <p:sp>
        <p:nvSpPr>
          <p:cNvPr id="21" name="Content Placeholder 3"/>
          <p:cNvSpPr txBox="1">
            <a:spLocks/>
          </p:cNvSpPr>
          <p:nvPr/>
        </p:nvSpPr>
        <p:spPr>
          <a:xfrm>
            <a:off x="-27435" y="3212561"/>
            <a:ext cx="1522512"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t>JUSTICE</a:t>
            </a:r>
            <a:endParaRPr lang="en-IE" b="1" dirty="0"/>
          </a:p>
        </p:txBody>
      </p:sp>
      <p:sp>
        <p:nvSpPr>
          <p:cNvPr id="22" name="Rounded Rectangular Callout 21"/>
          <p:cNvSpPr/>
          <p:nvPr/>
        </p:nvSpPr>
        <p:spPr>
          <a:xfrm>
            <a:off x="97318" y="1451891"/>
            <a:ext cx="914400"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b="1" dirty="0" smtClean="0"/>
              <a:t>FAIR TRADE</a:t>
            </a:r>
            <a:endParaRPr lang="en-IE" b="1" dirty="0"/>
          </a:p>
        </p:txBody>
      </p:sp>
      <p:sp>
        <p:nvSpPr>
          <p:cNvPr id="23" name="Content Placeholder 3"/>
          <p:cNvSpPr txBox="1">
            <a:spLocks/>
          </p:cNvSpPr>
          <p:nvPr/>
        </p:nvSpPr>
        <p:spPr>
          <a:xfrm>
            <a:off x="6228184" y="4412282"/>
            <a:ext cx="1138164"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t>CHILD LABOUR</a:t>
            </a:r>
            <a:endParaRPr lang="en-IE" b="1" dirty="0"/>
          </a:p>
        </p:txBody>
      </p:sp>
      <p:sp>
        <p:nvSpPr>
          <p:cNvPr id="24" name="Content Placeholder 3"/>
          <p:cNvSpPr txBox="1">
            <a:spLocks/>
          </p:cNvSpPr>
          <p:nvPr/>
        </p:nvSpPr>
        <p:spPr>
          <a:xfrm>
            <a:off x="7442869" y="2370881"/>
            <a:ext cx="1630040"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t>DEMOCRACY</a:t>
            </a:r>
            <a:endParaRPr lang="en-IE" b="1" dirty="0"/>
          </a:p>
        </p:txBody>
      </p:sp>
      <p:sp>
        <p:nvSpPr>
          <p:cNvPr id="25" name="Content Placeholder 3"/>
          <p:cNvSpPr txBox="1">
            <a:spLocks/>
          </p:cNvSpPr>
          <p:nvPr/>
        </p:nvSpPr>
        <p:spPr>
          <a:xfrm>
            <a:off x="1475656" y="58677"/>
            <a:ext cx="1522512"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solidFill>
                  <a:schemeClr val="bg1"/>
                </a:solidFill>
              </a:rPr>
              <a:t>HUNGER</a:t>
            </a:r>
            <a:endParaRPr lang="en-IE" b="1" dirty="0">
              <a:solidFill>
                <a:schemeClr val="bg1"/>
              </a:solidFill>
            </a:endParaRPr>
          </a:p>
        </p:txBody>
      </p:sp>
      <p:sp>
        <p:nvSpPr>
          <p:cNvPr id="26" name="Rounded Rectangular Callout 25"/>
          <p:cNvSpPr/>
          <p:nvPr/>
        </p:nvSpPr>
        <p:spPr>
          <a:xfrm>
            <a:off x="7602960" y="1266311"/>
            <a:ext cx="1468152"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b="1" dirty="0" smtClean="0"/>
              <a:t>EDUCATION</a:t>
            </a:r>
            <a:endParaRPr lang="en-IE" b="1" dirty="0"/>
          </a:p>
        </p:txBody>
      </p:sp>
      <p:sp>
        <p:nvSpPr>
          <p:cNvPr id="27" name="Rounded Rectangular Callout 26"/>
          <p:cNvSpPr/>
          <p:nvPr/>
        </p:nvSpPr>
        <p:spPr>
          <a:xfrm>
            <a:off x="8031828" y="109689"/>
            <a:ext cx="1066800" cy="459486"/>
          </a:xfrm>
          <a:prstGeom prst="wedgeRound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E" b="1" dirty="0" smtClean="0"/>
              <a:t>GENDER</a:t>
            </a:r>
            <a:endParaRPr lang="en-IE" b="1" dirty="0"/>
          </a:p>
        </p:txBody>
      </p:sp>
      <p:sp>
        <p:nvSpPr>
          <p:cNvPr id="28" name="Content Placeholder 3"/>
          <p:cNvSpPr txBox="1">
            <a:spLocks/>
          </p:cNvSpPr>
          <p:nvPr/>
        </p:nvSpPr>
        <p:spPr>
          <a:xfrm>
            <a:off x="4042384" y="4421240"/>
            <a:ext cx="822721"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dirty="0" smtClean="0">
                <a:solidFill>
                  <a:schemeClr val="bg1"/>
                </a:solidFill>
              </a:rPr>
              <a:t>AID</a:t>
            </a:r>
            <a:endParaRPr lang="en-IE" dirty="0">
              <a:solidFill>
                <a:schemeClr val="bg1"/>
              </a:solidFill>
            </a:endParaRPr>
          </a:p>
        </p:txBody>
      </p:sp>
      <p:sp>
        <p:nvSpPr>
          <p:cNvPr id="29" name="Rounded Rectangular Callout 28"/>
          <p:cNvSpPr/>
          <p:nvPr/>
        </p:nvSpPr>
        <p:spPr>
          <a:xfrm>
            <a:off x="97318" y="88713"/>
            <a:ext cx="1273007" cy="459486"/>
          </a:xfrm>
          <a:prstGeom prst="wedgeRound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E" b="1" dirty="0" smtClean="0"/>
              <a:t>DEBT</a:t>
            </a:r>
            <a:endParaRPr lang="en-IE" b="1" dirty="0"/>
          </a:p>
        </p:txBody>
      </p:sp>
      <p:sp>
        <p:nvSpPr>
          <p:cNvPr id="30" name="Rounded Rectangular Callout 29"/>
          <p:cNvSpPr/>
          <p:nvPr/>
        </p:nvSpPr>
        <p:spPr>
          <a:xfrm>
            <a:off x="1560984" y="4514306"/>
            <a:ext cx="881608"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b="1" dirty="0" smtClean="0"/>
              <a:t>HIV &amp; AIDS</a:t>
            </a:r>
            <a:endParaRPr lang="en-IE" b="1" dirty="0"/>
          </a:p>
        </p:txBody>
      </p:sp>
      <p:sp>
        <p:nvSpPr>
          <p:cNvPr id="31" name="Rounded Rectangular Callout 30"/>
          <p:cNvSpPr/>
          <p:nvPr/>
        </p:nvSpPr>
        <p:spPr>
          <a:xfrm>
            <a:off x="81508" y="3898030"/>
            <a:ext cx="1477490"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100" b="1" dirty="0" smtClean="0"/>
              <a:t>VOLUNTEERING</a:t>
            </a:r>
            <a:endParaRPr lang="en-IE" sz="1100" b="1" dirty="0"/>
          </a:p>
        </p:txBody>
      </p:sp>
      <p:sp>
        <p:nvSpPr>
          <p:cNvPr id="33" name="Content Placeholder 3"/>
          <p:cNvSpPr txBox="1">
            <a:spLocks/>
          </p:cNvSpPr>
          <p:nvPr/>
        </p:nvSpPr>
        <p:spPr>
          <a:xfrm>
            <a:off x="7174071" y="1779662"/>
            <a:ext cx="1990079"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sz="1200" b="1" dirty="0" smtClean="0"/>
              <a:t>ENVIRONMENT</a:t>
            </a:r>
            <a:endParaRPr lang="en-IE" sz="1200" b="1" dirty="0"/>
          </a:p>
        </p:txBody>
      </p:sp>
      <p:sp>
        <p:nvSpPr>
          <p:cNvPr id="34" name="Rounded Rectangular Callout 33"/>
          <p:cNvSpPr/>
          <p:nvPr/>
        </p:nvSpPr>
        <p:spPr>
          <a:xfrm>
            <a:off x="3223572" y="88713"/>
            <a:ext cx="998272" cy="459486"/>
          </a:xfrm>
          <a:prstGeom prst="wedgeRound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E" sz="1100" b="1" dirty="0" smtClean="0"/>
              <a:t>CLIMATE JUSTICE</a:t>
            </a:r>
            <a:endParaRPr lang="en-IE" sz="1100" b="1" dirty="0"/>
          </a:p>
        </p:txBody>
      </p:sp>
      <p:sp>
        <p:nvSpPr>
          <p:cNvPr id="35" name="Content Placeholder 3"/>
          <p:cNvSpPr txBox="1">
            <a:spLocks/>
          </p:cNvSpPr>
          <p:nvPr/>
        </p:nvSpPr>
        <p:spPr>
          <a:xfrm>
            <a:off x="2442592" y="4449718"/>
            <a:ext cx="1522512"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t>PEACE &amp; CONFLICT</a:t>
            </a:r>
            <a:endParaRPr lang="en-IE" b="1" dirty="0"/>
          </a:p>
        </p:txBody>
      </p:sp>
      <p:sp>
        <p:nvSpPr>
          <p:cNvPr id="36" name="Content Placeholder 3"/>
          <p:cNvSpPr txBox="1">
            <a:spLocks/>
          </p:cNvSpPr>
          <p:nvPr/>
        </p:nvSpPr>
        <p:spPr>
          <a:xfrm>
            <a:off x="63793" y="2001979"/>
            <a:ext cx="1208720"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t>DRUGS</a:t>
            </a:r>
            <a:endParaRPr lang="en-IE" b="1" dirty="0"/>
          </a:p>
        </p:txBody>
      </p:sp>
      <p:sp>
        <p:nvSpPr>
          <p:cNvPr id="37" name="Content Placeholder 3"/>
          <p:cNvSpPr txBox="1">
            <a:spLocks/>
          </p:cNvSpPr>
          <p:nvPr/>
        </p:nvSpPr>
        <p:spPr>
          <a:xfrm>
            <a:off x="7742591" y="677512"/>
            <a:ext cx="1260392" cy="561510"/>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b="1" dirty="0" smtClean="0"/>
              <a:t>HEALTH</a:t>
            </a:r>
            <a:endParaRPr lang="en-IE" b="1" dirty="0"/>
          </a:p>
        </p:txBody>
      </p:sp>
      <p:sp>
        <p:nvSpPr>
          <p:cNvPr id="38" name="Content Placeholder 3"/>
          <p:cNvSpPr txBox="1">
            <a:spLocks/>
          </p:cNvSpPr>
          <p:nvPr/>
        </p:nvSpPr>
        <p:spPr>
          <a:xfrm>
            <a:off x="7366348" y="4500730"/>
            <a:ext cx="1753126" cy="510498"/>
          </a:xfrm>
          <a:prstGeom prst="cloudCallou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None/>
            </a:pPr>
            <a:r>
              <a:rPr lang="en-IE" sz="900" b="1" dirty="0" smtClean="0"/>
              <a:t>DISCRIMINATION</a:t>
            </a:r>
            <a:endParaRPr lang="en-IE" sz="900" b="1" dirty="0"/>
          </a:p>
        </p:txBody>
      </p:sp>
      <p:pic>
        <p:nvPicPr>
          <p:cNvPr id="32" name="Picture 31"/>
          <p:cNvPicPr/>
          <p:nvPr/>
        </p:nvPicPr>
        <p:blipFill>
          <a:blip r:embed="rId3">
            <a:extLst>
              <a:ext uri="{28A0092B-C50C-407E-A947-70E740481C1C}">
                <a14:useLocalDpi xmlns:a14="http://schemas.microsoft.com/office/drawing/2010/main" val="0"/>
              </a:ext>
            </a:extLst>
          </a:blip>
          <a:stretch>
            <a:fillRect/>
          </a:stretch>
        </p:blipFill>
        <p:spPr bwMode="auto">
          <a:xfrm>
            <a:off x="3436566" y="1496053"/>
            <a:ext cx="605818" cy="346097"/>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1729">
            <a:off x="635066" y="685836"/>
            <a:ext cx="7029878" cy="760138"/>
          </a:xfrm>
        </p:spPr>
        <p:txBody>
          <a:bodyPr/>
          <a:lstStyle/>
          <a:p>
            <a:r>
              <a:rPr lang="en-IE" b="1" dirty="0" smtClean="0"/>
              <a:t>National Youth Strategy</a:t>
            </a:r>
            <a:endParaRPr lang="en-IE" b="1" dirty="0"/>
          </a:p>
        </p:txBody>
      </p:sp>
      <p:sp>
        <p:nvSpPr>
          <p:cNvPr id="6" name="Content Placeholder 5"/>
          <p:cNvSpPr>
            <a:spLocks noGrp="1"/>
          </p:cNvSpPr>
          <p:nvPr>
            <p:ph type="body" idx="1"/>
          </p:nvPr>
        </p:nvSpPr>
        <p:spPr>
          <a:xfrm>
            <a:off x="755576" y="1563638"/>
            <a:ext cx="1584176" cy="2644581"/>
          </a:xfrm>
        </p:spPr>
        <p:txBody>
          <a:bodyPr>
            <a:normAutofit/>
          </a:bodyPr>
          <a:lstStyle/>
          <a:p>
            <a:pPr>
              <a:buNone/>
            </a:pPr>
            <a:r>
              <a:rPr lang="en-IE" sz="2000" b="1" dirty="0">
                <a:latin typeface="Bangers" panose="020B0604020202020204" charset="0"/>
              </a:rPr>
              <a:t>Outcome 5:</a:t>
            </a:r>
            <a:r>
              <a:rPr lang="en-IE" sz="2000" dirty="0">
                <a:latin typeface="Bangers" panose="020B0604020202020204" charset="0"/>
              </a:rPr>
              <a:t> </a:t>
            </a:r>
            <a:endParaRPr lang="en-IE" sz="2000" dirty="0" smtClean="0">
              <a:latin typeface="Bangers" panose="020B0604020202020204" charset="0"/>
            </a:endParaRPr>
          </a:p>
          <a:p>
            <a:pPr>
              <a:buNone/>
            </a:pPr>
            <a:endParaRPr lang="en-IE" sz="2000" dirty="0" smtClean="0">
              <a:latin typeface="Bangers" panose="020B0604020202020204" charset="0"/>
            </a:endParaRPr>
          </a:p>
          <a:p>
            <a:pPr>
              <a:buNone/>
            </a:pPr>
            <a:r>
              <a:rPr lang="en-IE" sz="2000" dirty="0" smtClean="0">
                <a:latin typeface="Bangers" panose="020B0604020202020204" charset="0"/>
              </a:rPr>
              <a:t>Connected</a:t>
            </a:r>
            <a:r>
              <a:rPr lang="en-IE" sz="2000" dirty="0">
                <a:latin typeface="Bangers" panose="020B0604020202020204" charset="0"/>
              </a:rPr>
              <a:t>, respected &amp;</a:t>
            </a:r>
            <a:r>
              <a:rPr lang="en-IE" sz="2000" dirty="0" smtClean="0">
                <a:latin typeface="Bangers" panose="020B0604020202020204" charset="0"/>
              </a:rPr>
              <a:t> </a:t>
            </a:r>
            <a:r>
              <a:rPr lang="en-IE" sz="2000" dirty="0">
                <a:latin typeface="Bangers" panose="020B0604020202020204" charset="0"/>
              </a:rPr>
              <a:t>contributing to their world</a:t>
            </a:r>
            <a:endParaRPr lang="en-IE" sz="2000" dirty="0">
              <a:latin typeface="Bangers" panose="020B0604020202020204" charset="0"/>
              <a:ea typeface="Calibri"/>
              <a:cs typeface="Times New Roman"/>
            </a:endParaRPr>
          </a:p>
          <a:p>
            <a:pPr>
              <a:buNone/>
            </a:pPr>
            <a:endParaRPr lang="en-IE" sz="1500" dirty="0"/>
          </a:p>
        </p:txBody>
      </p:sp>
      <p:sp>
        <p:nvSpPr>
          <p:cNvPr id="5" name="Text Placeholder 4"/>
          <p:cNvSpPr>
            <a:spLocks noGrp="1"/>
          </p:cNvSpPr>
          <p:nvPr>
            <p:ph type="body" idx="2"/>
          </p:nvPr>
        </p:nvSpPr>
        <p:spPr>
          <a:xfrm>
            <a:off x="2411760" y="1563638"/>
            <a:ext cx="2674961" cy="2756429"/>
          </a:xfrm>
        </p:spPr>
        <p:txBody>
          <a:bodyPr>
            <a:normAutofit fontScale="77500" lnSpcReduction="20000"/>
          </a:bodyPr>
          <a:lstStyle/>
          <a:p>
            <a:pPr>
              <a:buNone/>
            </a:pPr>
            <a:r>
              <a:rPr lang="en-IE" b="1" dirty="0" smtClean="0"/>
              <a:t>Objectives:</a:t>
            </a:r>
          </a:p>
          <a:p>
            <a:pPr>
              <a:buNone/>
            </a:pPr>
            <a:r>
              <a:rPr lang="en-IE" dirty="0" smtClean="0"/>
              <a:t> </a:t>
            </a:r>
          </a:p>
          <a:p>
            <a:pPr>
              <a:buNone/>
            </a:pPr>
            <a:r>
              <a:rPr lang="en-IE" dirty="0" smtClean="0"/>
              <a:t>9. </a:t>
            </a:r>
            <a:r>
              <a:rPr lang="en-IE" dirty="0"/>
              <a:t>Young people are included in society, environmentally aware, their equality and rights upheld, their diversity celebrated and are empowered to be </a:t>
            </a:r>
            <a:r>
              <a:rPr lang="en-IE" b="1" dirty="0"/>
              <a:t>active global </a:t>
            </a:r>
            <a:r>
              <a:rPr lang="en-IE" b="1" dirty="0" smtClean="0"/>
              <a:t>citizens</a:t>
            </a:r>
          </a:p>
          <a:p>
            <a:pPr>
              <a:buNone/>
            </a:pPr>
            <a:endParaRPr lang="en-IE" b="1" dirty="0" smtClean="0"/>
          </a:p>
          <a:p>
            <a:pPr>
              <a:buNone/>
            </a:pPr>
            <a:r>
              <a:rPr lang="en-IE" dirty="0" smtClean="0"/>
              <a:t>10. Young </a:t>
            </a:r>
            <a:r>
              <a:rPr lang="en-IE" dirty="0"/>
              <a:t>people’s autonomy is supported, their active citizenship fostered, and their voice strengthened through </a:t>
            </a:r>
            <a:r>
              <a:rPr lang="en-IE" b="1" dirty="0"/>
              <a:t>political, social and civic </a:t>
            </a:r>
            <a:r>
              <a:rPr lang="en-IE" b="1" dirty="0" smtClean="0"/>
              <a:t>engagement</a:t>
            </a:r>
            <a:endParaRPr lang="en-IE" b="1" dirty="0">
              <a:latin typeface="Calibri"/>
              <a:ea typeface="Calibri"/>
              <a:cs typeface="Times New Roman"/>
            </a:endParaRPr>
          </a:p>
          <a:p>
            <a:pPr>
              <a:buNone/>
            </a:pPr>
            <a:endParaRPr lang="en-IE" b="1" dirty="0">
              <a:latin typeface="Calibri"/>
              <a:ea typeface="Calibri"/>
              <a:cs typeface="Times New Roman"/>
            </a:endParaRPr>
          </a:p>
          <a:p>
            <a:pPr>
              <a:buNone/>
            </a:pPr>
            <a:endParaRPr lang="en-IE" dirty="0" smtClean="0"/>
          </a:p>
          <a:p>
            <a:pPr>
              <a:buNone/>
            </a:pPr>
            <a:endParaRPr lang="en-IE" dirty="0"/>
          </a:p>
        </p:txBody>
      </p:sp>
      <p:sp>
        <p:nvSpPr>
          <p:cNvPr id="7" name="Text Placeholder 6"/>
          <p:cNvSpPr>
            <a:spLocks noGrp="1"/>
          </p:cNvSpPr>
          <p:nvPr>
            <p:ph type="body" idx="3"/>
          </p:nvPr>
        </p:nvSpPr>
        <p:spPr>
          <a:xfrm>
            <a:off x="5276595" y="771551"/>
            <a:ext cx="3007596" cy="3960440"/>
          </a:xfrm>
        </p:spPr>
        <p:txBody>
          <a:bodyPr>
            <a:normAutofit fontScale="92500"/>
          </a:bodyPr>
          <a:lstStyle/>
          <a:p>
            <a:pPr>
              <a:lnSpc>
                <a:spcPct val="134000"/>
              </a:lnSpc>
              <a:buNone/>
            </a:pPr>
            <a:r>
              <a:rPr lang="en-IE" sz="1250" b="1" dirty="0"/>
              <a:t>5.1</a:t>
            </a:r>
            <a:r>
              <a:rPr lang="en-IE" sz="1250" dirty="0"/>
              <a:t> </a:t>
            </a:r>
            <a:r>
              <a:rPr lang="en-IE" sz="1250" dirty="0" smtClean="0"/>
              <a:t>Implement </a:t>
            </a:r>
            <a:r>
              <a:rPr lang="en-IE" sz="1250" dirty="0"/>
              <a:t>Participation Strategy</a:t>
            </a:r>
          </a:p>
          <a:p>
            <a:pPr>
              <a:lnSpc>
                <a:spcPct val="134000"/>
              </a:lnSpc>
              <a:buNone/>
            </a:pPr>
            <a:r>
              <a:rPr lang="en-IE" sz="1250" b="1" dirty="0"/>
              <a:t>5.2</a:t>
            </a:r>
            <a:r>
              <a:rPr lang="en-IE" sz="1250" dirty="0"/>
              <a:t> </a:t>
            </a:r>
            <a:r>
              <a:rPr lang="en-IE" sz="1250" dirty="0" smtClean="0"/>
              <a:t>Support </a:t>
            </a:r>
            <a:r>
              <a:rPr lang="en-IE" sz="1250" dirty="0"/>
              <a:t>young people’s  </a:t>
            </a:r>
            <a:r>
              <a:rPr lang="en-IE" sz="1250" dirty="0" smtClean="0"/>
              <a:t> </a:t>
            </a:r>
          </a:p>
          <a:p>
            <a:pPr>
              <a:lnSpc>
                <a:spcPct val="134000"/>
              </a:lnSpc>
              <a:buNone/>
            </a:pPr>
            <a:r>
              <a:rPr lang="en-IE" sz="1250" dirty="0"/>
              <a:t> </a:t>
            </a:r>
            <a:r>
              <a:rPr lang="en-IE" sz="1250" dirty="0" smtClean="0"/>
              <a:t>     involvement </a:t>
            </a:r>
            <a:r>
              <a:rPr lang="en-IE" sz="1250" dirty="0"/>
              <a:t>in Comhairle, EU </a:t>
            </a:r>
            <a:endParaRPr lang="en-IE" sz="1250" dirty="0" smtClean="0"/>
          </a:p>
          <a:p>
            <a:pPr>
              <a:lnSpc>
                <a:spcPct val="134000"/>
              </a:lnSpc>
              <a:buNone/>
            </a:pPr>
            <a:r>
              <a:rPr lang="en-IE" sz="1250" dirty="0"/>
              <a:t> </a:t>
            </a:r>
            <a:r>
              <a:rPr lang="en-IE" sz="1250" dirty="0" smtClean="0"/>
              <a:t>     Structured Dialogue</a:t>
            </a:r>
            <a:r>
              <a:rPr lang="en-IE" sz="1250" dirty="0"/>
              <a:t>, and other </a:t>
            </a:r>
            <a:endParaRPr lang="en-IE" sz="1250" dirty="0" smtClean="0"/>
          </a:p>
          <a:p>
            <a:pPr>
              <a:lnSpc>
                <a:spcPct val="134000"/>
              </a:lnSpc>
              <a:buNone/>
            </a:pPr>
            <a:r>
              <a:rPr lang="en-IE" sz="1250" dirty="0"/>
              <a:t> </a:t>
            </a:r>
            <a:r>
              <a:rPr lang="en-IE" sz="1250" dirty="0" smtClean="0"/>
              <a:t>     participation </a:t>
            </a:r>
            <a:r>
              <a:rPr lang="en-IE" sz="1250" dirty="0"/>
              <a:t>initiatives</a:t>
            </a:r>
          </a:p>
          <a:p>
            <a:pPr>
              <a:lnSpc>
                <a:spcPct val="134000"/>
              </a:lnSpc>
              <a:buNone/>
            </a:pPr>
            <a:r>
              <a:rPr lang="en-IE" sz="1250" b="1" dirty="0" smtClean="0"/>
              <a:t>5.4</a:t>
            </a:r>
            <a:r>
              <a:rPr lang="en-IE" sz="1250" dirty="0" smtClean="0"/>
              <a:t> Promote </a:t>
            </a:r>
            <a:r>
              <a:rPr lang="en-IE" sz="1250" dirty="0"/>
              <a:t>social entrepreneurship </a:t>
            </a:r>
            <a:endParaRPr lang="en-IE" sz="1250" dirty="0" smtClean="0"/>
          </a:p>
          <a:p>
            <a:pPr>
              <a:lnSpc>
                <a:spcPct val="134000"/>
              </a:lnSpc>
              <a:buNone/>
            </a:pPr>
            <a:r>
              <a:rPr lang="en-IE" sz="1250" b="1" dirty="0"/>
              <a:t> </a:t>
            </a:r>
            <a:r>
              <a:rPr lang="en-IE" sz="1250" b="1" dirty="0" smtClean="0"/>
              <a:t>     </a:t>
            </a:r>
            <a:r>
              <a:rPr lang="en-IE" sz="1250" i="1" dirty="0" smtClean="0"/>
              <a:t>and </a:t>
            </a:r>
            <a:r>
              <a:rPr lang="en-IE" sz="1250" i="1" u="sng" dirty="0"/>
              <a:t>active citizenship</a:t>
            </a:r>
          </a:p>
          <a:p>
            <a:pPr>
              <a:lnSpc>
                <a:spcPct val="134000"/>
              </a:lnSpc>
              <a:buNone/>
            </a:pPr>
            <a:r>
              <a:rPr lang="en-IE" sz="1250" b="1" dirty="0" smtClean="0"/>
              <a:t>5.5 </a:t>
            </a:r>
            <a:r>
              <a:rPr lang="en-IE" sz="1250" dirty="0" smtClean="0"/>
              <a:t>Increase </a:t>
            </a:r>
            <a:r>
              <a:rPr lang="en-IE" sz="1250" dirty="0"/>
              <a:t>young people’s </a:t>
            </a:r>
            <a:r>
              <a:rPr lang="en-IE" sz="1250" i="1" u="sng" dirty="0"/>
              <a:t>political</a:t>
            </a:r>
            <a:r>
              <a:rPr lang="en-IE" sz="1250" i="1" dirty="0"/>
              <a:t> </a:t>
            </a:r>
            <a:endParaRPr lang="en-IE" sz="1250" i="1" dirty="0" smtClean="0"/>
          </a:p>
          <a:p>
            <a:pPr>
              <a:lnSpc>
                <a:spcPct val="134000"/>
              </a:lnSpc>
              <a:buNone/>
            </a:pPr>
            <a:r>
              <a:rPr lang="en-IE" sz="1250" i="1" dirty="0"/>
              <a:t> </a:t>
            </a:r>
            <a:r>
              <a:rPr lang="en-IE" sz="1250" i="1" dirty="0" smtClean="0"/>
              <a:t>     </a:t>
            </a:r>
            <a:r>
              <a:rPr lang="en-IE" sz="1250" i="1" u="sng" dirty="0" smtClean="0"/>
              <a:t>engagement</a:t>
            </a:r>
            <a:endParaRPr lang="en-IE" sz="1250" i="1" u="sng" dirty="0"/>
          </a:p>
          <a:p>
            <a:pPr>
              <a:lnSpc>
                <a:spcPct val="134000"/>
              </a:lnSpc>
              <a:buNone/>
            </a:pPr>
            <a:r>
              <a:rPr lang="en-IE" sz="1250" b="1" dirty="0" smtClean="0"/>
              <a:t>5.9</a:t>
            </a:r>
            <a:r>
              <a:rPr lang="en-IE" sz="1250" dirty="0" smtClean="0"/>
              <a:t> Forum </a:t>
            </a:r>
            <a:r>
              <a:rPr lang="en-IE" sz="1250" dirty="0"/>
              <a:t>of interests to support, </a:t>
            </a:r>
            <a:endParaRPr lang="en-IE" sz="1250" dirty="0" smtClean="0"/>
          </a:p>
          <a:p>
            <a:pPr>
              <a:lnSpc>
                <a:spcPct val="134000"/>
              </a:lnSpc>
              <a:buNone/>
            </a:pPr>
            <a:r>
              <a:rPr lang="en-IE" sz="1250" dirty="0"/>
              <a:t> </a:t>
            </a:r>
            <a:r>
              <a:rPr lang="en-IE" sz="1250" dirty="0" smtClean="0"/>
              <a:t>     through </a:t>
            </a:r>
            <a:r>
              <a:rPr lang="en-IE" sz="1250" dirty="0"/>
              <a:t>cross-sectoral collaboration, </a:t>
            </a:r>
            <a:endParaRPr lang="en-IE" sz="1250" dirty="0" smtClean="0"/>
          </a:p>
          <a:p>
            <a:pPr>
              <a:lnSpc>
                <a:spcPct val="134000"/>
              </a:lnSpc>
              <a:buNone/>
            </a:pPr>
            <a:r>
              <a:rPr lang="en-IE" sz="1250" dirty="0"/>
              <a:t> </a:t>
            </a:r>
            <a:r>
              <a:rPr lang="en-IE" sz="1250" dirty="0" smtClean="0"/>
              <a:t>     implementation </a:t>
            </a:r>
            <a:r>
              <a:rPr lang="en-IE" sz="1250" dirty="0"/>
              <a:t>of </a:t>
            </a:r>
            <a:r>
              <a:rPr lang="en-IE" sz="1250" i="1" u="sng" dirty="0"/>
              <a:t>SDGs, ESD </a:t>
            </a:r>
            <a:endParaRPr lang="en-IE" sz="1250" i="1" u="sng" dirty="0" smtClean="0"/>
          </a:p>
          <a:p>
            <a:pPr>
              <a:lnSpc>
                <a:spcPct val="134000"/>
              </a:lnSpc>
              <a:buNone/>
            </a:pPr>
            <a:r>
              <a:rPr lang="en-IE" sz="1250" i="1" dirty="0"/>
              <a:t> </a:t>
            </a:r>
            <a:r>
              <a:rPr lang="en-IE" sz="1250" i="1" dirty="0" smtClean="0"/>
              <a:t>     </a:t>
            </a:r>
            <a:r>
              <a:rPr lang="en-IE" sz="1250" i="1" u="sng" dirty="0" smtClean="0"/>
              <a:t>Strategy</a:t>
            </a:r>
            <a:r>
              <a:rPr lang="en-IE" sz="1250" i="1" u="sng" dirty="0"/>
              <a:t>, and Irish Aid DE Strategy</a:t>
            </a:r>
          </a:p>
          <a:p>
            <a:pPr>
              <a:lnSpc>
                <a:spcPct val="134000"/>
              </a:lnSpc>
              <a:buNone/>
            </a:pPr>
            <a:r>
              <a:rPr lang="en-IE" sz="1250" b="1" dirty="0" smtClean="0"/>
              <a:t>5.11</a:t>
            </a:r>
            <a:r>
              <a:rPr lang="en-IE" sz="1250" dirty="0" smtClean="0"/>
              <a:t>Promote </a:t>
            </a:r>
            <a:r>
              <a:rPr lang="en-IE" sz="1250" dirty="0"/>
              <a:t>volunteering opportunities </a:t>
            </a:r>
            <a:endParaRPr lang="en-IE" sz="1250" dirty="0" smtClean="0"/>
          </a:p>
          <a:p>
            <a:pPr>
              <a:lnSpc>
                <a:spcPct val="134000"/>
              </a:lnSpc>
              <a:buNone/>
            </a:pPr>
            <a:r>
              <a:rPr lang="en-IE" sz="1250" dirty="0"/>
              <a:t> </a:t>
            </a:r>
            <a:r>
              <a:rPr lang="en-IE" sz="1250" dirty="0" smtClean="0"/>
              <a:t>      including </a:t>
            </a:r>
            <a:r>
              <a:rPr lang="en-IE" sz="1250" dirty="0"/>
              <a:t>UN Youth </a:t>
            </a:r>
            <a:r>
              <a:rPr lang="en-IE" sz="1250" dirty="0" smtClean="0"/>
              <a:t>Delegates</a:t>
            </a:r>
            <a:endParaRPr lang="en-IE" sz="125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bwMode="auto">
          <a:xfrm>
            <a:off x="7812360" y="51470"/>
            <a:ext cx="1326045" cy="692195"/>
          </a:xfrm>
          <a:prstGeom prst="rect">
            <a:avLst/>
          </a:prstGeom>
          <a:noFill/>
          <a:ln>
            <a:noFill/>
          </a:ln>
        </p:spPr>
      </p:pic>
    </p:spTree>
    <p:extLst>
      <p:ext uri="{BB962C8B-B14F-4D97-AF65-F5344CB8AC3E}">
        <p14:creationId xmlns:p14="http://schemas.microsoft.com/office/powerpoint/2010/main" val="267737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61729">
            <a:off x="193497" y="360365"/>
            <a:ext cx="7029878" cy="760138"/>
          </a:xfrm>
        </p:spPr>
        <p:txBody>
          <a:bodyPr/>
          <a:lstStyle/>
          <a:p>
            <a:r>
              <a:rPr lang="en-IE" sz="6000" b="1" dirty="0" smtClean="0"/>
              <a:t>NQSF</a:t>
            </a:r>
            <a:r>
              <a:rPr lang="en-IE" sz="1600" b="1" dirty="0" smtClean="0"/>
              <a:t> </a:t>
            </a:r>
            <a:r>
              <a:rPr lang="en-IE" sz="800" b="1" dirty="0" smtClean="0"/>
              <a:t>&amp; Development Education</a:t>
            </a:r>
            <a:endParaRPr lang="en-IE" sz="800" b="1" dirty="0"/>
          </a:p>
        </p:txBody>
      </p:sp>
      <p:graphicFrame>
        <p:nvGraphicFramePr>
          <p:cNvPr id="2" name="Diagram 1"/>
          <p:cNvGraphicFramePr/>
          <p:nvPr>
            <p:extLst>
              <p:ext uri="{D42A27DB-BD31-4B8C-83A1-F6EECF244321}">
                <p14:modId xmlns:p14="http://schemas.microsoft.com/office/powerpoint/2010/main" val="2559427291"/>
              </p:ext>
            </p:extLst>
          </p:nvPr>
        </p:nvGraphicFramePr>
        <p:xfrm>
          <a:off x="107504" y="1250545"/>
          <a:ext cx="3637275" cy="3240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3923928" y="267494"/>
            <a:ext cx="2448272"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smtClean="0"/>
              <a:t>Surveys </a:t>
            </a:r>
            <a:r>
              <a:rPr lang="en-IE" dirty="0"/>
              <a:t>on young </a:t>
            </a:r>
            <a:r>
              <a:rPr lang="en-IE" dirty="0" smtClean="0"/>
              <a:t>people’s </a:t>
            </a:r>
            <a:r>
              <a:rPr lang="en-IE" dirty="0"/>
              <a:t>interests/concerns, identifying local/global connections; Programme based on local/global issues/concerns; Global perspectives through music, sport, drama, </a:t>
            </a:r>
            <a:r>
              <a:rPr lang="en-IE" dirty="0" smtClean="0"/>
              <a:t>cartoons, art</a:t>
            </a:r>
            <a:r>
              <a:rPr lang="en-IE" dirty="0"/>
              <a:t>, programmes, </a:t>
            </a:r>
            <a:r>
              <a:rPr lang="en-IE" dirty="0" smtClean="0"/>
              <a:t>etc.</a:t>
            </a:r>
            <a:endParaRPr lang="en-IE" dirty="0"/>
          </a:p>
        </p:txBody>
      </p:sp>
      <p:sp>
        <p:nvSpPr>
          <p:cNvPr id="10" name="Rounded Rectangle 9"/>
          <p:cNvSpPr/>
          <p:nvPr/>
        </p:nvSpPr>
        <p:spPr>
          <a:xfrm>
            <a:off x="6588224" y="259150"/>
            <a:ext cx="2448272" cy="2384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t>DE supports knowledge about global issues including health, trade, education, work, drugs, justice, environment, etc. </a:t>
            </a:r>
            <a:r>
              <a:rPr lang="en-IE" dirty="0" smtClean="0"/>
              <a:t>Explore our own identity and place in the local, national and global community.</a:t>
            </a:r>
            <a:endParaRPr lang="en-IE" dirty="0"/>
          </a:p>
        </p:txBody>
      </p:sp>
      <p:sp>
        <p:nvSpPr>
          <p:cNvPr id="11" name="Rounded Rectangle 10"/>
          <p:cNvSpPr/>
          <p:nvPr/>
        </p:nvSpPr>
        <p:spPr>
          <a:xfrm>
            <a:off x="3923928" y="2715766"/>
            <a:ext cx="2520280" cy="231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smtClean="0"/>
              <a:t>A DE policy/approach critically accesses engagement with people from developing countries and from minority ethnic backgrounds, bringing different perspectives &amp; promoting respect, solidarity, volunteerism, interdependence, equality &amp; justice. </a:t>
            </a:r>
            <a:endParaRPr lang="en-IE" dirty="0"/>
          </a:p>
        </p:txBody>
      </p:sp>
      <p:sp>
        <p:nvSpPr>
          <p:cNvPr id="13" name="Rounded Rectangle 12"/>
          <p:cNvSpPr/>
          <p:nvPr/>
        </p:nvSpPr>
        <p:spPr>
          <a:xfrm>
            <a:off x="6588224" y="2715766"/>
            <a:ext cx="2448272" cy="231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Critical reflection and questioning of our world is fundamental to DE. How we manage youth work settings, inclusive &amp; collaborative programmes, local/global focus. DE &amp; youth work commitment to quality &amp; good practice.</a:t>
            </a:r>
            <a:endParaRPr lang="en-IE" dirty="0"/>
          </a:p>
        </p:txBody>
      </p:sp>
      <p:pic>
        <p:nvPicPr>
          <p:cNvPr id="8" name="Picture 7"/>
          <p:cNvPicPr/>
          <p:nvPr/>
        </p:nvPicPr>
        <p:blipFill>
          <a:blip r:embed="rId8">
            <a:extLst>
              <a:ext uri="{28A0092B-C50C-407E-A947-70E740481C1C}">
                <a14:useLocalDpi xmlns:a14="http://schemas.microsoft.com/office/drawing/2010/main" val="0"/>
              </a:ext>
            </a:extLst>
          </a:blip>
          <a:stretch>
            <a:fillRect/>
          </a:stretch>
        </p:blipFill>
        <p:spPr bwMode="auto">
          <a:xfrm>
            <a:off x="251520" y="4606265"/>
            <a:ext cx="821989" cy="424701"/>
          </a:xfrm>
          <a:prstGeom prst="rect">
            <a:avLst/>
          </a:prstGeom>
          <a:noFill/>
          <a:ln>
            <a:noFill/>
          </a:ln>
        </p:spPr>
      </p:pic>
    </p:spTree>
    <p:extLst>
      <p:ext uri="{BB962C8B-B14F-4D97-AF65-F5344CB8AC3E}">
        <p14:creationId xmlns:p14="http://schemas.microsoft.com/office/powerpoint/2010/main" val="2635628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0" y="1549400"/>
            <a:ext cx="3397250" cy="2667000"/>
          </a:xfrm>
        </p:spPr>
        <p:txBody>
          <a:bodyPr>
            <a:normAutofit/>
          </a:bodyPr>
          <a:lstStyle/>
          <a:p>
            <a:pPr>
              <a:lnSpc>
                <a:spcPct val="90000"/>
              </a:lnSpc>
              <a:buFontTx/>
              <a:buNone/>
            </a:pPr>
            <a:r>
              <a:rPr lang="en-GB" sz="2400" dirty="0">
                <a:latin typeface="Arial" pitchFamily="34" charset="0"/>
                <a:cs typeface="Times New Roman" pitchFamily="18" charset="0"/>
              </a:rPr>
              <a:t>	</a:t>
            </a:r>
            <a:endParaRPr lang="en-GB" sz="2400" dirty="0"/>
          </a:p>
          <a:p>
            <a:pPr>
              <a:lnSpc>
                <a:spcPct val="90000"/>
              </a:lnSpc>
            </a:pPr>
            <a:endParaRPr lang="en-GB" sz="2400" dirty="0"/>
          </a:p>
          <a:p>
            <a:pPr>
              <a:lnSpc>
                <a:spcPct val="90000"/>
              </a:lnSpc>
            </a:pPr>
            <a:endParaRPr lang="en-GB" sz="2400" dirty="0"/>
          </a:p>
          <a:p>
            <a:pPr>
              <a:lnSpc>
                <a:spcPct val="90000"/>
              </a:lnSpc>
            </a:pPr>
            <a:endParaRPr lang="en-US" sz="3200" dirty="0"/>
          </a:p>
          <a:p>
            <a:endParaRPr lang="en-IE" dirty="0"/>
          </a:p>
        </p:txBody>
      </p:sp>
      <p:sp>
        <p:nvSpPr>
          <p:cNvPr id="6" name="Text Placeholder 5"/>
          <p:cNvSpPr>
            <a:spLocks noGrp="1"/>
          </p:cNvSpPr>
          <p:nvPr>
            <p:ph type="body" idx="4294967295"/>
          </p:nvPr>
        </p:nvSpPr>
        <p:spPr>
          <a:xfrm>
            <a:off x="5746750" y="1549400"/>
            <a:ext cx="3397250" cy="2667000"/>
          </a:xfrm>
        </p:spPr>
        <p:txBody>
          <a:bodyPr>
            <a:normAutofit/>
          </a:bodyPr>
          <a:lstStyle/>
          <a:p>
            <a:pPr>
              <a:lnSpc>
                <a:spcPct val="90000"/>
              </a:lnSpc>
              <a:buFontTx/>
              <a:buNone/>
            </a:pPr>
            <a:r>
              <a:rPr lang="en-GB" sz="2000" dirty="0">
                <a:latin typeface="Arial" pitchFamily="34" charset="0"/>
                <a:cs typeface="Times New Roman" pitchFamily="18" charset="0"/>
              </a:rPr>
              <a:t>-    </a:t>
            </a:r>
            <a:endParaRPr lang="en-IE" dirty="0"/>
          </a:p>
        </p:txBody>
      </p:sp>
      <p:graphicFrame>
        <p:nvGraphicFramePr>
          <p:cNvPr id="7" name="Diagram 6"/>
          <p:cNvGraphicFramePr/>
          <p:nvPr>
            <p:extLst>
              <p:ext uri="{D42A27DB-BD31-4B8C-83A1-F6EECF244321}">
                <p14:modId xmlns:p14="http://schemas.microsoft.com/office/powerpoint/2010/main" val="2633292882"/>
              </p:ext>
            </p:extLst>
          </p:nvPr>
        </p:nvGraphicFramePr>
        <p:xfrm>
          <a:off x="232012" y="122830"/>
          <a:ext cx="8407021" cy="4872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p:nvPr/>
        </p:nvPicPr>
        <p:blipFill>
          <a:blip r:embed="rId7">
            <a:extLst>
              <a:ext uri="{28A0092B-C50C-407E-A947-70E740481C1C}">
                <a14:useLocalDpi xmlns:a14="http://schemas.microsoft.com/office/drawing/2010/main" val="0"/>
              </a:ext>
            </a:extLst>
          </a:blip>
          <a:stretch>
            <a:fillRect/>
          </a:stretch>
        </p:blipFill>
        <p:spPr bwMode="auto">
          <a:xfrm>
            <a:off x="7812360" y="51470"/>
            <a:ext cx="1326045" cy="692195"/>
          </a:xfrm>
          <a:prstGeom prst="rect">
            <a:avLst/>
          </a:prstGeom>
          <a:noFill/>
          <a:ln>
            <a:noFill/>
          </a:ln>
        </p:spPr>
      </p:pic>
    </p:spTree>
    <p:extLst>
      <p:ext uri="{BB962C8B-B14F-4D97-AF65-F5344CB8AC3E}">
        <p14:creationId xmlns:p14="http://schemas.microsoft.com/office/powerpoint/2010/main" val="3795606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1433513" y="1546225"/>
            <a:ext cx="7710487" cy="3303588"/>
          </a:xfrm>
        </p:spPr>
        <p:txBody>
          <a:bodyPr/>
          <a:lstStyle/>
          <a:p>
            <a:endParaRPr lang="en-US" dirty="0" smtClean="0"/>
          </a:p>
          <a:p>
            <a:pPr lvl="0"/>
            <a:endParaRPr lang="en-US" dirty="0" smtClean="0"/>
          </a:p>
          <a:p>
            <a:pPr lvl="0"/>
            <a:endParaRPr lang="en-US" dirty="0" smtClean="0"/>
          </a:p>
          <a:p>
            <a:endParaRPr lang="en-US" dirty="0"/>
          </a:p>
        </p:txBody>
      </p:sp>
      <p:sp>
        <p:nvSpPr>
          <p:cNvPr id="2" name="Title 1"/>
          <p:cNvSpPr>
            <a:spLocks noGrp="1"/>
          </p:cNvSpPr>
          <p:nvPr>
            <p:ph type="title" idx="4294967295"/>
          </p:nvPr>
        </p:nvSpPr>
        <p:spPr>
          <a:xfrm>
            <a:off x="752812" y="-177991"/>
            <a:ext cx="7028509" cy="805525"/>
          </a:xfrm>
        </p:spPr>
        <p:txBody>
          <a:bodyPr>
            <a:normAutofit/>
          </a:bodyPr>
          <a:lstStyle/>
          <a:p>
            <a:pPr algn="r"/>
            <a:r>
              <a:rPr lang="en-IE" b="1" dirty="0" smtClean="0"/>
              <a:t>   </a:t>
            </a:r>
            <a:r>
              <a:rPr lang="en-IE" sz="2700" b="1" dirty="0" smtClean="0">
                <a:solidFill>
                  <a:schemeClr val="bg1"/>
                </a:solidFill>
              </a:rPr>
              <a:t>Five Faces of Globalisation &amp; PLiNGs </a:t>
            </a:r>
            <a:br>
              <a:rPr lang="en-IE" sz="2700" b="1" dirty="0" smtClean="0">
                <a:solidFill>
                  <a:schemeClr val="bg1"/>
                </a:solidFill>
              </a:rPr>
            </a:br>
            <a:r>
              <a:rPr lang="en-IE" sz="1000" b="1" dirty="0" smtClean="0">
                <a:solidFill>
                  <a:schemeClr val="bg1"/>
                </a:solidFill>
              </a:rPr>
              <a:t>Dr. Momodou Sallah</a:t>
            </a:r>
            <a:endParaRPr lang="en-US" sz="3600" b="1" dirty="0">
              <a:solidFill>
                <a:schemeClr val="bg1"/>
              </a:solidFill>
            </a:endParaRPr>
          </a:p>
        </p:txBody>
      </p:sp>
      <p:grpSp>
        <p:nvGrpSpPr>
          <p:cNvPr id="38" name="Group 37"/>
          <p:cNvGrpSpPr/>
          <p:nvPr/>
        </p:nvGrpSpPr>
        <p:grpSpPr>
          <a:xfrm>
            <a:off x="3761910" y="1491630"/>
            <a:ext cx="1512168" cy="1510736"/>
            <a:chOff x="5050904" y="1180734"/>
            <a:chExt cx="1366242" cy="1366242"/>
          </a:xfrm>
        </p:grpSpPr>
        <p:sp>
          <p:nvSpPr>
            <p:cNvPr id="39" name="Oval 38"/>
            <p:cNvSpPr/>
            <p:nvPr/>
          </p:nvSpPr>
          <p:spPr>
            <a:xfrm>
              <a:off x="5050904" y="1180734"/>
              <a:ext cx="1366242" cy="1366242"/>
            </a:xfrm>
            <a:prstGeom prst="ellipse">
              <a:avLst/>
            </a:prstGeom>
            <a:ln/>
          </p:spPr>
          <p:style>
            <a:lnRef idx="3">
              <a:schemeClr val="lt1"/>
            </a:lnRef>
            <a:fillRef idx="1">
              <a:schemeClr val="dk1"/>
            </a:fillRef>
            <a:effectRef idx="1">
              <a:schemeClr val="dk1"/>
            </a:effectRef>
            <a:fontRef idx="minor">
              <a:schemeClr val="lt1"/>
            </a:fontRef>
          </p:style>
        </p:sp>
        <p:sp>
          <p:nvSpPr>
            <p:cNvPr id="40" name="Oval 4"/>
            <p:cNvSpPr/>
            <p:nvPr/>
          </p:nvSpPr>
          <p:spPr>
            <a:xfrm>
              <a:off x="5225858" y="1380815"/>
              <a:ext cx="1041442" cy="966080"/>
            </a:xfrm>
            <a:prstGeom prst="rect">
              <a:avLst/>
            </a:prstGeom>
          </p:spPr>
          <p:style>
            <a:lnRef idx="3">
              <a:schemeClr val="lt1"/>
            </a:lnRef>
            <a:fillRef idx="1">
              <a:schemeClr val="dk1"/>
            </a:fillRef>
            <a:effectRef idx="1">
              <a:schemeClr val="dk1"/>
            </a:effectRef>
            <a:fontRef idx="minor">
              <a:schemeClr val="lt1"/>
            </a:fontRef>
          </p:style>
          <p:txBody>
            <a:bodyPr spcFirstLastPara="0" vert="horz" wrap="square" lIns="42863" tIns="42863" rIns="42863" bIns="42863" numCol="1" spcCol="1270" anchor="ctr" anchorCtr="0">
              <a:noAutofit/>
            </a:bodyPr>
            <a:lstStyle/>
            <a:p>
              <a:pPr algn="ctr" defTabSz="1500188">
                <a:lnSpc>
                  <a:spcPct val="90000"/>
                </a:lnSpc>
                <a:spcBef>
                  <a:spcPct val="0"/>
                </a:spcBef>
                <a:spcAft>
                  <a:spcPct val="35000"/>
                </a:spcAft>
              </a:pPr>
              <a:r>
                <a:rPr lang="en-IE" sz="2700" dirty="0"/>
                <a:t>Young People</a:t>
              </a:r>
              <a:endParaRPr lang="en-US" sz="2700" dirty="0"/>
            </a:p>
          </p:txBody>
        </p:sp>
      </p:grpSp>
      <p:grpSp>
        <p:nvGrpSpPr>
          <p:cNvPr id="44" name="Group 43"/>
          <p:cNvGrpSpPr/>
          <p:nvPr/>
        </p:nvGrpSpPr>
        <p:grpSpPr>
          <a:xfrm>
            <a:off x="5814138" y="627534"/>
            <a:ext cx="1404156" cy="1240706"/>
            <a:chOff x="5050904" y="1180734"/>
            <a:chExt cx="1366242" cy="1366242"/>
          </a:xfrm>
        </p:grpSpPr>
        <p:sp>
          <p:nvSpPr>
            <p:cNvPr id="45" name="Oval 44"/>
            <p:cNvSpPr/>
            <p:nvPr/>
          </p:nvSpPr>
          <p:spPr>
            <a:xfrm>
              <a:off x="5050904" y="1180734"/>
              <a:ext cx="1366242" cy="1366242"/>
            </a:xfrm>
            <a:prstGeom prst="ellipse">
              <a:avLst/>
            </a:prstGeom>
          </p:spPr>
          <p:style>
            <a:lnRef idx="3">
              <a:schemeClr val="lt1"/>
            </a:lnRef>
            <a:fillRef idx="1">
              <a:schemeClr val="dk1"/>
            </a:fillRef>
            <a:effectRef idx="1">
              <a:schemeClr val="dk1"/>
            </a:effectRef>
            <a:fontRef idx="minor">
              <a:schemeClr val="lt1"/>
            </a:fontRef>
          </p:style>
        </p:sp>
        <p:sp>
          <p:nvSpPr>
            <p:cNvPr id="46" name="Oval 4"/>
            <p:cNvSpPr/>
            <p:nvPr/>
          </p:nvSpPr>
          <p:spPr>
            <a:xfrm>
              <a:off x="5250986" y="1380815"/>
              <a:ext cx="966078" cy="966080"/>
            </a:xfrm>
            <a:prstGeom prst="rect">
              <a:avLst/>
            </a:prstGeom>
          </p:spPr>
          <p:style>
            <a:lnRef idx="3">
              <a:schemeClr val="lt1"/>
            </a:lnRef>
            <a:fillRef idx="1">
              <a:schemeClr val="dk1"/>
            </a:fillRef>
            <a:effectRef idx="1">
              <a:schemeClr val="dk1"/>
            </a:effectRef>
            <a:fontRef idx="minor">
              <a:schemeClr val="lt1"/>
            </a:fontRef>
          </p:style>
          <p:txBody>
            <a:bodyPr spcFirstLastPara="0" vert="horz" wrap="square" lIns="42863" tIns="42863" rIns="42863" bIns="42863" numCol="1" spcCol="1270" anchor="ctr" anchorCtr="0">
              <a:noAutofit/>
            </a:bodyPr>
            <a:lstStyle/>
            <a:p>
              <a:pPr algn="ctr" defTabSz="1500188">
                <a:lnSpc>
                  <a:spcPct val="90000"/>
                </a:lnSpc>
                <a:spcBef>
                  <a:spcPct val="0"/>
                </a:spcBef>
                <a:spcAft>
                  <a:spcPct val="35000"/>
                </a:spcAft>
              </a:pPr>
              <a:r>
                <a:rPr lang="en-IE" sz="1500" dirty="0"/>
                <a:t>political</a:t>
              </a:r>
              <a:endParaRPr lang="en-US" sz="1500" dirty="0"/>
            </a:p>
          </p:txBody>
        </p:sp>
      </p:grpSp>
      <p:grpSp>
        <p:nvGrpSpPr>
          <p:cNvPr id="47" name="Group 46"/>
          <p:cNvGrpSpPr/>
          <p:nvPr/>
        </p:nvGrpSpPr>
        <p:grpSpPr>
          <a:xfrm>
            <a:off x="1763688" y="627534"/>
            <a:ext cx="1402724" cy="1294712"/>
            <a:chOff x="5050904" y="1180734"/>
            <a:chExt cx="1366242" cy="1366242"/>
          </a:xfrm>
        </p:grpSpPr>
        <p:sp>
          <p:nvSpPr>
            <p:cNvPr id="48" name="Oval 47"/>
            <p:cNvSpPr/>
            <p:nvPr/>
          </p:nvSpPr>
          <p:spPr>
            <a:xfrm>
              <a:off x="5050904" y="1180734"/>
              <a:ext cx="1366242" cy="1366242"/>
            </a:xfrm>
            <a:prstGeom prst="ellipse">
              <a:avLst/>
            </a:prstGeom>
          </p:spPr>
          <p:style>
            <a:lnRef idx="3">
              <a:schemeClr val="lt1"/>
            </a:lnRef>
            <a:fillRef idx="1">
              <a:schemeClr val="dk1"/>
            </a:fillRef>
            <a:effectRef idx="1">
              <a:schemeClr val="dk1"/>
            </a:effectRef>
            <a:fontRef idx="minor">
              <a:schemeClr val="lt1"/>
            </a:fontRef>
          </p:style>
        </p:sp>
        <p:sp>
          <p:nvSpPr>
            <p:cNvPr id="49" name="Oval 4"/>
            <p:cNvSpPr/>
            <p:nvPr/>
          </p:nvSpPr>
          <p:spPr>
            <a:xfrm>
              <a:off x="5250986" y="1380815"/>
              <a:ext cx="966078" cy="966080"/>
            </a:xfrm>
            <a:prstGeom prst="rect">
              <a:avLst/>
            </a:prstGeom>
          </p:spPr>
          <p:style>
            <a:lnRef idx="3">
              <a:schemeClr val="lt1"/>
            </a:lnRef>
            <a:fillRef idx="1">
              <a:schemeClr val="dk1"/>
            </a:fillRef>
            <a:effectRef idx="1">
              <a:schemeClr val="dk1"/>
            </a:effectRef>
            <a:fontRef idx="minor">
              <a:schemeClr val="lt1"/>
            </a:fontRef>
          </p:style>
          <p:txBody>
            <a:bodyPr spcFirstLastPara="0" vert="horz" wrap="square" lIns="42863" tIns="42863" rIns="42863" bIns="42863" numCol="1" spcCol="1270" anchor="ctr" anchorCtr="0">
              <a:noAutofit/>
            </a:bodyPr>
            <a:lstStyle/>
            <a:p>
              <a:pPr algn="ctr" defTabSz="1500188">
                <a:lnSpc>
                  <a:spcPct val="90000"/>
                </a:lnSpc>
                <a:spcBef>
                  <a:spcPct val="0"/>
                </a:spcBef>
                <a:spcAft>
                  <a:spcPct val="35000"/>
                </a:spcAft>
              </a:pPr>
              <a:r>
                <a:rPr lang="en-IE" sz="1500" dirty="0"/>
                <a:t>cultural</a:t>
              </a:r>
              <a:endParaRPr lang="en-US" sz="1500" dirty="0"/>
            </a:p>
          </p:txBody>
        </p:sp>
      </p:grpSp>
      <p:grpSp>
        <p:nvGrpSpPr>
          <p:cNvPr id="50" name="Group 49"/>
          <p:cNvGrpSpPr/>
          <p:nvPr/>
        </p:nvGrpSpPr>
        <p:grpSpPr>
          <a:xfrm>
            <a:off x="3761910" y="3489852"/>
            <a:ext cx="1512168" cy="1510736"/>
            <a:chOff x="5050904" y="1180734"/>
            <a:chExt cx="1368152" cy="1366242"/>
          </a:xfrm>
        </p:grpSpPr>
        <p:sp>
          <p:nvSpPr>
            <p:cNvPr id="51" name="Oval 50"/>
            <p:cNvSpPr/>
            <p:nvPr/>
          </p:nvSpPr>
          <p:spPr>
            <a:xfrm>
              <a:off x="5050904" y="1180734"/>
              <a:ext cx="1366242" cy="1366242"/>
            </a:xfrm>
            <a:prstGeom prst="ellipse">
              <a:avLst/>
            </a:prstGeom>
          </p:spPr>
          <p:style>
            <a:lnRef idx="3">
              <a:schemeClr val="lt1"/>
            </a:lnRef>
            <a:fillRef idx="1">
              <a:schemeClr val="dk1"/>
            </a:fillRef>
            <a:effectRef idx="1">
              <a:schemeClr val="dk1"/>
            </a:effectRef>
            <a:fontRef idx="minor">
              <a:schemeClr val="lt1"/>
            </a:fontRef>
          </p:style>
        </p:sp>
        <p:sp>
          <p:nvSpPr>
            <p:cNvPr id="52" name="Oval 4"/>
            <p:cNvSpPr/>
            <p:nvPr/>
          </p:nvSpPr>
          <p:spPr>
            <a:xfrm>
              <a:off x="5050904" y="1380815"/>
              <a:ext cx="1368152" cy="966080"/>
            </a:xfrm>
            <a:prstGeom prst="rect">
              <a:avLst/>
            </a:prstGeom>
          </p:spPr>
          <p:style>
            <a:lnRef idx="3">
              <a:schemeClr val="lt1"/>
            </a:lnRef>
            <a:fillRef idx="1">
              <a:schemeClr val="dk1"/>
            </a:fillRef>
            <a:effectRef idx="1">
              <a:schemeClr val="dk1"/>
            </a:effectRef>
            <a:fontRef idx="minor">
              <a:schemeClr val="lt1"/>
            </a:fontRef>
          </p:style>
          <p:txBody>
            <a:bodyPr spcFirstLastPara="0" vert="horz" wrap="square" lIns="42863" tIns="42863" rIns="42863" bIns="42863" numCol="1" spcCol="1270" anchor="ctr" anchorCtr="0">
              <a:noAutofit/>
            </a:bodyPr>
            <a:lstStyle/>
            <a:p>
              <a:pPr algn="ctr" defTabSz="1500188">
                <a:lnSpc>
                  <a:spcPct val="90000"/>
                </a:lnSpc>
                <a:spcBef>
                  <a:spcPct val="0"/>
                </a:spcBef>
                <a:spcAft>
                  <a:spcPct val="35000"/>
                </a:spcAft>
              </a:pPr>
              <a:r>
                <a:rPr lang="en-IE" sz="1500" dirty="0"/>
                <a:t>technological</a:t>
              </a:r>
              <a:endParaRPr lang="en-US" sz="1500" dirty="0"/>
            </a:p>
          </p:txBody>
        </p:sp>
      </p:grpSp>
      <p:grpSp>
        <p:nvGrpSpPr>
          <p:cNvPr id="53" name="Group 52"/>
          <p:cNvGrpSpPr/>
          <p:nvPr/>
        </p:nvGrpSpPr>
        <p:grpSpPr>
          <a:xfrm>
            <a:off x="6246186" y="2895786"/>
            <a:ext cx="1458162" cy="1350150"/>
            <a:chOff x="5050904" y="1180734"/>
            <a:chExt cx="1366242" cy="1366242"/>
          </a:xfrm>
        </p:grpSpPr>
        <p:sp>
          <p:nvSpPr>
            <p:cNvPr id="54" name="Oval 53"/>
            <p:cNvSpPr/>
            <p:nvPr/>
          </p:nvSpPr>
          <p:spPr>
            <a:xfrm>
              <a:off x="5050904" y="1180734"/>
              <a:ext cx="1366242" cy="1366242"/>
            </a:xfrm>
            <a:prstGeom prst="ellipse">
              <a:avLst/>
            </a:prstGeom>
          </p:spPr>
          <p:style>
            <a:lnRef idx="3">
              <a:schemeClr val="lt1"/>
            </a:lnRef>
            <a:fillRef idx="1">
              <a:schemeClr val="dk1"/>
            </a:fillRef>
            <a:effectRef idx="1">
              <a:schemeClr val="dk1"/>
            </a:effectRef>
            <a:fontRef idx="minor">
              <a:schemeClr val="lt1"/>
            </a:fontRef>
          </p:style>
        </p:sp>
        <p:sp>
          <p:nvSpPr>
            <p:cNvPr id="55" name="Oval 4"/>
            <p:cNvSpPr/>
            <p:nvPr/>
          </p:nvSpPr>
          <p:spPr>
            <a:xfrm>
              <a:off x="5050904" y="1380815"/>
              <a:ext cx="1296144" cy="966080"/>
            </a:xfrm>
            <a:prstGeom prst="rect">
              <a:avLst/>
            </a:prstGeom>
          </p:spPr>
          <p:style>
            <a:lnRef idx="3">
              <a:schemeClr val="lt1"/>
            </a:lnRef>
            <a:fillRef idx="1">
              <a:schemeClr val="dk1"/>
            </a:fillRef>
            <a:effectRef idx="1">
              <a:schemeClr val="dk1"/>
            </a:effectRef>
            <a:fontRef idx="minor">
              <a:schemeClr val="lt1"/>
            </a:fontRef>
          </p:style>
          <p:txBody>
            <a:bodyPr spcFirstLastPara="0" vert="horz" wrap="square" lIns="42863" tIns="42863" rIns="42863" bIns="42863" numCol="1" spcCol="1270" anchor="ctr" anchorCtr="0">
              <a:noAutofit/>
            </a:bodyPr>
            <a:lstStyle/>
            <a:p>
              <a:pPr algn="ctr" defTabSz="1500188">
                <a:lnSpc>
                  <a:spcPct val="90000"/>
                </a:lnSpc>
                <a:spcBef>
                  <a:spcPct val="0"/>
                </a:spcBef>
                <a:spcAft>
                  <a:spcPct val="35000"/>
                </a:spcAft>
              </a:pPr>
              <a:r>
                <a:rPr lang="en-IE" sz="1500" dirty="0"/>
                <a:t>economic</a:t>
              </a:r>
              <a:endParaRPr lang="en-US" sz="1500" dirty="0"/>
            </a:p>
          </p:txBody>
        </p:sp>
      </p:grpSp>
      <p:cxnSp>
        <p:nvCxnSpPr>
          <p:cNvPr id="57" name="Straight Arrow Connector 56"/>
          <p:cNvCxnSpPr/>
          <p:nvPr/>
        </p:nvCxnSpPr>
        <p:spPr>
          <a:xfrm>
            <a:off x="6678234" y="1977684"/>
            <a:ext cx="216024" cy="810090"/>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64" name="Straight Arrow Connector 63"/>
          <p:cNvCxnSpPr/>
          <p:nvPr/>
        </p:nvCxnSpPr>
        <p:spPr>
          <a:xfrm flipH="1">
            <a:off x="2087724" y="2085696"/>
            <a:ext cx="270030" cy="70207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66" name="Straight Arrow Connector 65"/>
          <p:cNvCxnSpPr/>
          <p:nvPr/>
        </p:nvCxnSpPr>
        <p:spPr>
          <a:xfrm flipV="1">
            <a:off x="5328084" y="3867894"/>
            <a:ext cx="918102" cy="43204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68" name="Straight Arrow Connector 67"/>
          <p:cNvCxnSpPr/>
          <p:nvPr/>
        </p:nvCxnSpPr>
        <p:spPr>
          <a:xfrm>
            <a:off x="3112747" y="4002114"/>
            <a:ext cx="595157" cy="35183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grpSp>
        <p:nvGrpSpPr>
          <p:cNvPr id="79" name="Group 78"/>
          <p:cNvGrpSpPr/>
          <p:nvPr/>
        </p:nvGrpSpPr>
        <p:grpSpPr>
          <a:xfrm rot="16200000">
            <a:off x="5328087" y="1329611"/>
            <a:ext cx="432047" cy="756086"/>
            <a:chOff x="4877323" y="1652046"/>
            <a:chExt cx="409973" cy="1221869"/>
          </a:xfrm>
        </p:grpSpPr>
        <p:sp>
          <p:nvSpPr>
            <p:cNvPr id="80" name="Left-Right Arrow 79"/>
            <p:cNvSpPr/>
            <p:nvPr/>
          </p:nvSpPr>
          <p:spPr>
            <a:xfrm rot="3600000">
              <a:off x="4471375" y="2057994"/>
              <a:ext cx="1221869" cy="409973"/>
            </a:xfrm>
            <a:prstGeom prst="lef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81" name="Left-Right Arrow 4"/>
            <p:cNvSpPr/>
            <p:nvPr/>
          </p:nvSpPr>
          <p:spPr>
            <a:xfrm rot="3580872">
              <a:off x="4594366" y="2139989"/>
              <a:ext cx="975885" cy="245983"/>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algn="ctr" defTabSz="566738">
                <a:lnSpc>
                  <a:spcPct val="90000"/>
                </a:lnSpc>
                <a:spcBef>
                  <a:spcPct val="0"/>
                </a:spcBef>
                <a:spcAft>
                  <a:spcPct val="35000"/>
                </a:spcAft>
              </a:pPr>
              <a:r>
                <a:rPr lang="en-IE" sz="1275" dirty="0"/>
                <a:t>PLiNGS</a:t>
              </a:r>
              <a:endParaRPr lang="en-US" sz="1275" dirty="0"/>
            </a:p>
          </p:txBody>
        </p:sp>
      </p:grpSp>
      <p:grpSp>
        <p:nvGrpSpPr>
          <p:cNvPr id="91" name="Group 90"/>
          <p:cNvGrpSpPr/>
          <p:nvPr/>
        </p:nvGrpSpPr>
        <p:grpSpPr>
          <a:xfrm>
            <a:off x="1493658" y="2895786"/>
            <a:ext cx="1458162" cy="1296144"/>
            <a:chOff x="5050904" y="1180734"/>
            <a:chExt cx="1368152" cy="1366242"/>
          </a:xfrm>
        </p:grpSpPr>
        <p:sp>
          <p:nvSpPr>
            <p:cNvPr id="92" name="Oval 91"/>
            <p:cNvSpPr/>
            <p:nvPr/>
          </p:nvSpPr>
          <p:spPr>
            <a:xfrm>
              <a:off x="5050904" y="1180734"/>
              <a:ext cx="1366242" cy="1366242"/>
            </a:xfrm>
            <a:prstGeom prst="ellipse">
              <a:avLst/>
            </a:prstGeom>
          </p:spPr>
          <p:style>
            <a:lnRef idx="3">
              <a:schemeClr val="lt1"/>
            </a:lnRef>
            <a:fillRef idx="1">
              <a:schemeClr val="dk1"/>
            </a:fillRef>
            <a:effectRef idx="1">
              <a:schemeClr val="dk1"/>
            </a:effectRef>
            <a:fontRef idx="minor">
              <a:schemeClr val="lt1"/>
            </a:fontRef>
          </p:style>
        </p:sp>
        <p:sp>
          <p:nvSpPr>
            <p:cNvPr id="93" name="Oval 4"/>
            <p:cNvSpPr/>
            <p:nvPr/>
          </p:nvSpPr>
          <p:spPr>
            <a:xfrm>
              <a:off x="5050904" y="1380815"/>
              <a:ext cx="1368152" cy="966080"/>
            </a:xfrm>
            <a:prstGeom prst="rect">
              <a:avLst/>
            </a:prstGeom>
          </p:spPr>
          <p:style>
            <a:lnRef idx="3">
              <a:schemeClr val="lt1"/>
            </a:lnRef>
            <a:fillRef idx="1">
              <a:schemeClr val="dk1"/>
            </a:fillRef>
            <a:effectRef idx="1">
              <a:schemeClr val="dk1"/>
            </a:effectRef>
            <a:fontRef idx="minor">
              <a:schemeClr val="lt1"/>
            </a:fontRef>
          </p:style>
          <p:txBody>
            <a:bodyPr spcFirstLastPara="0" vert="horz" wrap="square" lIns="42863" tIns="42863" rIns="42863" bIns="42863" numCol="1" spcCol="1270" anchor="ctr" anchorCtr="0">
              <a:noAutofit/>
            </a:bodyPr>
            <a:lstStyle/>
            <a:p>
              <a:pPr algn="ctr" defTabSz="1500188">
                <a:lnSpc>
                  <a:spcPct val="90000"/>
                </a:lnSpc>
                <a:spcBef>
                  <a:spcPct val="0"/>
                </a:spcBef>
                <a:spcAft>
                  <a:spcPct val="35000"/>
                </a:spcAft>
              </a:pPr>
              <a:r>
                <a:rPr lang="en-IE" sz="1500" dirty="0"/>
                <a:t>environmental</a:t>
              </a:r>
              <a:endParaRPr lang="en-US" sz="1500" dirty="0"/>
            </a:p>
          </p:txBody>
        </p:sp>
      </p:grpSp>
      <p:grpSp>
        <p:nvGrpSpPr>
          <p:cNvPr id="94" name="Group 93"/>
          <p:cNvGrpSpPr/>
          <p:nvPr/>
        </p:nvGrpSpPr>
        <p:grpSpPr>
          <a:xfrm rot="19866839">
            <a:off x="5514703" y="2570726"/>
            <a:ext cx="432047" cy="756086"/>
            <a:chOff x="4877323" y="1652046"/>
            <a:chExt cx="409973" cy="1221869"/>
          </a:xfrm>
        </p:grpSpPr>
        <p:sp>
          <p:nvSpPr>
            <p:cNvPr id="95" name="Left-Right Arrow 94"/>
            <p:cNvSpPr/>
            <p:nvPr/>
          </p:nvSpPr>
          <p:spPr>
            <a:xfrm rot="3600000">
              <a:off x="4471375" y="2057994"/>
              <a:ext cx="1221869" cy="409973"/>
            </a:xfrm>
            <a:prstGeom prst="lef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96" name="Left-Right Arrow 4"/>
            <p:cNvSpPr/>
            <p:nvPr/>
          </p:nvSpPr>
          <p:spPr>
            <a:xfrm rot="3600000">
              <a:off x="4594367" y="2139989"/>
              <a:ext cx="975885" cy="245983"/>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algn="ctr" defTabSz="566738">
                <a:lnSpc>
                  <a:spcPct val="90000"/>
                </a:lnSpc>
                <a:spcBef>
                  <a:spcPct val="0"/>
                </a:spcBef>
                <a:spcAft>
                  <a:spcPct val="35000"/>
                </a:spcAft>
              </a:pPr>
              <a:r>
                <a:rPr lang="en-IE" sz="1275" dirty="0"/>
                <a:t>PLiNGS</a:t>
              </a:r>
              <a:endParaRPr lang="en-US" sz="1275" dirty="0"/>
            </a:p>
          </p:txBody>
        </p:sp>
      </p:grpSp>
      <p:grpSp>
        <p:nvGrpSpPr>
          <p:cNvPr id="97" name="Group 96"/>
          <p:cNvGrpSpPr/>
          <p:nvPr/>
        </p:nvGrpSpPr>
        <p:grpSpPr>
          <a:xfrm rot="12518282">
            <a:off x="4247367" y="3031031"/>
            <a:ext cx="546554" cy="813111"/>
            <a:chOff x="4877323" y="1652046"/>
            <a:chExt cx="409973" cy="1221869"/>
          </a:xfrm>
        </p:grpSpPr>
        <p:sp>
          <p:nvSpPr>
            <p:cNvPr id="98" name="Left-Right Arrow 97"/>
            <p:cNvSpPr/>
            <p:nvPr/>
          </p:nvSpPr>
          <p:spPr>
            <a:xfrm rot="3600000">
              <a:off x="4471375" y="2057994"/>
              <a:ext cx="1221869" cy="409973"/>
            </a:xfrm>
            <a:prstGeom prst="lef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99" name="Left-Right Arrow 4"/>
            <p:cNvSpPr/>
            <p:nvPr/>
          </p:nvSpPr>
          <p:spPr>
            <a:xfrm rot="3600000">
              <a:off x="4594367" y="2139989"/>
              <a:ext cx="975885" cy="245983"/>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algn="ctr" defTabSz="566738">
                <a:lnSpc>
                  <a:spcPct val="90000"/>
                </a:lnSpc>
                <a:spcBef>
                  <a:spcPct val="0"/>
                </a:spcBef>
                <a:spcAft>
                  <a:spcPct val="35000"/>
                </a:spcAft>
              </a:pPr>
              <a:r>
                <a:rPr lang="en-IE" sz="1275" dirty="0"/>
                <a:t>PLiNGS</a:t>
              </a:r>
              <a:endParaRPr lang="en-US" sz="1275" dirty="0"/>
            </a:p>
          </p:txBody>
        </p:sp>
      </p:grpSp>
      <p:grpSp>
        <p:nvGrpSpPr>
          <p:cNvPr id="101" name="Group 100"/>
          <p:cNvGrpSpPr/>
          <p:nvPr/>
        </p:nvGrpSpPr>
        <p:grpSpPr>
          <a:xfrm rot="15923500">
            <a:off x="3138440" y="2570725"/>
            <a:ext cx="432047" cy="756086"/>
            <a:chOff x="4877323" y="1652046"/>
            <a:chExt cx="409973" cy="1221869"/>
          </a:xfrm>
        </p:grpSpPr>
        <p:sp>
          <p:nvSpPr>
            <p:cNvPr id="102" name="Left-Right Arrow 101"/>
            <p:cNvSpPr/>
            <p:nvPr/>
          </p:nvSpPr>
          <p:spPr>
            <a:xfrm rot="3600000">
              <a:off x="4471375" y="2057994"/>
              <a:ext cx="1221869" cy="409973"/>
            </a:xfrm>
            <a:prstGeom prst="leftRightArrow">
              <a:avLst>
                <a:gd name="adj1" fmla="val 60000"/>
                <a:gd name="adj2" fmla="val 50000"/>
              </a:avLst>
            </a:prstGeom>
          </p:spPr>
          <p:style>
            <a:lnRef idx="1">
              <a:schemeClr val="accent4"/>
            </a:lnRef>
            <a:fillRef idx="2">
              <a:schemeClr val="accent4"/>
            </a:fillRef>
            <a:effectRef idx="1">
              <a:schemeClr val="accent4"/>
            </a:effectRef>
            <a:fontRef idx="minor">
              <a:schemeClr val="dk1"/>
            </a:fontRef>
          </p:style>
        </p:sp>
        <p:sp>
          <p:nvSpPr>
            <p:cNvPr id="103" name="Left-Right Arrow 4"/>
            <p:cNvSpPr/>
            <p:nvPr/>
          </p:nvSpPr>
          <p:spPr>
            <a:xfrm rot="3600000">
              <a:off x="4594367" y="2139989"/>
              <a:ext cx="975885" cy="245983"/>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0" tIns="0" rIns="0" bIns="0" numCol="1" spcCol="1270" anchor="ctr" anchorCtr="0">
              <a:noAutofit/>
            </a:bodyPr>
            <a:lstStyle/>
            <a:p>
              <a:pPr algn="ctr" defTabSz="566738">
                <a:lnSpc>
                  <a:spcPct val="90000"/>
                </a:lnSpc>
                <a:spcBef>
                  <a:spcPct val="0"/>
                </a:spcBef>
                <a:spcAft>
                  <a:spcPct val="35000"/>
                </a:spcAft>
              </a:pPr>
              <a:r>
                <a:rPr lang="en-IE" sz="1275" dirty="0"/>
                <a:t>PLiNGS</a:t>
              </a:r>
              <a:endParaRPr lang="en-US" sz="1275" dirty="0"/>
            </a:p>
          </p:txBody>
        </p:sp>
      </p:grpSp>
      <p:grpSp>
        <p:nvGrpSpPr>
          <p:cNvPr id="107" name="Group 106"/>
          <p:cNvGrpSpPr/>
          <p:nvPr/>
        </p:nvGrpSpPr>
        <p:grpSpPr>
          <a:xfrm rot="19740811">
            <a:off x="3223634" y="1332872"/>
            <a:ext cx="432047" cy="756086"/>
            <a:chOff x="4877323" y="1652046"/>
            <a:chExt cx="409973" cy="1221869"/>
          </a:xfrm>
        </p:grpSpPr>
        <p:sp>
          <p:nvSpPr>
            <p:cNvPr id="108" name="Left-Right Arrow 107"/>
            <p:cNvSpPr/>
            <p:nvPr/>
          </p:nvSpPr>
          <p:spPr>
            <a:xfrm rot="3600000">
              <a:off x="4471375" y="2057994"/>
              <a:ext cx="1221869" cy="409973"/>
            </a:xfrm>
            <a:prstGeom prst="leftRightArrow">
              <a:avLst>
                <a:gd name="adj1" fmla="val 60000"/>
                <a:gd name="adj2" fmla="val 50000"/>
              </a:avLst>
            </a:prstGeom>
          </p:spPr>
          <p:style>
            <a:lnRef idx="1">
              <a:schemeClr val="accent3"/>
            </a:lnRef>
            <a:fillRef idx="2">
              <a:schemeClr val="accent3"/>
            </a:fillRef>
            <a:effectRef idx="1">
              <a:schemeClr val="accent3"/>
            </a:effectRef>
            <a:fontRef idx="minor">
              <a:schemeClr val="dk1"/>
            </a:fontRef>
          </p:style>
        </p:sp>
        <p:sp>
          <p:nvSpPr>
            <p:cNvPr id="109" name="Left-Right Arrow 4"/>
            <p:cNvSpPr/>
            <p:nvPr/>
          </p:nvSpPr>
          <p:spPr>
            <a:xfrm rot="3600000">
              <a:off x="4594367" y="2139989"/>
              <a:ext cx="975885" cy="245983"/>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0" tIns="0" rIns="0" bIns="0" numCol="1" spcCol="1270" anchor="ctr" anchorCtr="0">
              <a:noAutofit/>
            </a:bodyPr>
            <a:lstStyle/>
            <a:p>
              <a:pPr algn="ctr" defTabSz="566738">
                <a:lnSpc>
                  <a:spcPct val="90000"/>
                </a:lnSpc>
                <a:spcBef>
                  <a:spcPct val="0"/>
                </a:spcBef>
                <a:spcAft>
                  <a:spcPct val="35000"/>
                </a:spcAft>
              </a:pPr>
              <a:r>
                <a:rPr lang="en-IE" sz="1275" dirty="0"/>
                <a:t>PLiNGS</a:t>
              </a:r>
              <a:endParaRPr lang="en-US" sz="1275" dirty="0"/>
            </a:p>
          </p:txBody>
        </p:sp>
      </p:grpSp>
      <p:cxnSp>
        <p:nvCxnSpPr>
          <p:cNvPr id="113" name="Straight Arrow Connector 112"/>
          <p:cNvCxnSpPr/>
          <p:nvPr/>
        </p:nvCxnSpPr>
        <p:spPr>
          <a:xfrm>
            <a:off x="3923928" y="843558"/>
            <a:ext cx="1188132"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pic>
        <p:nvPicPr>
          <p:cNvPr id="43" name="Picture 42"/>
          <p:cNvPicPr/>
          <p:nvPr/>
        </p:nvPicPr>
        <p:blipFill>
          <a:blip r:embed="rId3">
            <a:extLst>
              <a:ext uri="{28A0092B-C50C-407E-A947-70E740481C1C}">
                <a14:useLocalDpi xmlns:a14="http://schemas.microsoft.com/office/drawing/2010/main" val="0"/>
              </a:ext>
            </a:extLst>
          </a:blip>
          <a:stretch>
            <a:fillRect/>
          </a:stretch>
        </p:blipFill>
        <p:spPr bwMode="auto">
          <a:xfrm>
            <a:off x="7763699" y="4353948"/>
            <a:ext cx="1326045" cy="692195"/>
          </a:xfrm>
          <a:prstGeom prst="rect">
            <a:avLst/>
          </a:prstGeom>
          <a:noFill/>
          <a:ln>
            <a:noFill/>
          </a:ln>
        </p:spPr>
      </p:pic>
      <p:sp>
        <p:nvSpPr>
          <p:cNvPr id="4" name="TextBox 3"/>
          <p:cNvSpPr txBox="1"/>
          <p:nvPr/>
        </p:nvSpPr>
        <p:spPr>
          <a:xfrm>
            <a:off x="107504" y="1059582"/>
            <a:ext cx="1008112" cy="1169551"/>
          </a:xfrm>
          <a:prstGeom prst="rect">
            <a:avLst/>
          </a:prstGeom>
          <a:noFill/>
        </p:spPr>
        <p:txBody>
          <a:bodyPr wrap="square" rtlCol="0">
            <a:spAutoFit/>
          </a:bodyPr>
          <a:lstStyle/>
          <a:p>
            <a:r>
              <a:rPr lang="en-IE" b="1" dirty="0" smtClean="0">
                <a:solidFill>
                  <a:schemeClr val="tx1"/>
                </a:solidFill>
              </a:rPr>
              <a:t>P</a:t>
            </a:r>
            <a:r>
              <a:rPr lang="en-IE" dirty="0" smtClean="0"/>
              <a:t>ersonal</a:t>
            </a:r>
          </a:p>
          <a:p>
            <a:r>
              <a:rPr lang="en-IE" b="1" dirty="0" smtClean="0">
                <a:solidFill>
                  <a:schemeClr val="tx1"/>
                </a:solidFill>
              </a:rPr>
              <a:t>L</a:t>
            </a:r>
            <a:r>
              <a:rPr lang="en-IE" dirty="0" smtClean="0"/>
              <a:t>ocal</a:t>
            </a:r>
          </a:p>
          <a:p>
            <a:r>
              <a:rPr lang="en-IE" b="1" dirty="0" smtClean="0">
                <a:solidFill>
                  <a:schemeClr val="tx1"/>
                </a:solidFill>
              </a:rPr>
              <a:t>N</a:t>
            </a:r>
            <a:r>
              <a:rPr lang="en-IE" dirty="0" smtClean="0"/>
              <a:t>ational</a:t>
            </a:r>
            <a:endParaRPr lang="en-IE" dirty="0" smtClean="0"/>
          </a:p>
          <a:p>
            <a:r>
              <a:rPr lang="en-IE" b="1" dirty="0" smtClean="0">
                <a:solidFill>
                  <a:schemeClr val="tx1"/>
                </a:solidFill>
              </a:rPr>
              <a:t>G</a:t>
            </a:r>
            <a:r>
              <a:rPr lang="en-IE" dirty="0" smtClean="0"/>
              <a:t>lobal</a:t>
            </a:r>
          </a:p>
          <a:p>
            <a:endParaRPr lang="en-IE" dirty="0"/>
          </a:p>
        </p:txBody>
      </p:sp>
    </p:spTree>
    <p:extLst>
      <p:ext uri="{BB962C8B-B14F-4D97-AF65-F5344CB8AC3E}">
        <p14:creationId xmlns:p14="http://schemas.microsoft.com/office/powerpoint/2010/main" val="65620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idx="4294967295"/>
          </p:nvPr>
        </p:nvSpPr>
        <p:spPr>
          <a:xfrm>
            <a:off x="539552" y="417713"/>
            <a:ext cx="4444200" cy="1159800"/>
          </a:xfrm>
          <a:prstGeom prst="rect">
            <a:avLst/>
          </a:prstGeom>
        </p:spPr>
        <p:txBody>
          <a:bodyPr lIns="91425" tIns="91425" rIns="91425" bIns="91425" anchor="b" anchorCtr="0">
            <a:noAutofit/>
          </a:bodyPr>
          <a:lstStyle/>
          <a:p>
            <a:pPr lvl="0" rtl="0">
              <a:spcBef>
                <a:spcPts val="0"/>
              </a:spcBef>
              <a:buNone/>
            </a:pPr>
            <a:r>
              <a:rPr lang="en" sz="10400" dirty="0">
                <a:solidFill>
                  <a:srgbClr val="FAD900"/>
                </a:solidFill>
              </a:rPr>
              <a:t>Big </a:t>
            </a:r>
          </a:p>
        </p:txBody>
      </p:sp>
      <p:sp>
        <p:nvSpPr>
          <p:cNvPr id="101" name="Shape 101"/>
          <p:cNvSpPr/>
          <p:nvPr/>
        </p:nvSpPr>
        <p:spPr>
          <a:xfrm>
            <a:off x="7728456" y="2171603"/>
            <a:ext cx="229545" cy="219177"/>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grpSp>
        <p:nvGrpSpPr>
          <p:cNvPr id="102" name="Shape 102"/>
          <p:cNvGrpSpPr/>
          <p:nvPr/>
        </p:nvGrpSpPr>
        <p:grpSpPr>
          <a:xfrm>
            <a:off x="7443659" y="941015"/>
            <a:ext cx="983353" cy="983618"/>
            <a:chOff x="6654650" y="3665275"/>
            <a:chExt cx="409100" cy="409125"/>
          </a:xfrm>
        </p:grpSpPr>
        <p:sp>
          <p:nvSpPr>
            <p:cNvPr id="103" name="Shape 103"/>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04" name="Shape 104"/>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grpSp>
      <p:grpSp>
        <p:nvGrpSpPr>
          <p:cNvPr id="105" name="Shape 105"/>
          <p:cNvGrpSpPr/>
          <p:nvPr/>
        </p:nvGrpSpPr>
        <p:grpSpPr>
          <a:xfrm rot="324429">
            <a:off x="6612787" y="2067160"/>
            <a:ext cx="649665" cy="649742"/>
            <a:chOff x="570875" y="4322250"/>
            <a:chExt cx="443300" cy="443325"/>
          </a:xfrm>
        </p:grpSpPr>
        <p:sp>
          <p:nvSpPr>
            <p:cNvPr id="106" name="Shape 106"/>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07" name="Shape 107"/>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08" name="Shape 108"/>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09" name="Shape 109"/>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grpSp>
      <p:sp>
        <p:nvSpPr>
          <p:cNvPr id="110" name="Shape 110"/>
          <p:cNvSpPr/>
          <p:nvPr/>
        </p:nvSpPr>
        <p:spPr>
          <a:xfrm rot="2466625">
            <a:off x="6568798" y="1131498"/>
            <a:ext cx="318881" cy="3044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11" name="Shape 111"/>
          <p:cNvSpPr/>
          <p:nvPr/>
        </p:nvSpPr>
        <p:spPr>
          <a:xfrm rot="-1609120">
            <a:off x="7035168" y="1323104"/>
            <a:ext cx="229508" cy="219142"/>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12" name="Shape 112"/>
          <p:cNvSpPr/>
          <p:nvPr/>
        </p:nvSpPr>
        <p:spPr>
          <a:xfrm rot="2926137">
            <a:off x="8426693" y="1496694"/>
            <a:ext cx="171867" cy="16410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A300"/>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13" name="Shape 113"/>
          <p:cNvSpPr/>
          <p:nvPr/>
        </p:nvSpPr>
        <p:spPr>
          <a:xfrm rot="-1608940">
            <a:off x="7711478" y="397342"/>
            <a:ext cx="154840" cy="147846"/>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D900"/>
          </a:solidFill>
          <a:ln>
            <a:noFill/>
          </a:ln>
        </p:spPr>
        <p:txBody>
          <a:bodyPr lIns="91425" tIns="91425" rIns="91425" bIns="91425" anchor="ctr" anchorCtr="0">
            <a:noAutofit/>
          </a:bodyPr>
          <a:lstStyle/>
          <a:p>
            <a:pPr lvl="0">
              <a:spcBef>
                <a:spcPts val="0"/>
              </a:spcBef>
              <a:buNone/>
            </a:pPr>
            <a:endParaRPr dirty="0">
              <a:solidFill>
                <a:srgbClr val="FFBC00"/>
              </a:solidFill>
            </a:endParaRPr>
          </a:p>
        </p:txBody>
      </p:sp>
      <p:sp>
        <p:nvSpPr>
          <p:cNvPr id="114" name="Shape 114"/>
          <p:cNvSpPr/>
          <p:nvPr/>
        </p:nvSpPr>
        <p:spPr>
          <a:xfrm>
            <a:off x="827584" y="1403343"/>
            <a:ext cx="4835952" cy="1245700"/>
          </a:xfrm>
          <a:prstGeom prst="rect">
            <a:avLst/>
          </a:prstGeom>
        </p:spPr>
        <p:txBody>
          <a:bodyPr>
            <a:prstTxWarp prst="textPlain">
              <a:avLst/>
            </a:prstTxWarp>
          </a:bodyPr>
          <a:lstStyle/>
          <a:p>
            <a:pPr lvl="0" algn="ctr"/>
            <a:r>
              <a:rPr b="0" i="0" dirty="0">
                <a:ln w="38100" cap="flat" cmpd="sng">
                  <a:solidFill>
                    <a:srgbClr val="FFFFFF"/>
                  </a:solidFill>
                  <a:prstDash val="solid"/>
                  <a:miter/>
                  <a:headEnd type="none" w="med" len="med"/>
                  <a:tailEnd type="none" w="med" len="med"/>
                </a:ln>
                <a:solidFill>
                  <a:srgbClr val="001936">
                    <a:alpha val="21920"/>
                  </a:srgbClr>
                </a:solidFill>
                <a:latin typeface="Bangers"/>
              </a:rPr>
              <a:t>concept</a:t>
            </a:r>
          </a:p>
        </p:txBody>
      </p:sp>
      <p:pic>
        <p:nvPicPr>
          <p:cNvPr id="18" name="Picture 4" descr="http://news.gtp.gr/wp-content/uploads/2015/09/UN-Sustainable-Development-Goals_SDGs_new.jpg"/>
          <p:cNvPicPr>
            <a:picLocks noChangeAspect="1" noChangeArrowheads="1"/>
          </p:cNvPicPr>
          <p:nvPr/>
        </p:nvPicPr>
        <p:blipFill>
          <a:blip r:embed="rId3" cstate="print"/>
          <a:srcRect/>
          <a:stretch>
            <a:fillRect/>
          </a:stretch>
        </p:blipFill>
        <p:spPr bwMode="auto">
          <a:xfrm>
            <a:off x="827584" y="2787774"/>
            <a:ext cx="3384377" cy="2111028"/>
          </a:xfrm>
          <a:prstGeom prst="rect">
            <a:avLst/>
          </a:prstGeom>
          <a:noFill/>
        </p:spPr>
      </p:pic>
      <p:pic>
        <p:nvPicPr>
          <p:cNvPr id="19" name="Picture 18" descr="C:\Users\valerie\Pictures\NYCI Logo Full JPG web.jpg"/>
          <p:cNvPicPr/>
          <p:nvPr/>
        </p:nvPicPr>
        <p:blipFill>
          <a:blip r:embed="rId4">
            <a:extLst>
              <a:ext uri="{28A0092B-C50C-407E-A947-70E740481C1C}">
                <a14:useLocalDpi xmlns:a14="http://schemas.microsoft.com/office/drawing/2010/main" val="0"/>
              </a:ext>
            </a:extLst>
          </a:blip>
          <a:srcRect/>
          <a:stretch>
            <a:fillRect/>
          </a:stretch>
        </p:blipFill>
        <p:spPr bwMode="auto">
          <a:xfrm>
            <a:off x="3599397" y="4300324"/>
            <a:ext cx="576065" cy="444680"/>
          </a:xfrm>
          <a:prstGeom prst="rect">
            <a:avLst/>
          </a:prstGeom>
          <a:noFill/>
          <a:ln>
            <a:noFill/>
          </a:ln>
        </p:spPr>
      </p:pic>
      <p:sp>
        <p:nvSpPr>
          <p:cNvPr id="2" name="TextBox 1"/>
          <p:cNvSpPr txBox="1"/>
          <p:nvPr/>
        </p:nvSpPr>
        <p:spPr>
          <a:xfrm>
            <a:off x="5220072" y="3795886"/>
            <a:ext cx="3102740" cy="307777"/>
          </a:xfrm>
          <a:prstGeom prst="rect">
            <a:avLst/>
          </a:prstGeom>
          <a:noFill/>
        </p:spPr>
        <p:txBody>
          <a:bodyPr wrap="square" rtlCol="0">
            <a:spAutoFit/>
          </a:bodyPr>
          <a:lstStyle/>
          <a:p>
            <a:r>
              <a:rPr lang="en-IE" dirty="0" smtClean="0"/>
              <a:t>Not really….</a:t>
            </a:r>
            <a:endParaRPr lang="en-IE" dirty="0"/>
          </a:p>
        </p:txBody>
      </p:sp>
      <p:pic>
        <p:nvPicPr>
          <p:cNvPr id="21" name="Picture 20" descr="C:\Users\valerie\Pictures\NYCI Logo Full JPG web.jpg"/>
          <p:cNvPicPr/>
          <p:nvPr/>
        </p:nvPicPr>
        <p:blipFill>
          <a:blip r:embed="rId4">
            <a:extLst>
              <a:ext uri="{28A0092B-C50C-407E-A947-70E740481C1C}">
                <a14:useLocalDpi xmlns:a14="http://schemas.microsoft.com/office/drawing/2010/main" val="0"/>
              </a:ext>
            </a:extLst>
          </a:blip>
          <a:srcRect/>
          <a:stretch>
            <a:fillRect/>
          </a:stretch>
        </p:blipFill>
        <p:spPr bwMode="auto">
          <a:xfrm>
            <a:off x="3599398" y="4288745"/>
            <a:ext cx="612564" cy="444680"/>
          </a:xfrm>
          <a:prstGeom prst="rect">
            <a:avLst/>
          </a:prstGeom>
          <a:noFill/>
          <a:ln>
            <a:noFill/>
          </a:ln>
        </p:spPr>
      </p:pic>
      <p:grpSp>
        <p:nvGrpSpPr>
          <p:cNvPr id="23" name="Shape 287"/>
          <p:cNvGrpSpPr/>
          <p:nvPr/>
        </p:nvGrpSpPr>
        <p:grpSpPr>
          <a:xfrm>
            <a:off x="7157808" y="3435846"/>
            <a:ext cx="910361" cy="1368152"/>
            <a:chOff x="4636075" y="261925"/>
            <a:chExt cx="401800" cy="475050"/>
          </a:xfrm>
        </p:grpSpPr>
        <p:sp>
          <p:nvSpPr>
            <p:cNvPr id="24" name="Shape 288"/>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FFFFFF"/>
            </a:solidFill>
            <a:ln>
              <a:noFill/>
            </a:ln>
          </p:spPr>
          <p:txBody>
            <a:bodyPr lIns="91425" tIns="91425" rIns="91425" bIns="91425" anchor="ctr" anchorCtr="0">
              <a:noAutofit/>
            </a:bodyPr>
            <a:lstStyle/>
            <a:p>
              <a:pPr lvl="0">
                <a:spcBef>
                  <a:spcPts val="0"/>
                </a:spcBef>
                <a:buNone/>
              </a:pPr>
              <a:endParaRPr lang="en-IE" dirty="0" smtClean="0"/>
            </a:p>
            <a:p>
              <a:pPr lvl="0">
                <a:spcBef>
                  <a:spcPts val="0"/>
                </a:spcBef>
                <a:buNone/>
              </a:pPr>
              <a:r>
                <a:rPr lang="en-IE" dirty="0"/>
                <a:t> </a:t>
              </a:r>
              <a:r>
                <a:rPr lang="en-IE" dirty="0" smtClean="0"/>
                <a:t>  Local</a:t>
              </a:r>
              <a:endParaRPr dirty="0"/>
            </a:p>
          </p:txBody>
        </p:sp>
        <p:sp>
          <p:nvSpPr>
            <p:cNvPr id="25" name="Shape 289"/>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FFFFFF"/>
            </a:solidFill>
            <a:ln>
              <a:noFill/>
            </a:ln>
          </p:spPr>
          <p:txBody>
            <a:bodyPr lIns="91425" tIns="91425" rIns="91425" bIns="91425" anchor="ctr" anchorCtr="0">
              <a:noAutofit/>
            </a:bodyPr>
            <a:lstStyle/>
            <a:p>
              <a:pPr lvl="0">
                <a:spcBef>
                  <a:spcPts val="0"/>
                </a:spcBef>
                <a:buNone/>
              </a:pPr>
              <a:endParaRPr lang="en-IE" dirty="0" smtClean="0"/>
            </a:p>
            <a:p>
              <a:pPr lvl="0">
                <a:spcBef>
                  <a:spcPts val="0"/>
                </a:spcBef>
                <a:buNone/>
              </a:pPr>
              <a:r>
                <a:rPr lang="en-IE" dirty="0"/>
                <a:t> </a:t>
              </a:r>
              <a:r>
                <a:rPr lang="en-IE" dirty="0" smtClean="0"/>
                <a:t>  Global</a:t>
              </a:r>
              <a:endParaRPr dirty="0"/>
            </a:p>
          </p:txBody>
        </p:sp>
        <p:sp>
          <p:nvSpPr>
            <p:cNvPr id="26" name="Shape 290"/>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27" name="Shape 291"/>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news.gtp.gr/wp-content/uploads/2015/09/UN-Sustainable-Development-Goals_SDGs_new.jpg"/>
          <p:cNvPicPr>
            <a:picLocks noChangeAspect="1" noChangeArrowheads="1"/>
          </p:cNvPicPr>
          <p:nvPr/>
        </p:nvPicPr>
        <p:blipFill>
          <a:blip r:embed="rId2" cstate="print"/>
          <a:srcRect/>
          <a:stretch>
            <a:fillRect/>
          </a:stretch>
        </p:blipFill>
        <p:spPr bwMode="auto">
          <a:xfrm>
            <a:off x="4207956" y="1059582"/>
            <a:ext cx="3440407" cy="2520280"/>
          </a:xfrm>
          <a:prstGeom prst="rect">
            <a:avLst/>
          </a:prstGeom>
          <a:noFill/>
        </p:spPr>
      </p:pic>
      <p:pic>
        <p:nvPicPr>
          <p:cNvPr id="5" name="Picture 4" descr="C:\Users\valerie\Pictures\NYCI Logo Full JPG web.jpg"/>
          <p:cNvPicPr/>
          <p:nvPr/>
        </p:nvPicPr>
        <p:blipFill>
          <a:blip r:embed="rId3">
            <a:extLst>
              <a:ext uri="{28A0092B-C50C-407E-A947-70E740481C1C}">
                <a14:useLocalDpi xmlns:a14="http://schemas.microsoft.com/office/drawing/2010/main" val="0"/>
              </a:ext>
            </a:extLst>
          </a:blip>
          <a:srcRect/>
          <a:stretch>
            <a:fillRect/>
          </a:stretch>
        </p:blipFill>
        <p:spPr bwMode="auto">
          <a:xfrm>
            <a:off x="7052777" y="2859782"/>
            <a:ext cx="1047615" cy="576064"/>
          </a:xfrm>
          <a:prstGeom prst="rect">
            <a:avLst/>
          </a:prstGeom>
          <a:noFill/>
          <a:ln>
            <a:noFill/>
          </a:ln>
        </p:spPr>
      </p:pic>
      <p:sp>
        <p:nvSpPr>
          <p:cNvPr id="6" name="TextBox 5"/>
          <p:cNvSpPr txBox="1"/>
          <p:nvPr/>
        </p:nvSpPr>
        <p:spPr>
          <a:xfrm>
            <a:off x="395536" y="1419622"/>
            <a:ext cx="2232248" cy="2554545"/>
          </a:xfrm>
          <a:prstGeom prst="rect">
            <a:avLst/>
          </a:prstGeom>
          <a:noFill/>
        </p:spPr>
        <p:txBody>
          <a:bodyPr wrap="square" rtlCol="0">
            <a:spAutoFit/>
          </a:bodyPr>
          <a:lstStyle/>
          <a:p>
            <a:r>
              <a:rPr lang="en-IE" sz="2000" b="1" dirty="0" smtClean="0"/>
              <a:t>Other things to take into account when considering Development Education, Youth Work, and the SDGs…</a:t>
            </a:r>
            <a:endParaRPr lang="en-IE" sz="2000" b="1" dirty="0"/>
          </a:p>
        </p:txBody>
      </p:sp>
    </p:spTree>
    <p:extLst>
      <p:ext uri="{BB962C8B-B14F-4D97-AF65-F5344CB8AC3E}">
        <p14:creationId xmlns:p14="http://schemas.microsoft.com/office/powerpoint/2010/main" val="4269215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498"/>
            <a:ext cx="8229600" cy="162018"/>
          </a:xfrm>
        </p:spPr>
        <p:txBody>
          <a:bodyPr>
            <a:normAutofit fontScale="90000"/>
          </a:bodyPr>
          <a:lstStyle/>
          <a:p>
            <a:pPr algn="ctr"/>
            <a:r>
              <a:rPr lang="en-IE" sz="1800" dirty="0" smtClean="0"/>
              <a:t/>
            </a:r>
            <a:br>
              <a:rPr lang="en-IE" sz="1800" dirty="0" smtClean="0"/>
            </a:br>
            <a:r>
              <a:rPr lang="en-IE" sz="1800" b="1" dirty="0" smtClean="0"/>
              <a:t>7 Potent Mechanisms</a:t>
            </a:r>
            <a:r>
              <a:rPr lang="en-IE" sz="1800" dirty="0" smtClean="0"/>
              <a:t/>
            </a:r>
            <a:br>
              <a:rPr lang="en-IE" sz="1800" dirty="0" smtClean="0"/>
            </a:br>
            <a:r>
              <a:rPr lang="en-IE" sz="1000" dirty="0" smtClean="0"/>
              <a:t>Delivering improvements for targeted youth programmes (Value for Money Report)</a:t>
            </a:r>
            <a:endParaRPr lang="en-IE" sz="10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7812360" y="51470"/>
            <a:ext cx="1326045" cy="692195"/>
          </a:xfrm>
          <a:prstGeom prst="rect">
            <a:avLst/>
          </a:prstGeom>
          <a:noFill/>
          <a:ln>
            <a:noFill/>
          </a:ln>
        </p:spPr>
      </p:pic>
      <p:sp>
        <p:nvSpPr>
          <p:cNvPr id="3" name="Content Placeholder 2"/>
          <p:cNvSpPr>
            <a:spLocks noGrp="1"/>
          </p:cNvSpPr>
          <p:nvPr>
            <p:ph idx="1"/>
          </p:nvPr>
        </p:nvSpPr>
        <p:spPr>
          <a:xfrm>
            <a:off x="35496" y="411510"/>
            <a:ext cx="9073008" cy="4731990"/>
          </a:xfrm>
        </p:spPr>
        <p:txBody>
          <a:bodyPr>
            <a:noAutofit/>
          </a:bodyPr>
          <a:lstStyle/>
          <a:p>
            <a:pPr marL="0" indent="0">
              <a:buNone/>
            </a:pPr>
            <a:r>
              <a:rPr lang="en-IE" sz="1100" b="1" dirty="0" smtClean="0"/>
              <a:t>Communication </a:t>
            </a:r>
            <a:r>
              <a:rPr lang="en-IE" sz="1100" b="1" dirty="0"/>
              <a:t>skills </a:t>
            </a:r>
            <a:r>
              <a:rPr lang="en-IE" sz="1100" dirty="0" smtClean="0"/>
              <a:t>essential </a:t>
            </a:r>
            <a:r>
              <a:rPr lang="en-IE" sz="1100" dirty="0"/>
              <a:t>for </a:t>
            </a:r>
            <a:r>
              <a:rPr lang="en-IE" sz="1100" dirty="0" smtClean="0"/>
              <a:t>successful </a:t>
            </a:r>
            <a:r>
              <a:rPr lang="en-IE" sz="1100" dirty="0"/>
              <a:t>transition to work or training, </a:t>
            </a:r>
            <a:r>
              <a:rPr lang="en-IE" sz="1100" dirty="0" smtClean="0"/>
              <a:t>for independence</a:t>
            </a:r>
            <a:r>
              <a:rPr lang="en-IE" sz="1100" dirty="0"/>
              <a:t>, and to access a range of </a:t>
            </a:r>
            <a:r>
              <a:rPr lang="en-IE" sz="1100" dirty="0" smtClean="0"/>
              <a:t/>
            </a:r>
            <a:br>
              <a:rPr lang="en-IE" sz="1100" dirty="0" smtClean="0"/>
            </a:br>
            <a:r>
              <a:rPr lang="en-IE" sz="1100" dirty="0" smtClean="0"/>
              <a:t>life </a:t>
            </a:r>
            <a:r>
              <a:rPr lang="en-IE" sz="1100" dirty="0"/>
              <a:t>opportunities, to attainment, in forming </a:t>
            </a:r>
            <a:r>
              <a:rPr lang="en-IE" sz="1100" dirty="0" smtClean="0"/>
              <a:t>positive relationships </a:t>
            </a:r>
            <a:r>
              <a:rPr lang="en-IE" sz="1100" dirty="0"/>
              <a:t>and in reductions in </a:t>
            </a:r>
            <a:r>
              <a:rPr lang="en-IE" sz="1100" dirty="0" smtClean="0"/>
              <a:t>re-offending</a:t>
            </a:r>
          </a:p>
          <a:p>
            <a:pPr marL="0" indent="0">
              <a:buNone/>
            </a:pPr>
            <a:endParaRPr lang="en-IE" sz="1100" dirty="0"/>
          </a:p>
          <a:p>
            <a:pPr marL="0" indent="0">
              <a:buNone/>
            </a:pPr>
            <a:r>
              <a:rPr lang="en-IE" sz="1100" b="1" dirty="0"/>
              <a:t>Confidence &amp;</a:t>
            </a:r>
            <a:r>
              <a:rPr lang="en-IE" sz="1100" b="1" dirty="0" smtClean="0"/>
              <a:t> </a:t>
            </a:r>
            <a:r>
              <a:rPr lang="en-IE" sz="1100" b="1" dirty="0"/>
              <a:t>agency </a:t>
            </a:r>
            <a:r>
              <a:rPr lang="en-IE" sz="1100" dirty="0"/>
              <a:t>enables young people to recognise </a:t>
            </a:r>
            <a:r>
              <a:rPr lang="en-IE" sz="1100" dirty="0" smtClean="0"/>
              <a:t>they </a:t>
            </a:r>
            <a:r>
              <a:rPr lang="en-IE" sz="1100" dirty="0"/>
              <a:t>can make a </a:t>
            </a:r>
            <a:r>
              <a:rPr lang="en-IE" sz="1100" dirty="0" smtClean="0"/>
              <a:t>difference &amp; effort </a:t>
            </a:r>
            <a:r>
              <a:rPr lang="en-IE" sz="1100" dirty="0"/>
              <a:t>has a purpose, is important to key outcomes such as </a:t>
            </a:r>
            <a:r>
              <a:rPr lang="en-IE" sz="1100" dirty="0" smtClean="0"/>
              <a:t>career success</a:t>
            </a:r>
            <a:r>
              <a:rPr lang="en-IE" sz="1100" dirty="0"/>
              <a:t>. E</a:t>
            </a:r>
            <a:r>
              <a:rPr lang="en-IE" sz="1100" dirty="0" smtClean="0"/>
              <a:t>vidence </a:t>
            </a:r>
            <a:r>
              <a:rPr lang="en-IE" sz="1100" dirty="0"/>
              <a:t>of </a:t>
            </a:r>
            <a:r>
              <a:rPr lang="en-IE" sz="1100" dirty="0" smtClean="0"/>
              <a:t>link </a:t>
            </a:r>
            <a:r>
              <a:rPr lang="en-IE" sz="1100" dirty="0"/>
              <a:t>between positive outcomes &amp;</a:t>
            </a:r>
            <a:r>
              <a:rPr lang="en-IE" sz="1100" dirty="0" smtClean="0"/>
              <a:t> self-confidence</a:t>
            </a:r>
          </a:p>
          <a:p>
            <a:pPr marL="0" indent="0">
              <a:buNone/>
            </a:pPr>
            <a:endParaRPr lang="en-IE" sz="1100" dirty="0"/>
          </a:p>
          <a:p>
            <a:pPr marL="0" indent="0">
              <a:buNone/>
            </a:pPr>
            <a:r>
              <a:rPr lang="en-IE" sz="1100" b="1" dirty="0"/>
              <a:t>Planning and problem-solving</a:t>
            </a:r>
            <a:r>
              <a:rPr lang="en-IE" sz="1100" dirty="0"/>
              <a:t>, alongside resilience, provides young people with a ‘</a:t>
            </a:r>
            <a:r>
              <a:rPr lang="en-IE" sz="1100" dirty="0" smtClean="0"/>
              <a:t>positive protective </a:t>
            </a:r>
            <a:r>
              <a:rPr lang="en-IE" sz="1100" dirty="0"/>
              <a:t>armour’ against negative outcomes associated with risky life events. </a:t>
            </a:r>
            <a:r>
              <a:rPr lang="en-IE" sz="1100" dirty="0" smtClean="0"/>
              <a:t>Problem solving has shown </a:t>
            </a:r>
            <a:r>
              <a:rPr lang="en-IE" sz="1100" dirty="0"/>
              <a:t>to be associated with the ability to cope with stresses in </a:t>
            </a:r>
            <a:r>
              <a:rPr lang="en-IE" sz="1100" dirty="0" smtClean="0"/>
              <a:t>life</a:t>
            </a:r>
            <a:endParaRPr lang="en-IE" sz="1100" dirty="0"/>
          </a:p>
          <a:p>
            <a:pPr marL="0" indent="0">
              <a:buNone/>
            </a:pPr>
            <a:endParaRPr lang="en-IE" sz="1100" b="1" dirty="0" smtClean="0"/>
          </a:p>
          <a:p>
            <a:pPr marL="0" indent="0">
              <a:buNone/>
            </a:pPr>
            <a:r>
              <a:rPr lang="en-IE" sz="1100" b="1" dirty="0" smtClean="0"/>
              <a:t>Relationships </a:t>
            </a:r>
            <a:r>
              <a:rPr lang="en-IE" sz="1100" dirty="0" smtClean="0"/>
              <a:t>an </a:t>
            </a:r>
            <a:r>
              <a:rPr lang="en-IE" sz="1100" dirty="0"/>
              <a:t>effective mechanism for getting young people involved in </a:t>
            </a:r>
            <a:r>
              <a:rPr lang="en-IE" sz="1100" dirty="0" smtClean="0"/>
              <a:t>positive activities </a:t>
            </a:r>
            <a:r>
              <a:rPr lang="en-IE" sz="1100" dirty="0"/>
              <a:t>through valued personal relationships with peers, adults or siblings. A </a:t>
            </a:r>
            <a:r>
              <a:rPr lang="en-IE" sz="1100" dirty="0" smtClean="0"/>
              <a:t>beneficial change </a:t>
            </a:r>
            <a:r>
              <a:rPr lang="en-IE" sz="1100" dirty="0"/>
              <a:t>in young people’s relationships with other adults through their participation </a:t>
            </a:r>
            <a:r>
              <a:rPr lang="en-IE" sz="1100" dirty="0" smtClean="0"/>
              <a:t>in positive </a:t>
            </a:r>
            <a:r>
              <a:rPr lang="en-IE" sz="1100" dirty="0"/>
              <a:t>activities can be transferred to academic learning and may lead to better </a:t>
            </a:r>
            <a:r>
              <a:rPr lang="en-IE" sz="1100" dirty="0" smtClean="0"/>
              <a:t>outcomes</a:t>
            </a:r>
            <a:endParaRPr lang="en-IE" sz="1100" dirty="0"/>
          </a:p>
          <a:p>
            <a:pPr marL="0" indent="0">
              <a:buNone/>
            </a:pPr>
            <a:endParaRPr lang="en-IE" sz="1100" b="1" dirty="0" smtClean="0"/>
          </a:p>
          <a:p>
            <a:pPr marL="0" indent="0">
              <a:buNone/>
            </a:pPr>
            <a:r>
              <a:rPr lang="en-IE" sz="1100" b="1" dirty="0" smtClean="0"/>
              <a:t>Creativity </a:t>
            </a:r>
            <a:r>
              <a:rPr lang="en-IE" sz="1100" b="1" dirty="0"/>
              <a:t>and imagination </a:t>
            </a:r>
            <a:r>
              <a:rPr lang="en-IE" sz="1100" dirty="0"/>
              <a:t>is related to resilience and well-being. Creativity can have </a:t>
            </a:r>
            <a:r>
              <a:rPr lang="en-IE" sz="1100" dirty="0" smtClean="0"/>
              <a:t>a positive </a:t>
            </a:r>
            <a:r>
              <a:rPr lang="en-IE" sz="1100" dirty="0"/>
              <a:t>impact on both self-esteem and overall </a:t>
            </a:r>
            <a:r>
              <a:rPr lang="en-IE" sz="1100" dirty="0" smtClean="0"/>
              <a:t>achievement</a:t>
            </a:r>
            <a:endParaRPr lang="en-IE" sz="1100" dirty="0"/>
          </a:p>
          <a:p>
            <a:pPr marL="0" indent="0">
              <a:buNone/>
            </a:pPr>
            <a:endParaRPr lang="en-IE" sz="1100" b="1" dirty="0" smtClean="0"/>
          </a:p>
          <a:p>
            <a:pPr marL="0" indent="0">
              <a:buNone/>
            </a:pPr>
            <a:r>
              <a:rPr lang="en-IE" sz="1100" b="1" dirty="0" smtClean="0"/>
              <a:t>Resilience </a:t>
            </a:r>
            <a:r>
              <a:rPr lang="en-IE" sz="1100" b="1" dirty="0"/>
              <a:t>and determination </a:t>
            </a:r>
            <a:r>
              <a:rPr lang="en-IE" sz="1100" dirty="0"/>
              <a:t>– If society intervenes early enough, it can improve </a:t>
            </a:r>
            <a:r>
              <a:rPr lang="en-IE" sz="1100" dirty="0" smtClean="0"/>
              <a:t>cognitive and </a:t>
            </a:r>
            <a:r>
              <a:rPr lang="en-IE" sz="1100" dirty="0"/>
              <a:t>socio-emotional abilities and the health of disadvantaged children. Effective </a:t>
            </a:r>
            <a:r>
              <a:rPr lang="en-IE" sz="1100" dirty="0" smtClean="0"/>
              <a:t>early interventions </a:t>
            </a:r>
            <a:r>
              <a:rPr lang="en-IE" sz="1100" dirty="0"/>
              <a:t>can promote schooling, reduce crime, foster workforce productivity </a:t>
            </a:r>
            <a:r>
              <a:rPr lang="en-IE" sz="1100" dirty="0" smtClean="0"/>
              <a:t>and reduce </a:t>
            </a:r>
            <a:r>
              <a:rPr lang="en-IE" sz="1100" dirty="0"/>
              <a:t>teenage pregnancy. </a:t>
            </a:r>
            <a:r>
              <a:rPr lang="en-IE" sz="1100" b="1" dirty="0"/>
              <a:t>Self-discipline </a:t>
            </a:r>
            <a:r>
              <a:rPr lang="en-IE" sz="1100" dirty="0"/>
              <a:t>has been highlighted as a vital factor in </a:t>
            </a:r>
            <a:r>
              <a:rPr lang="en-IE" sz="1100" dirty="0" smtClean="0"/>
              <a:t>building academic </a:t>
            </a:r>
            <a:r>
              <a:rPr lang="en-IE" sz="1100" dirty="0"/>
              <a:t>achievement, significantly better than </a:t>
            </a:r>
            <a:r>
              <a:rPr lang="en-IE" sz="1100" dirty="0" smtClean="0"/>
              <a:t>IQ</a:t>
            </a:r>
            <a:endParaRPr lang="en-IE" sz="1100" dirty="0"/>
          </a:p>
          <a:p>
            <a:pPr marL="0" indent="0">
              <a:buNone/>
            </a:pPr>
            <a:endParaRPr lang="en-IE" sz="1100" b="1" dirty="0" smtClean="0"/>
          </a:p>
          <a:p>
            <a:pPr marL="0" indent="0">
              <a:buNone/>
            </a:pPr>
            <a:r>
              <a:rPr lang="en-IE" sz="1100" b="1" dirty="0" smtClean="0"/>
              <a:t>Emotional </a:t>
            </a:r>
            <a:r>
              <a:rPr lang="en-IE" sz="1100" b="1" dirty="0"/>
              <a:t>intelligence </a:t>
            </a:r>
            <a:r>
              <a:rPr lang="en-IE" sz="1100" dirty="0"/>
              <a:t>is associated with the ability to manage feelings by knowing </a:t>
            </a:r>
            <a:r>
              <a:rPr lang="en-IE" sz="1100" dirty="0" smtClean="0"/>
              <a:t>one’s own </a:t>
            </a:r>
            <a:r>
              <a:rPr lang="en-IE" sz="1100" dirty="0"/>
              <a:t>emotions, as well as recognising and understanding other people’s emotions. This </a:t>
            </a:r>
            <a:r>
              <a:rPr lang="en-IE" sz="1100" dirty="0" smtClean="0"/>
              <a:t>is vital </a:t>
            </a:r>
            <a:r>
              <a:rPr lang="en-IE" sz="1100" dirty="0"/>
              <a:t>in managing relationships (e.g. managing the emotions of others</a:t>
            </a:r>
            <a:r>
              <a:rPr lang="en-IE" sz="1100" dirty="0" smtClean="0"/>
              <a:t>)</a:t>
            </a:r>
            <a:endParaRPr lang="en-IE" sz="1100" dirty="0"/>
          </a:p>
        </p:txBody>
      </p:sp>
    </p:spTree>
    <p:extLst>
      <p:ext uri="{BB962C8B-B14F-4D97-AF65-F5344CB8AC3E}">
        <p14:creationId xmlns:p14="http://schemas.microsoft.com/office/powerpoint/2010/main" val="1711610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313544"/>
          </a:xfrm>
        </p:spPr>
        <p:txBody>
          <a:bodyPr>
            <a:normAutofit fontScale="90000"/>
          </a:bodyPr>
          <a:lstStyle/>
          <a:p>
            <a:pPr algn="ctr"/>
            <a:r>
              <a:rPr lang="en-IE" sz="2000" b="1" dirty="0"/>
              <a:t>Youth </a:t>
            </a:r>
            <a:r>
              <a:rPr lang="en-IE" sz="2000" b="1" dirty="0" smtClean="0"/>
              <a:t>Participation Charter </a:t>
            </a:r>
            <a:r>
              <a:rPr lang="en-IE" sz="2000" b="1" dirty="0"/>
              <a:t>Principles</a:t>
            </a:r>
            <a:endParaRPr lang="en-IE" sz="2000" dirty="0"/>
          </a:p>
        </p:txBody>
      </p:sp>
      <p:graphicFrame>
        <p:nvGraphicFramePr>
          <p:cNvPr id="4" name="Table 3"/>
          <p:cNvGraphicFramePr>
            <a:graphicFrameLocks noGrp="1"/>
          </p:cNvGraphicFramePr>
          <p:nvPr>
            <p:extLst>
              <p:ext uri="{D42A27DB-BD31-4B8C-83A1-F6EECF244321}">
                <p14:modId xmlns:p14="http://schemas.microsoft.com/office/powerpoint/2010/main" val="4226005721"/>
              </p:ext>
            </p:extLst>
          </p:nvPr>
        </p:nvGraphicFramePr>
        <p:xfrm>
          <a:off x="107504" y="519522"/>
          <a:ext cx="8928992" cy="4968240"/>
        </p:xfrm>
        <a:graphic>
          <a:graphicData uri="http://schemas.openxmlformats.org/drawingml/2006/table">
            <a:tbl>
              <a:tblPr firstRow="1" bandRow="1">
                <a:tableStyleId>{5C22544A-7EE6-4342-B048-85BDC9FD1C3A}</a:tableStyleId>
              </a:tblPr>
              <a:tblGrid>
                <a:gridCol w="4464496"/>
                <a:gridCol w="4464496"/>
              </a:tblGrid>
              <a:tr h="228600">
                <a:tc>
                  <a:txBody>
                    <a:bodyPr/>
                    <a:lstStyle/>
                    <a:p>
                      <a:endParaRPr lang="en-IE" sz="1100" dirty="0"/>
                    </a:p>
                  </a:txBody>
                  <a:tcPr marT="34290" marB="34290"/>
                </a:tc>
                <a:tc>
                  <a:txBody>
                    <a:bodyPr/>
                    <a:lstStyle/>
                    <a:p>
                      <a:endParaRPr lang="en-IE" sz="1100" dirty="0"/>
                    </a:p>
                  </a:txBody>
                  <a:tcPr marT="34290" marB="34290"/>
                </a:tc>
              </a:tr>
              <a:tr h="754380">
                <a:tc>
                  <a:txBody>
                    <a:bodyPr/>
                    <a:lstStyle/>
                    <a:p>
                      <a:r>
                        <a:rPr lang="en-IE" sz="900" b="1" dirty="0" smtClean="0"/>
                        <a:t>Voluntary</a:t>
                      </a:r>
                    </a:p>
                    <a:p>
                      <a:r>
                        <a:rPr lang="en-IE" sz="900" dirty="0" smtClean="0"/>
                        <a:t>Youth participation must be, in essence, a voluntary arrangement if it is to be of any value to the young people involved</a:t>
                      </a:r>
                    </a:p>
                    <a:p>
                      <a:endParaRPr lang="en-IE" sz="900" dirty="0"/>
                    </a:p>
                  </a:txBody>
                  <a:tcPr marT="34290" marB="34290"/>
                </a:tc>
                <a:tc>
                  <a:txBody>
                    <a:bodyPr/>
                    <a:lstStyle/>
                    <a:p>
                      <a:r>
                        <a:rPr lang="en-IE" sz="900" b="1" dirty="0" smtClean="0"/>
                        <a:t>Resourced</a:t>
                      </a:r>
                    </a:p>
                    <a:p>
                      <a:r>
                        <a:rPr lang="en-IE" sz="900" dirty="0" smtClean="0"/>
                        <a:t>Activities and initiatives also need to be adequately resourced in terms of staff support, access to information, funding, time span and space to carry out activities</a:t>
                      </a:r>
                      <a:endParaRPr lang="en-IE" sz="900" dirty="0"/>
                    </a:p>
                  </a:txBody>
                  <a:tcPr marT="34290" marB="34290"/>
                </a:tc>
              </a:tr>
              <a:tr h="480060">
                <a:tc>
                  <a:txBody>
                    <a:bodyPr/>
                    <a:lstStyle/>
                    <a:p>
                      <a:r>
                        <a:rPr lang="en-IE" sz="900" b="1" dirty="0" smtClean="0"/>
                        <a:t>Informed</a:t>
                      </a:r>
                    </a:p>
                    <a:p>
                      <a:r>
                        <a:rPr lang="en-IE" sz="900" dirty="0" smtClean="0"/>
                        <a:t>Young people should be made aware of what they are getting involved in and what their rights and responsibilities are</a:t>
                      </a:r>
                      <a:endParaRPr lang="en-IE" sz="900" dirty="0"/>
                    </a:p>
                  </a:txBody>
                  <a:tcPr marT="34290" marB="34290"/>
                </a:tc>
                <a:tc>
                  <a:txBody>
                    <a:bodyPr/>
                    <a:lstStyle/>
                    <a:p>
                      <a:r>
                        <a:rPr lang="en-IE" sz="900" b="1" dirty="0" smtClean="0"/>
                        <a:t>Valued</a:t>
                      </a:r>
                    </a:p>
                    <a:p>
                      <a:r>
                        <a:rPr lang="en-IE" sz="900" dirty="0" smtClean="0"/>
                        <a:t>Young people should feel that they are valued and are being taken seriously, as is their work, in order to avoid tokenism</a:t>
                      </a:r>
                      <a:endParaRPr lang="en-IE" sz="900" dirty="0"/>
                    </a:p>
                  </a:txBody>
                  <a:tcPr marT="34290" marB="34290"/>
                </a:tc>
              </a:tr>
              <a:tr h="617220">
                <a:tc>
                  <a:txBody>
                    <a:bodyPr/>
                    <a:lstStyle/>
                    <a:p>
                      <a:r>
                        <a:rPr lang="en-IE" sz="900" b="1" dirty="0" smtClean="0"/>
                        <a:t>Relevant</a:t>
                      </a:r>
                    </a:p>
                    <a:p>
                      <a:r>
                        <a:rPr lang="en-IE" sz="900" dirty="0" smtClean="0"/>
                        <a:t>Young people should be able to input into the development of initiatives which should aim to address their needs and deal with relevant issues of importance to them</a:t>
                      </a:r>
                      <a:endParaRPr lang="en-IE" sz="900" dirty="0"/>
                    </a:p>
                  </a:txBody>
                  <a:tcPr marT="34290" marB="34290"/>
                </a:tc>
                <a:tc>
                  <a:txBody>
                    <a:bodyPr/>
                    <a:lstStyle/>
                    <a:p>
                      <a:r>
                        <a:rPr lang="en-IE" sz="900" b="1" dirty="0" smtClean="0"/>
                        <a:t>Owned</a:t>
                      </a:r>
                    </a:p>
                    <a:p>
                      <a:r>
                        <a:rPr lang="en-IE" sz="900" dirty="0" smtClean="0"/>
                        <a:t>Activities and initiatives should be youth led and young people involved should feel that they have ownership</a:t>
                      </a:r>
                      <a:endParaRPr lang="en-IE" sz="900" dirty="0"/>
                    </a:p>
                  </a:txBody>
                  <a:tcPr marT="34290" marB="34290"/>
                </a:tc>
              </a:tr>
              <a:tr h="754380">
                <a:tc>
                  <a:txBody>
                    <a:bodyPr/>
                    <a:lstStyle/>
                    <a:p>
                      <a:r>
                        <a:rPr lang="en-IE" sz="900" b="1" dirty="0" smtClean="0"/>
                        <a:t>Enjoyable</a:t>
                      </a:r>
                    </a:p>
                    <a:p>
                      <a:r>
                        <a:rPr lang="en-IE" sz="900" dirty="0" smtClean="0"/>
                        <a:t>Young people need to have fun and feel valued, therefore, all youth participation initiatives, no mater how intense, need to be implemented in a way that is enjoyable</a:t>
                      </a:r>
                    </a:p>
                    <a:p>
                      <a:endParaRPr lang="en-IE" sz="900" dirty="0"/>
                    </a:p>
                  </a:txBody>
                  <a:tcPr marT="34290" marB="34290"/>
                </a:tc>
                <a:tc>
                  <a:txBody>
                    <a:bodyPr/>
                    <a:lstStyle/>
                    <a:p>
                      <a:r>
                        <a:rPr lang="en-IE" sz="900" b="1" dirty="0" smtClean="0"/>
                        <a:t>Flexible</a:t>
                      </a:r>
                    </a:p>
                    <a:p>
                      <a:r>
                        <a:rPr lang="en-IE" sz="900" dirty="0" smtClean="0"/>
                        <a:t>In order to meet the changing needs of young people and allow for personal and other work obligations, there needs to be a certain amount of flexibility built into youth participation initiatives</a:t>
                      </a:r>
                      <a:endParaRPr lang="en-IE" sz="900" dirty="0"/>
                    </a:p>
                  </a:txBody>
                  <a:tcPr marT="34290" marB="34290"/>
                </a:tc>
              </a:tr>
              <a:tr h="617220">
                <a:tc>
                  <a:txBody>
                    <a:bodyPr/>
                    <a:lstStyle/>
                    <a:p>
                      <a:r>
                        <a:rPr lang="en-IE" sz="900" b="1" dirty="0" smtClean="0"/>
                        <a:t>Developmental</a:t>
                      </a:r>
                    </a:p>
                    <a:p>
                      <a:r>
                        <a:rPr lang="en-IE" sz="900" dirty="0" smtClean="0"/>
                        <a:t>Young people should be given the opportunity to explore issues relating to the society in which they live and be empowered to become active citizens</a:t>
                      </a:r>
                      <a:endParaRPr lang="en-IE" sz="900" dirty="0"/>
                    </a:p>
                  </a:txBody>
                  <a:tcPr marT="34290" marB="34290"/>
                </a:tc>
                <a:tc>
                  <a:txBody>
                    <a:bodyPr/>
                    <a:lstStyle/>
                    <a:p>
                      <a:r>
                        <a:rPr lang="en-IE" sz="900" b="1" dirty="0" smtClean="0"/>
                        <a:t>Diverse</a:t>
                      </a:r>
                    </a:p>
                    <a:p>
                      <a:r>
                        <a:rPr lang="en-IE" sz="900" dirty="0" smtClean="0"/>
                        <a:t>It is important that all young people are afforded the opportunity to participate and that diversity in groups is not only respected, but sought after</a:t>
                      </a:r>
                      <a:endParaRPr lang="en-IE" sz="900" dirty="0"/>
                    </a:p>
                  </a:txBody>
                  <a:tcPr marT="34290" marB="34290"/>
                </a:tc>
              </a:tr>
              <a:tr h="891540">
                <a:tc>
                  <a:txBody>
                    <a:bodyPr/>
                    <a:lstStyle/>
                    <a:p>
                      <a:r>
                        <a:rPr lang="en-IE" sz="900" b="1" dirty="0" smtClean="0"/>
                        <a:t>Educational</a:t>
                      </a:r>
                    </a:p>
                    <a:p>
                      <a:r>
                        <a:rPr lang="en-IE" sz="900" dirty="0" smtClean="0"/>
                        <a:t>Youth participation projects should provide young people with opportunities for learning in both formal and informal settings</a:t>
                      </a:r>
                    </a:p>
                    <a:p>
                      <a:endParaRPr lang="en-IE" sz="900" dirty="0"/>
                    </a:p>
                  </a:txBody>
                  <a:tcPr marT="34290" marB="34290"/>
                </a:tc>
                <a:tc>
                  <a:txBody>
                    <a:bodyPr/>
                    <a:lstStyle/>
                    <a:p>
                      <a:r>
                        <a:rPr lang="en-IE" sz="900" b="1" dirty="0" smtClean="0"/>
                        <a:t>Monitored and evaluated</a:t>
                      </a:r>
                    </a:p>
                    <a:p>
                      <a:r>
                        <a:rPr lang="en-IE" sz="900" dirty="0" smtClean="0"/>
                        <a:t>In order to ensure that initiatives are meeting the changing needs of the young people involved and to promote innovative youth participation activities, it is vital that all such initiatives and activities are monitored and evaluated on an ongoing basis</a:t>
                      </a:r>
                    </a:p>
                  </a:txBody>
                  <a:tcPr marT="34290" marB="34290"/>
                </a:tc>
              </a:tr>
              <a:tr h="617220">
                <a:tc>
                  <a:txBody>
                    <a:bodyPr/>
                    <a:lstStyle/>
                    <a:p>
                      <a:r>
                        <a:rPr lang="en-IE" sz="900" b="1" dirty="0" smtClean="0"/>
                        <a:t>Supported</a:t>
                      </a:r>
                    </a:p>
                    <a:p>
                      <a:r>
                        <a:rPr lang="en-IE" sz="900" dirty="0" smtClean="0"/>
                        <a:t>Youth participation initiatives and activities should be supported as appropriate, whether that involves training, advice, or guidance</a:t>
                      </a:r>
                    </a:p>
                  </a:txBody>
                  <a:tcPr marT="34290" marB="34290"/>
                </a:tc>
                <a:tc>
                  <a:txBody>
                    <a:bodyPr/>
                    <a:lstStyle/>
                    <a:p>
                      <a:r>
                        <a:rPr lang="en-IE" sz="900" dirty="0" smtClean="0">
                          <a:hlinkClick r:id="rId2"/>
                        </a:rPr>
                        <a:t>http://www.youth.ie/nyci/why-dont-we-youth-participation-resource-pack</a:t>
                      </a:r>
                      <a:r>
                        <a:rPr lang="en-IE" sz="900" dirty="0" smtClean="0"/>
                        <a:t> </a:t>
                      </a:r>
                      <a:endParaRPr lang="en-IE" sz="900" dirty="0"/>
                    </a:p>
                  </a:txBody>
                  <a:tcPr marT="34290" marB="34290"/>
                </a:tc>
              </a:tr>
            </a:tbl>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bwMode="auto">
          <a:xfrm>
            <a:off x="8172400" y="51471"/>
            <a:ext cx="966005" cy="504254"/>
          </a:xfrm>
          <a:prstGeom prst="rect">
            <a:avLst/>
          </a:prstGeom>
          <a:noFill/>
          <a:ln>
            <a:noFill/>
          </a:ln>
        </p:spPr>
      </p:pic>
    </p:spTree>
    <p:extLst>
      <p:ext uri="{BB962C8B-B14F-4D97-AF65-F5344CB8AC3E}">
        <p14:creationId xmlns:p14="http://schemas.microsoft.com/office/powerpoint/2010/main" val="2918331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A300"/>
        </a:solidFill>
        <a:effectLst/>
      </p:bgPr>
    </p:bg>
    <p:spTree>
      <p:nvGrpSpPr>
        <p:cNvPr id="1" name="Shape 231"/>
        <p:cNvGrpSpPr/>
        <p:nvPr/>
      </p:nvGrpSpPr>
      <p:grpSpPr>
        <a:xfrm>
          <a:off x="0" y="0"/>
          <a:ext cx="0" cy="0"/>
          <a:chOff x="0" y="0"/>
          <a:chExt cx="0" cy="0"/>
        </a:xfrm>
      </p:grpSpPr>
      <p:sp>
        <p:nvSpPr>
          <p:cNvPr id="232" name="Shape 232"/>
          <p:cNvSpPr/>
          <p:nvPr/>
        </p:nvSpPr>
        <p:spPr>
          <a:xfrm>
            <a:off x="6084168" y="202337"/>
            <a:ext cx="2879503" cy="4072344"/>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33" name="Shape 233"/>
          <p:cNvSpPr/>
          <p:nvPr/>
        </p:nvSpPr>
        <p:spPr>
          <a:xfrm>
            <a:off x="6277269" y="627534"/>
            <a:ext cx="2493299" cy="3333599"/>
          </a:xfrm>
          <a:prstGeom prst="rect">
            <a:avLst/>
          </a:prstGeom>
          <a:solidFill>
            <a:srgbClr val="001936">
              <a:alpha val="2192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Sniglet"/>
                <a:ea typeface="Sniglet"/>
                <a:cs typeface="Sniglet"/>
                <a:sym typeface="Sniglet"/>
              </a:rPr>
              <a:t>Place your screenshot here</a:t>
            </a:r>
          </a:p>
        </p:txBody>
      </p:sp>
      <p:sp>
        <p:nvSpPr>
          <p:cNvPr id="234" name="Shape 234"/>
          <p:cNvSpPr txBox="1">
            <a:spLocks noGrp="1"/>
          </p:cNvSpPr>
          <p:nvPr>
            <p:ph type="body" idx="4294967295"/>
          </p:nvPr>
        </p:nvSpPr>
        <p:spPr>
          <a:xfrm>
            <a:off x="179512" y="339503"/>
            <a:ext cx="5688632" cy="4627470"/>
          </a:xfrm>
          <a:prstGeom prst="rect">
            <a:avLst/>
          </a:prstGeom>
        </p:spPr>
        <p:txBody>
          <a:bodyPr lIns="91425" tIns="91425" rIns="91425" bIns="91425" anchor="b" anchorCtr="0">
            <a:noAutofit/>
          </a:bodyPr>
          <a:lstStyle/>
          <a:p>
            <a:pPr lvl="0">
              <a:spcBef>
                <a:spcPts val="0"/>
              </a:spcBef>
              <a:buNone/>
            </a:pPr>
            <a:r>
              <a:rPr lang="en" sz="6000" dirty="0" smtClean="0">
                <a:solidFill>
                  <a:srgbClr val="FFFFFF"/>
                </a:solidFill>
              </a:rPr>
              <a:t>THANKS!</a:t>
            </a:r>
          </a:p>
          <a:p>
            <a:pPr lvl="0">
              <a:spcBef>
                <a:spcPts val="0"/>
              </a:spcBef>
              <a:buNone/>
            </a:pPr>
            <a:r>
              <a:rPr lang="en" sz="2400" b="1" dirty="0" smtClean="0">
                <a:solidFill>
                  <a:srgbClr val="FFFFFF"/>
                </a:solidFill>
              </a:rPr>
              <a:t>Any </a:t>
            </a:r>
            <a:r>
              <a:rPr lang="en" sz="2400" b="1" dirty="0">
                <a:solidFill>
                  <a:srgbClr val="FFFFFF"/>
                </a:solidFill>
              </a:rPr>
              <a:t>questions?</a:t>
            </a:r>
          </a:p>
          <a:p>
            <a:pPr>
              <a:spcBef>
                <a:spcPts val="0"/>
              </a:spcBef>
              <a:buSzPct val="61111"/>
              <a:buNone/>
            </a:pPr>
            <a:endParaRPr lang="en" sz="2400" dirty="0" smtClean="0">
              <a:solidFill>
                <a:srgbClr val="FFFFFF"/>
              </a:solidFill>
            </a:endParaRPr>
          </a:p>
          <a:p>
            <a:pPr>
              <a:spcBef>
                <a:spcPts val="0"/>
              </a:spcBef>
              <a:buSzPct val="61111"/>
              <a:buNone/>
            </a:pPr>
            <a:r>
              <a:rPr lang="en" sz="2000" dirty="0" smtClean="0">
                <a:solidFill>
                  <a:srgbClr val="FFFFFF"/>
                </a:solidFill>
              </a:rPr>
              <a:t>You </a:t>
            </a:r>
            <a:r>
              <a:rPr lang="en" sz="2000" dirty="0">
                <a:solidFill>
                  <a:srgbClr val="FFFFFF"/>
                </a:solidFill>
              </a:rPr>
              <a:t>can find me </a:t>
            </a:r>
            <a:r>
              <a:rPr lang="en-IE" sz="2000" b="1" dirty="0"/>
              <a:t>Valerie Duffy</a:t>
            </a:r>
          </a:p>
          <a:p>
            <a:pPr lvl="0">
              <a:spcBef>
                <a:spcPts val="0"/>
              </a:spcBef>
              <a:buSzPct val="61111"/>
              <a:buNone/>
            </a:pPr>
            <a:r>
              <a:rPr lang="en" sz="2000" dirty="0">
                <a:solidFill>
                  <a:srgbClr val="FFFFFF"/>
                </a:solidFill>
              </a:rPr>
              <a:t>at @nycinews &amp; </a:t>
            </a:r>
            <a:r>
              <a:rPr lang="en" sz="2000" dirty="0">
                <a:solidFill>
                  <a:srgbClr val="FFFFFF"/>
                </a:solidFill>
                <a:hlinkClick r:id="rId3"/>
              </a:rPr>
              <a:t>deved@nyci.ie</a:t>
            </a:r>
            <a:r>
              <a:rPr lang="en" sz="2000" dirty="0">
                <a:solidFill>
                  <a:srgbClr val="FFFFFF"/>
                </a:solidFill>
              </a:rPr>
              <a:t> </a:t>
            </a:r>
            <a:r>
              <a:rPr lang="en-IE" sz="2000" dirty="0"/>
              <a:t> </a:t>
            </a:r>
            <a:endParaRPr lang="en-IE" sz="2000" dirty="0" smtClean="0"/>
          </a:p>
          <a:p>
            <a:pPr lvl="0">
              <a:spcBef>
                <a:spcPts val="0"/>
              </a:spcBef>
              <a:buSzPct val="61111"/>
              <a:buNone/>
            </a:pPr>
            <a:r>
              <a:rPr lang="en-IE" sz="2000" dirty="0" smtClean="0"/>
              <a:t>               </a:t>
            </a:r>
            <a:endParaRPr lang="en-US" sz="2000" dirty="0"/>
          </a:p>
          <a:p>
            <a:pPr algn="ctr">
              <a:buNone/>
            </a:pPr>
            <a:r>
              <a:rPr lang="en-IE" sz="1400" u="sng" dirty="0" smtClean="0">
                <a:hlinkClick r:id="rId4"/>
              </a:rPr>
              <a:t>http</a:t>
            </a:r>
            <a:r>
              <a:rPr lang="en-IE" sz="1400" u="sng" dirty="0">
                <a:hlinkClick r:id="rId4"/>
              </a:rPr>
              <a:t>://</a:t>
            </a:r>
            <a:r>
              <a:rPr lang="en-IE" sz="1400" u="sng" dirty="0" smtClean="0">
                <a:hlinkClick r:id="rId4"/>
              </a:rPr>
              <a:t>www.oneworldweek.ie/sites/default/files/SDGs_Youth_Resource%20_Pack.pdf</a:t>
            </a:r>
          </a:p>
          <a:p>
            <a:pPr algn="ctr">
              <a:buNone/>
            </a:pPr>
            <a:endParaRPr lang="en-IE" sz="1400" u="sng" dirty="0">
              <a:hlinkClick r:id="rId4"/>
            </a:endParaRPr>
          </a:p>
          <a:p>
            <a:pPr algn="ctr">
              <a:buNone/>
            </a:pPr>
            <a:r>
              <a:rPr lang="en-IE" sz="1400" u="sng" dirty="0" smtClean="0">
                <a:hlinkClick r:id="rId4"/>
              </a:rPr>
              <a:t>www.facebook.com/NationalYouthCouncil</a:t>
            </a:r>
            <a:r>
              <a:rPr lang="en-IE" sz="1400" u="sng" dirty="0" smtClean="0"/>
              <a:t> </a:t>
            </a:r>
            <a:endParaRPr lang="en-IE" sz="1400" b="1" dirty="0"/>
          </a:p>
          <a:p>
            <a:pPr algn="ctr">
              <a:buNone/>
            </a:pPr>
            <a:r>
              <a:rPr lang="en-IE" sz="1400" b="1" u="sng" dirty="0">
                <a:solidFill>
                  <a:srgbClr val="0070C0"/>
                </a:solidFill>
                <a:hlinkClick r:id="rId5"/>
              </a:rPr>
              <a:t>www.oneworldweek.ie</a:t>
            </a:r>
            <a:endParaRPr lang="en-IE" sz="1400" b="1" u="sng" dirty="0">
              <a:solidFill>
                <a:srgbClr val="0070C0"/>
              </a:solidFill>
            </a:endParaRPr>
          </a:p>
          <a:p>
            <a:pPr algn="ctr">
              <a:buNone/>
            </a:pPr>
            <a:r>
              <a:rPr lang="en-IE" sz="1400" b="1" u="sng" dirty="0">
                <a:solidFill>
                  <a:srgbClr val="0070C0"/>
                </a:solidFill>
                <a:hlinkClick r:id="rId6"/>
              </a:rPr>
              <a:t>www.youthdeved.ie</a:t>
            </a:r>
            <a:r>
              <a:rPr lang="en-IE" sz="1400" b="1" u="sng" dirty="0">
                <a:solidFill>
                  <a:srgbClr val="0070C0"/>
                </a:solidFill>
              </a:rPr>
              <a:t> </a:t>
            </a:r>
            <a:endParaRPr lang="en-US" sz="1400" b="1" dirty="0"/>
          </a:p>
          <a:p>
            <a:pPr lvl="0">
              <a:spcBef>
                <a:spcPts val="0"/>
              </a:spcBef>
              <a:buNone/>
            </a:pPr>
            <a:endParaRPr lang="en" sz="2400" dirty="0">
              <a:solidFill>
                <a:srgbClr val="FFFFFF"/>
              </a:solidFill>
            </a:endParaRPr>
          </a:p>
        </p:txBody>
      </p:sp>
      <p:sp>
        <p:nvSpPr>
          <p:cNvPr id="7" name="Shape 465"/>
          <p:cNvSpPr/>
          <p:nvPr/>
        </p:nvSpPr>
        <p:spPr>
          <a:xfrm>
            <a:off x="4510783" y="202337"/>
            <a:ext cx="1015134" cy="108012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grpSp>
        <p:nvGrpSpPr>
          <p:cNvPr id="8" name="Shape 475"/>
          <p:cNvGrpSpPr/>
          <p:nvPr/>
        </p:nvGrpSpPr>
        <p:grpSpPr>
          <a:xfrm>
            <a:off x="467544" y="4154832"/>
            <a:ext cx="504056" cy="865190"/>
            <a:chOff x="1979475" y="4289300"/>
            <a:chExt cx="322400" cy="509225"/>
          </a:xfrm>
        </p:grpSpPr>
        <p:sp>
          <p:nvSpPr>
            <p:cNvPr id="9" name="Shape 476"/>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10" name="Shape 477"/>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11" name="Shape 478"/>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gr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4448329"/>
            <a:ext cx="684422" cy="54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https://tse1.mm.bing.net/th?&amp;id=OIP.M380e2cf38846daac13c46e12224a7dcbo0&amp;w=191&amp;h=138&amp;c=0&amp;pid=1.9&amp;rs=0&amp;p=0&amp;r=0"/>
          <p:cNvPicPr/>
          <p:nvPr/>
        </p:nvPicPr>
        <p:blipFill>
          <a:blip r:embed="rId8">
            <a:extLst>
              <a:ext uri="{28A0092B-C50C-407E-A947-70E740481C1C}">
                <a14:useLocalDpi xmlns:a14="http://schemas.microsoft.com/office/drawing/2010/main" val="0"/>
              </a:ext>
            </a:extLst>
          </a:blip>
          <a:srcRect/>
          <a:stretch>
            <a:fillRect/>
          </a:stretch>
        </p:blipFill>
        <p:spPr bwMode="auto">
          <a:xfrm>
            <a:off x="7380312" y="4477069"/>
            <a:ext cx="713114" cy="492517"/>
          </a:xfrm>
          <a:prstGeom prst="rect">
            <a:avLst/>
          </a:prstGeom>
          <a:noFill/>
          <a:ln>
            <a:noFill/>
          </a:ln>
        </p:spPr>
      </p:pic>
      <p:pic>
        <p:nvPicPr>
          <p:cNvPr id="14" name="Picture 13" descr="C:\Users\valerie\AppData\Local\Microsoft\Windows\Temporary Internet Files\Content.Outlook\XMO41VNN\IA_DFATLogo_DetailedHarp_colour (2).jpg"/>
          <p:cNvPicPr/>
          <p:nvPr/>
        </p:nvPicPr>
        <p:blipFill>
          <a:blip r:embed="rId9">
            <a:extLst>
              <a:ext uri="{28A0092B-C50C-407E-A947-70E740481C1C}">
                <a14:useLocalDpi xmlns:a14="http://schemas.microsoft.com/office/drawing/2010/main" val="0"/>
              </a:ext>
            </a:extLst>
          </a:blip>
          <a:srcRect/>
          <a:stretch>
            <a:fillRect/>
          </a:stretch>
        </p:blipFill>
        <p:spPr bwMode="auto">
          <a:xfrm>
            <a:off x="4510782" y="4638433"/>
            <a:ext cx="1166118" cy="374918"/>
          </a:xfrm>
          <a:prstGeom prst="rect">
            <a:avLst/>
          </a:prstGeom>
          <a:noFill/>
          <a:ln>
            <a:noFill/>
          </a:ln>
        </p:spPr>
      </p:pic>
      <p:pic>
        <p:nvPicPr>
          <p:cNvPr id="15" name="Picture 14" descr="Home"/>
          <p:cNvPicPr/>
          <p:nvPr/>
        </p:nvPicPr>
        <p:blipFill>
          <a:blip r:embed="rId10">
            <a:extLst>
              <a:ext uri="{28A0092B-C50C-407E-A947-70E740481C1C}">
                <a14:useLocalDpi xmlns:a14="http://schemas.microsoft.com/office/drawing/2010/main" val="0"/>
              </a:ext>
            </a:extLst>
          </a:blip>
          <a:srcRect/>
          <a:stretch>
            <a:fillRect/>
          </a:stretch>
        </p:blipFill>
        <p:spPr bwMode="auto">
          <a:xfrm>
            <a:off x="5702806" y="4561834"/>
            <a:ext cx="899890" cy="534541"/>
          </a:xfrm>
          <a:prstGeom prst="rect">
            <a:avLst/>
          </a:prstGeom>
          <a:noFill/>
          <a:ln>
            <a:noFill/>
          </a:ln>
        </p:spPr>
      </p:pic>
      <p:pic>
        <p:nvPicPr>
          <p:cNvPr id="1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2696" y="4621853"/>
            <a:ext cx="631998" cy="34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2751" y="555525"/>
            <a:ext cx="2776079" cy="340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p:nvPr/>
        </p:nvPicPr>
        <p:blipFill>
          <a:blip r:embed="rId13">
            <a:extLst>
              <a:ext uri="{28A0092B-C50C-407E-A947-70E740481C1C}">
                <a14:useLocalDpi xmlns:a14="http://schemas.microsoft.com/office/drawing/2010/main" val="0"/>
              </a:ext>
            </a:extLst>
          </a:blip>
          <a:stretch>
            <a:fillRect/>
          </a:stretch>
        </p:blipFill>
        <p:spPr bwMode="auto">
          <a:xfrm>
            <a:off x="4198897" y="1912230"/>
            <a:ext cx="1326045" cy="69219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982575" y="1079301"/>
            <a:ext cx="6978158" cy="630895"/>
          </a:xfrm>
        </p:spPr>
        <p:txBody>
          <a:bodyPr/>
          <a:lstStyle/>
          <a:p>
            <a:r>
              <a:rPr lang="en-IE" b="1" dirty="0" smtClean="0"/>
              <a:t/>
            </a:r>
            <a:br>
              <a:rPr lang="en-IE" b="1" dirty="0" smtClean="0"/>
            </a:br>
            <a:r>
              <a:rPr lang="en-IE" b="1" dirty="0"/>
              <a:t/>
            </a:r>
            <a:br>
              <a:rPr lang="en-IE" b="1" dirty="0"/>
            </a:br>
            <a:r>
              <a:rPr lang="en-IE" b="1" dirty="0" smtClean="0"/>
              <a:t/>
            </a:r>
            <a:br>
              <a:rPr lang="en-IE" b="1" dirty="0" smtClean="0"/>
            </a:br>
            <a:r>
              <a:rPr lang="en-IE" b="1" dirty="0"/>
              <a:t/>
            </a:r>
            <a:br>
              <a:rPr lang="en-IE" b="1" dirty="0"/>
            </a:br>
            <a:r>
              <a:rPr lang="en-IE" b="1" dirty="0" smtClean="0"/>
              <a:t/>
            </a:r>
            <a:br>
              <a:rPr lang="en-IE" b="1" dirty="0" smtClean="0"/>
            </a:br>
            <a:r>
              <a:rPr lang="en-IE" b="1" dirty="0"/>
              <a:t/>
            </a:r>
            <a:br>
              <a:rPr lang="en-IE" b="1" dirty="0"/>
            </a:br>
            <a:r>
              <a:rPr lang="en-IE" b="1" dirty="0" smtClean="0"/>
              <a:t/>
            </a:r>
            <a:br>
              <a:rPr lang="en-IE" b="1" dirty="0" smtClean="0"/>
            </a:br>
            <a:r>
              <a:rPr lang="en-IE" b="1" dirty="0"/>
              <a:t/>
            </a:r>
            <a:br>
              <a:rPr lang="en-IE" b="1" dirty="0"/>
            </a:br>
            <a:r>
              <a:rPr lang="en-IE" b="1" dirty="0" smtClean="0"/>
              <a:t/>
            </a:r>
            <a:br>
              <a:rPr lang="en-IE" b="1" dirty="0" smtClean="0"/>
            </a:br>
            <a:r>
              <a:rPr lang="en-IE" b="1" dirty="0"/>
              <a:t/>
            </a:r>
            <a:br>
              <a:rPr lang="en-IE" b="1" dirty="0"/>
            </a:br>
            <a:r>
              <a:rPr lang="en-IE" b="1" dirty="0" smtClean="0"/>
              <a:t>Sustainable Development Goals (SDGs)</a:t>
            </a:r>
            <a:endParaRPr lang="en-IE" b="1" dirty="0"/>
          </a:p>
        </p:txBody>
      </p:sp>
      <p:sp>
        <p:nvSpPr>
          <p:cNvPr id="3" name="Text Placeholder 2"/>
          <p:cNvSpPr>
            <a:spLocks noGrp="1"/>
          </p:cNvSpPr>
          <p:nvPr>
            <p:ph type="body" idx="1"/>
          </p:nvPr>
        </p:nvSpPr>
        <p:spPr>
          <a:xfrm>
            <a:off x="971600" y="1635646"/>
            <a:ext cx="7276752" cy="2592288"/>
          </a:xfrm>
        </p:spPr>
        <p:txBody>
          <a:bodyPr/>
          <a:lstStyle/>
          <a:p>
            <a:pPr marL="457200" indent="-457200"/>
            <a:r>
              <a:rPr lang="en-IE" sz="1800" dirty="0" smtClean="0">
                <a:latin typeface="+mn-lt"/>
              </a:rPr>
              <a:t>17 goals which World Leaders have signed up to</a:t>
            </a:r>
          </a:p>
          <a:p>
            <a:pPr>
              <a:buNone/>
            </a:pPr>
            <a:endParaRPr lang="en-IE" sz="1800" dirty="0" smtClean="0">
              <a:latin typeface="+mn-lt"/>
            </a:endParaRPr>
          </a:p>
          <a:p>
            <a:pPr marL="457200" indent="-457200"/>
            <a:r>
              <a:rPr lang="en-IE" sz="1800" dirty="0" smtClean="0">
                <a:latin typeface="+mn-lt"/>
              </a:rPr>
              <a:t>Agenda 2030 – will last for 15 years from 2015 - 2030</a:t>
            </a:r>
          </a:p>
          <a:p>
            <a:pPr>
              <a:buNone/>
            </a:pPr>
            <a:endParaRPr lang="en-IE" sz="1800" dirty="0" smtClean="0">
              <a:latin typeface="+mn-lt"/>
            </a:endParaRPr>
          </a:p>
          <a:p>
            <a:pPr marL="457200" indent="-457200"/>
            <a:r>
              <a:rPr lang="en-IE" sz="1800" b="1" dirty="0" smtClean="0">
                <a:latin typeface="+mn-lt"/>
              </a:rPr>
              <a:t>5 P</a:t>
            </a:r>
            <a:r>
              <a:rPr lang="en-IE" sz="1800" dirty="0" smtClean="0">
                <a:latin typeface="+mn-lt"/>
              </a:rPr>
              <a:t>’s – People; Planet; Prosperity; Peace; and Partnership. </a:t>
            </a:r>
            <a:endParaRPr lang="en-IE" sz="1800" dirty="0" smtClean="0">
              <a:latin typeface="+mn-lt"/>
            </a:endParaRPr>
          </a:p>
          <a:p>
            <a:pPr>
              <a:buNone/>
            </a:pPr>
            <a:r>
              <a:rPr lang="en-IE" sz="1800" b="1" dirty="0">
                <a:latin typeface="+mn-lt"/>
              </a:rPr>
              <a:t> </a:t>
            </a:r>
            <a:r>
              <a:rPr lang="en-IE" sz="1800" b="1" dirty="0" smtClean="0">
                <a:latin typeface="+mn-lt"/>
              </a:rPr>
              <a:t>      </a:t>
            </a:r>
            <a:r>
              <a:rPr lang="en-IE" sz="1800" b="1" dirty="0" smtClean="0">
                <a:latin typeface="+mn-lt"/>
              </a:rPr>
              <a:t>6</a:t>
            </a:r>
            <a:r>
              <a:rPr lang="en-IE" sz="1800" b="1" baseline="30000" dirty="0" smtClean="0">
                <a:latin typeface="+mn-lt"/>
              </a:rPr>
              <a:t>th</a:t>
            </a:r>
            <a:r>
              <a:rPr lang="en-IE" sz="1800" b="1" dirty="0" smtClean="0">
                <a:latin typeface="+mn-lt"/>
              </a:rPr>
              <a:t> </a:t>
            </a:r>
            <a:r>
              <a:rPr lang="en-IE" sz="1800" b="1" dirty="0" smtClean="0">
                <a:latin typeface="+mn-lt"/>
              </a:rPr>
              <a:t>P</a:t>
            </a:r>
            <a:r>
              <a:rPr lang="en-IE" sz="1800" dirty="0" smtClean="0">
                <a:latin typeface="+mn-lt"/>
              </a:rPr>
              <a:t> - Participation</a:t>
            </a:r>
          </a:p>
          <a:p>
            <a:pPr>
              <a:buNone/>
            </a:pPr>
            <a:endParaRPr lang="en-IE" sz="1800" dirty="0" smtClean="0">
              <a:latin typeface="+mn-lt"/>
            </a:endParaRPr>
          </a:p>
          <a:p>
            <a:pPr marL="457200" indent="-457200"/>
            <a:r>
              <a:rPr lang="en-IE" sz="1800" dirty="0" smtClean="0">
                <a:latin typeface="+mn-lt"/>
              </a:rPr>
              <a:t>No one should get left behind</a:t>
            </a:r>
          </a:p>
          <a:p>
            <a:pPr>
              <a:buNone/>
            </a:pPr>
            <a:endParaRPr lang="en-IE"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7452320" y="4227934"/>
            <a:ext cx="1592065" cy="831057"/>
          </a:xfrm>
          <a:prstGeom prst="rect">
            <a:avLst/>
          </a:prstGeom>
          <a:noFill/>
          <a:ln>
            <a:noFill/>
          </a:ln>
        </p:spPr>
      </p:pic>
    </p:spTree>
    <p:extLst>
      <p:ext uri="{BB962C8B-B14F-4D97-AF65-F5344CB8AC3E}">
        <p14:creationId xmlns:p14="http://schemas.microsoft.com/office/powerpoint/2010/main" val="2926158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11960" y="2715766"/>
            <a:ext cx="3767400" cy="1159800"/>
          </a:xfrm>
        </p:spPr>
        <p:txBody>
          <a:bodyPr/>
          <a:lstStyle/>
          <a:p>
            <a:r>
              <a:rPr lang="en-IE" sz="3200" b="1" dirty="0" smtClean="0"/>
              <a:t>SDGs</a:t>
            </a:r>
            <a:r>
              <a:rPr lang="en-IE" b="1" dirty="0" smtClean="0"/>
              <a:t/>
            </a:r>
            <a:br>
              <a:rPr lang="en-IE" b="1" dirty="0" smtClean="0"/>
            </a:br>
            <a:r>
              <a:rPr lang="en-IE" sz="2000" dirty="0" smtClean="0"/>
              <a:t>Poverty; Hunger; Agriculture; </a:t>
            </a:r>
            <a:r>
              <a:rPr lang="en-IE" sz="2000" dirty="0" smtClean="0"/>
              <a:t>Health &amp; Well-Being; </a:t>
            </a:r>
            <a:r>
              <a:rPr lang="en-IE" sz="2000" dirty="0" smtClean="0"/>
              <a:t>Education; Gender Equality; Water; Economic </a:t>
            </a:r>
            <a:r>
              <a:rPr lang="en-IE" sz="2000" dirty="0"/>
              <a:t>G</a:t>
            </a:r>
            <a:r>
              <a:rPr lang="en-IE" sz="2000" dirty="0" smtClean="0"/>
              <a:t>rowth; Employment; Infrastructure; Innovation; Energy; Inequality; Cities; Consumption; Climate </a:t>
            </a:r>
            <a:r>
              <a:rPr lang="en-IE" sz="2000" dirty="0"/>
              <a:t>C</a:t>
            </a:r>
            <a:r>
              <a:rPr lang="en-IE" sz="2000" dirty="0" smtClean="0"/>
              <a:t>hange; Oceans; Forests; Peace; Justice; Partnership </a:t>
            </a:r>
            <a:r>
              <a:rPr lang="en-IE" sz="2000" dirty="0" smtClean="0"/>
              <a:t/>
            </a:r>
            <a:br>
              <a:rPr lang="en-IE" sz="2000" dirty="0" smtClean="0"/>
            </a:br>
            <a:r>
              <a:rPr lang="en-IE" sz="1200" dirty="0" smtClean="0"/>
              <a:t>and </a:t>
            </a:r>
            <a:r>
              <a:rPr lang="en-IE" sz="1200" dirty="0" smtClean="0"/>
              <a:t>more…</a:t>
            </a:r>
            <a:endParaRPr lang="en-IE" sz="1200" dirty="0"/>
          </a:p>
        </p:txBody>
      </p:sp>
      <p:sp>
        <p:nvSpPr>
          <p:cNvPr id="7" name="TextBox 6"/>
          <p:cNvSpPr txBox="1"/>
          <p:nvPr/>
        </p:nvSpPr>
        <p:spPr>
          <a:xfrm>
            <a:off x="556310" y="339502"/>
            <a:ext cx="2016224" cy="2246769"/>
          </a:xfrm>
          <a:prstGeom prst="rect">
            <a:avLst/>
          </a:prstGeom>
          <a:noFill/>
        </p:spPr>
        <p:txBody>
          <a:bodyPr wrap="square" rtlCol="0">
            <a:spAutoFit/>
          </a:bodyPr>
          <a:lstStyle/>
          <a:p>
            <a:r>
              <a:rPr lang="en-IE" sz="2800" b="1" dirty="0" smtClean="0"/>
              <a:t>What issues are involved with the SDGs?</a:t>
            </a:r>
            <a:endParaRPr lang="en-IE" sz="2800" b="1" dirty="0"/>
          </a:p>
        </p:txBody>
      </p:sp>
      <p:sp>
        <p:nvSpPr>
          <p:cNvPr id="8" name="TextBox 7"/>
          <p:cNvSpPr txBox="1"/>
          <p:nvPr/>
        </p:nvSpPr>
        <p:spPr>
          <a:xfrm>
            <a:off x="395536" y="3579862"/>
            <a:ext cx="3312368" cy="1200329"/>
          </a:xfrm>
          <a:prstGeom prst="rect">
            <a:avLst/>
          </a:prstGeom>
          <a:noFill/>
        </p:spPr>
        <p:txBody>
          <a:bodyPr wrap="square" rtlCol="0">
            <a:spAutoFit/>
          </a:bodyPr>
          <a:lstStyle/>
          <a:p>
            <a:r>
              <a:rPr lang="en-IE" sz="2400" b="1" dirty="0" smtClean="0"/>
              <a:t>Every country to develop a National Action Plan!!!</a:t>
            </a:r>
            <a:endParaRPr lang="en-IE" sz="2400" b="1"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bwMode="auto">
          <a:xfrm>
            <a:off x="7452319" y="195486"/>
            <a:ext cx="1592065" cy="831057"/>
          </a:xfrm>
          <a:prstGeom prst="rect">
            <a:avLst/>
          </a:prstGeom>
          <a:noFill/>
          <a:ln>
            <a:noFill/>
          </a:ln>
        </p:spPr>
      </p:pic>
    </p:spTree>
    <p:extLst>
      <p:ext uri="{BB962C8B-B14F-4D97-AF65-F5344CB8AC3E}">
        <p14:creationId xmlns:p14="http://schemas.microsoft.com/office/powerpoint/2010/main" val="4215539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IE" dirty="0" smtClean="0"/>
              <a:t>The </a:t>
            </a:r>
            <a:r>
              <a:rPr lang="en-IE" b="1" dirty="0" smtClean="0"/>
              <a:t>SDGs</a:t>
            </a:r>
            <a:r>
              <a:rPr lang="en-IE" dirty="0" smtClean="0"/>
              <a:t> are </a:t>
            </a:r>
            <a:r>
              <a:rPr lang="en-IE" b="1" dirty="0" smtClean="0"/>
              <a:t>U</a:t>
            </a:r>
            <a:r>
              <a:rPr lang="en-IE" b="1" dirty="0" smtClean="0">
                <a:solidFill>
                  <a:srgbClr val="FF0000"/>
                </a:solidFill>
              </a:rPr>
              <a:t>N</a:t>
            </a:r>
            <a:r>
              <a:rPr lang="en-IE" b="1" dirty="0" smtClean="0"/>
              <a:t>I</a:t>
            </a:r>
            <a:r>
              <a:rPr lang="en-IE" b="1" dirty="0" smtClean="0">
                <a:solidFill>
                  <a:srgbClr val="0070C0"/>
                </a:solidFill>
              </a:rPr>
              <a:t>V</a:t>
            </a:r>
            <a:r>
              <a:rPr lang="en-IE" b="1" dirty="0" smtClean="0"/>
              <a:t>E</a:t>
            </a:r>
            <a:r>
              <a:rPr lang="en-IE" b="1" dirty="0" smtClean="0">
                <a:solidFill>
                  <a:srgbClr val="00B050"/>
                </a:solidFill>
              </a:rPr>
              <a:t>R</a:t>
            </a:r>
            <a:r>
              <a:rPr lang="en-IE" b="1" dirty="0" smtClean="0"/>
              <a:t>S</a:t>
            </a:r>
            <a:r>
              <a:rPr lang="en-IE" b="1" dirty="0" smtClean="0">
                <a:solidFill>
                  <a:srgbClr val="7030A0"/>
                </a:solidFill>
              </a:rPr>
              <a:t>A</a:t>
            </a:r>
            <a:r>
              <a:rPr lang="en-IE" b="1" dirty="0" smtClean="0"/>
              <a:t>L</a:t>
            </a:r>
            <a:r>
              <a:rPr lang="en-IE" dirty="0" smtClean="0"/>
              <a:t>… meaning that it is about what happens in Ireland </a:t>
            </a:r>
            <a:r>
              <a:rPr lang="en-IE" b="1" dirty="0" smtClean="0"/>
              <a:t>AND</a:t>
            </a:r>
            <a:r>
              <a:rPr lang="en-IE" dirty="0" smtClean="0"/>
              <a:t> what happens throughout the world…linking the </a:t>
            </a:r>
            <a:r>
              <a:rPr lang="en-IE" b="1" dirty="0" smtClean="0"/>
              <a:t>local to the global</a:t>
            </a:r>
            <a:endParaRPr lang="en-IE" b="1" dirty="0"/>
          </a:p>
        </p:txBody>
      </p:sp>
      <p:pic>
        <p:nvPicPr>
          <p:cNvPr id="3" name="Picture 4" descr="http://news.gtp.gr/wp-content/uploads/2015/09/UN-Sustainable-Development-Goals_SDGs_new.jpg"/>
          <p:cNvPicPr>
            <a:picLocks noChangeAspect="1" noChangeArrowheads="1"/>
          </p:cNvPicPr>
          <p:nvPr/>
        </p:nvPicPr>
        <p:blipFill>
          <a:blip r:embed="rId2" cstate="print"/>
          <a:srcRect/>
          <a:stretch>
            <a:fillRect/>
          </a:stretch>
        </p:blipFill>
        <p:spPr bwMode="auto">
          <a:xfrm>
            <a:off x="323528" y="3843288"/>
            <a:ext cx="1567896" cy="977985"/>
          </a:xfrm>
          <a:prstGeom prst="rect">
            <a:avLst/>
          </a:prstGeom>
          <a:noFill/>
        </p:spPr>
      </p:pic>
      <p:pic>
        <p:nvPicPr>
          <p:cNvPr id="5" name="Picture 4" descr="http://news.gtp.gr/wp-content/uploads/2015/09/UN-Sustainable-Development-Goals_SDGs_new.jpg"/>
          <p:cNvPicPr>
            <a:picLocks noChangeAspect="1" noChangeArrowheads="1"/>
          </p:cNvPicPr>
          <p:nvPr/>
        </p:nvPicPr>
        <p:blipFill>
          <a:blip r:embed="rId2" cstate="print"/>
          <a:srcRect/>
          <a:stretch>
            <a:fillRect/>
          </a:stretch>
        </p:blipFill>
        <p:spPr bwMode="auto">
          <a:xfrm>
            <a:off x="7463736" y="249671"/>
            <a:ext cx="1500752" cy="936104"/>
          </a:xfrm>
          <a:prstGeom prst="rect">
            <a:avLst/>
          </a:prstGeom>
          <a:noFill/>
        </p:spPr>
      </p:pic>
      <p:pic>
        <p:nvPicPr>
          <p:cNvPr id="6" name="Picture 4" descr="http://news.gtp.gr/wp-content/uploads/2015/09/UN-Sustainable-Development-Goals_SDGs_new.jpg"/>
          <p:cNvPicPr>
            <a:picLocks noChangeAspect="1" noChangeArrowheads="1"/>
          </p:cNvPicPr>
          <p:nvPr/>
        </p:nvPicPr>
        <p:blipFill>
          <a:blip r:embed="rId2" cstate="print"/>
          <a:srcRect/>
          <a:stretch>
            <a:fillRect/>
          </a:stretch>
        </p:blipFill>
        <p:spPr bwMode="auto">
          <a:xfrm>
            <a:off x="323528" y="195486"/>
            <a:ext cx="1587621" cy="990289"/>
          </a:xfrm>
          <a:prstGeom prst="rect">
            <a:avLst/>
          </a:prstGeom>
          <a:noFill/>
        </p:spPr>
      </p:pic>
      <p:sp>
        <p:nvSpPr>
          <p:cNvPr id="8" name="TextBox 7"/>
          <p:cNvSpPr txBox="1"/>
          <p:nvPr/>
        </p:nvSpPr>
        <p:spPr>
          <a:xfrm>
            <a:off x="7740352" y="1707654"/>
            <a:ext cx="1368152" cy="1015663"/>
          </a:xfrm>
          <a:prstGeom prst="rect">
            <a:avLst/>
          </a:prstGeom>
          <a:noFill/>
        </p:spPr>
        <p:txBody>
          <a:bodyPr wrap="square" rtlCol="0">
            <a:spAutoFit/>
          </a:bodyPr>
          <a:lstStyle/>
          <a:p>
            <a:r>
              <a:rPr lang="en-IE" sz="2000" b="1" dirty="0" smtClean="0"/>
              <a:t>Applies to </a:t>
            </a:r>
            <a:r>
              <a:rPr lang="en-IE" sz="2000" b="1" u="sng" dirty="0" smtClean="0"/>
              <a:t>ALL</a:t>
            </a:r>
            <a:r>
              <a:rPr lang="en-IE" sz="2000" b="1" dirty="0" smtClean="0"/>
              <a:t> countries</a:t>
            </a:r>
            <a:endParaRPr lang="en-IE" sz="2000" b="1"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7418079" y="4022959"/>
            <a:ext cx="1592065" cy="831057"/>
          </a:xfrm>
          <a:prstGeom prst="rect">
            <a:avLst/>
          </a:prstGeom>
          <a:noFill/>
          <a:ln>
            <a:noFill/>
          </a:ln>
        </p:spPr>
      </p:pic>
    </p:spTree>
    <p:extLst>
      <p:ext uri="{BB962C8B-B14F-4D97-AF65-F5344CB8AC3E}">
        <p14:creationId xmlns:p14="http://schemas.microsoft.com/office/powerpoint/2010/main" val="175919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rot="161729">
            <a:off x="1121775" y="195378"/>
            <a:ext cx="7029878" cy="427319"/>
          </a:xfrm>
        </p:spPr>
        <p:txBody>
          <a:bodyPr/>
          <a:lstStyle/>
          <a:p>
            <a:r>
              <a:rPr lang="en-IE" sz="2700" b="1" dirty="0" smtClean="0"/>
              <a:t>	It’s about Development </a:t>
            </a:r>
            <a:r>
              <a:rPr lang="en-IE" sz="2400" b="1" dirty="0" smtClean="0"/>
              <a:t>which</a:t>
            </a:r>
            <a:endParaRPr lang="en-US" sz="2400" b="1" dirty="0"/>
          </a:p>
        </p:txBody>
      </p:sp>
      <p:sp>
        <p:nvSpPr>
          <p:cNvPr id="64515" name="Rectangle 3"/>
          <p:cNvSpPr>
            <a:spLocks noGrp="1" noChangeArrowheads="1"/>
          </p:cNvSpPr>
          <p:nvPr>
            <p:ph type="body" idx="1"/>
          </p:nvPr>
        </p:nvSpPr>
        <p:spPr>
          <a:xfrm>
            <a:off x="611560" y="915566"/>
            <a:ext cx="7560840" cy="3528392"/>
          </a:xfrm>
        </p:spPr>
        <p:txBody>
          <a:bodyPr/>
          <a:lstStyle/>
          <a:p>
            <a:pPr marL="285750" indent="-285750">
              <a:lnSpc>
                <a:spcPct val="80000"/>
              </a:lnSpc>
              <a:buFont typeface="Wingdings" panose="05000000000000000000" pitchFamily="2" charset="2"/>
              <a:buChar char="q"/>
            </a:pPr>
            <a:r>
              <a:rPr lang="en-IE" sz="1900" dirty="0" smtClean="0">
                <a:latin typeface="+mn-lt"/>
              </a:rPr>
              <a:t>is </a:t>
            </a:r>
            <a:r>
              <a:rPr lang="en-IE" sz="1900" dirty="0">
                <a:latin typeface="+mn-lt"/>
              </a:rPr>
              <a:t>a process </a:t>
            </a:r>
            <a:r>
              <a:rPr lang="en-IE" sz="1900" dirty="0" smtClean="0">
                <a:latin typeface="+mn-lt"/>
              </a:rPr>
              <a:t>that</a:t>
            </a:r>
            <a:r>
              <a:rPr lang="en-IE" sz="1900" dirty="0" smtClean="0">
                <a:latin typeface="+mn-lt"/>
              </a:rPr>
              <a:t> enables </a:t>
            </a:r>
            <a:r>
              <a:rPr lang="en-IE" sz="1900" dirty="0">
                <a:latin typeface="+mn-lt"/>
              </a:rPr>
              <a:t>human beings to realise their full potential, build self confidence and lead lives of dignity and </a:t>
            </a:r>
            <a:r>
              <a:rPr lang="en-IE" sz="1900" dirty="0" smtClean="0">
                <a:latin typeface="+mn-lt"/>
              </a:rPr>
              <a:t>fulfilment</a:t>
            </a:r>
          </a:p>
          <a:p>
            <a:pPr>
              <a:lnSpc>
                <a:spcPct val="80000"/>
              </a:lnSpc>
              <a:buNone/>
            </a:pPr>
            <a:endParaRPr lang="en-IE" sz="1900" dirty="0" smtClean="0">
              <a:latin typeface="+mn-lt"/>
            </a:endParaRPr>
          </a:p>
          <a:p>
            <a:pPr marL="285750" indent="-285750">
              <a:lnSpc>
                <a:spcPct val="80000"/>
              </a:lnSpc>
              <a:buFont typeface="Wingdings" panose="05000000000000000000" pitchFamily="2" charset="2"/>
              <a:buChar char="q"/>
            </a:pPr>
            <a:r>
              <a:rPr lang="en-IE" sz="1900" dirty="0" smtClean="0">
                <a:latin typeface="+mn-lt"/>
              </a:rPr>
              <a:t>is </a:t>
            </a:r>
            <a:r>
              <a:rPr lang="en-IE" sz="1900" dirty="0" smtClean="0">
                <a:latin typeface="+mn-lt"/>
              </a:rPr>
              <a:t>a </a:t>
            </a:r>
            <a:r>
              <a:rPr lang="en-IE" sz="1900" dirty="0">
                <a:latin typeface="+mn-lt"/>
              </a:rPr>
              <a:t>process which frees people from fear of want and </a:t>
            </a:r>
            <a:r>
              <a:rPr lang="en-IE" sz="1900" dirty="0" smtClean="0">
                <a:latin typeface="+mn-lt"/>
              </a:rPr>
              <a:t>exploitation, with a move towards </a:t>
            </a:r>
            <a:r>
              <a:rPr lang="en-US" sz="1900" dirty="0" smtClean="0">
                <a:latin typeface="+mn-lt"/>
              </a:rPr>
              <a:t>a more decent, sustainable </a:t>
            </a:r>
            <a:r>
              <a:rPr lang="en-US" sz="1900" dirty="0">
                <a:latin typeface="+mn-lt"/>
              </a:rPr>
              <a:t>standard of </a:t>
            </a:r>
            <a:r>
              <a:rPr lang="en-US" sz="1900" dirty="0" smtClean="0">
                <a:latin typeface="+mn-lt"/>
              </a:rPr>
              <a:t>living for people and planet</a:t>
            </a:r>
          </a:p>
          <a:p>
            <a:pPr>
              <a:lnSpc>
                <a:spcPct val="80000"/>
              </a:lnSpc>
              <a:buNone/>
            </a:pPr>
            <a:endParaRPr lang="en-US" sz="1900" dirty="0" smtClean="0">
              <a:latin typeface="+mn-lt"/>
            </a:endParaRPr>
          </a:p>
          <a:p>
            <a:pPr marL="285750" indent="-285750">
              <a:lnSpc>
                <a:spcPct val="80000"/>
              </a:lnSpc>
              <a:buFont typeface="Wingdings" panose="05000000000000000000" pitchFamily="2" charset="2"/>
              <a:buChar char="q"/>
            </a:pPr>
            <a:r>
              <a:rPr lang="en-US" sz="1900" dirty="0" smtClean="0">
                <a:latin typeface="+mn-lt"/>
              </a:rPr>
              <a:t>meets the needs of the present generation without compromising the ability of future generations to meet their needs</a:t>
            </a:r>
          </a:p>
          <a:p>
            <a:pPr>
              <a:lnSpc>
                <a:spcPct val="80000"/>
              </a:lnSpc>
              <a:buNone/>
            </a:pPr>
            <a:endParaRPr lang="en-US" sz="1900" dirty="0" smtClean="0">
              <a:latin typeface="+mn-lt"/>
            </a:endParaRPr>
          </a:p>
          <a:p>
            <a:pPr marL="285750" indent="-285750">
              <a:lnSpc>
                <a:spcPct val="80000"/>
              </a:lnSpc>
              <a:buFont typeface="Wingdings" panose="05000000000000000000" pitchFamily="2" charset="2"/>
              <a:buChar char="q"/>
            </a:pPr>
            <a:r>
              <a:rPr lang="en-US" sz="1900" dirty="0">
                <a:latin typeface="+mn-lt"/>
              </a:rPr>
              <a:t>l</a:t>
            </a:r>
            <a:r>
              <a:rPr lang="en-US" sz="1900" dirty="0" smtClean="0">
                <a:latin typeface="+mn-lt"/>
              </a:rPr>
              <a:t>ooks to balance different and often competing needs against an awareness of the environmental, social, political and economic limitations</a:t>
            </a:r>
          </a:p>
          <a:p>
            <a:pPr>
              <a:lnSpc>
                <a:spcPct val="80000"/>
              </a:lnSpc>
              <a:buNone/>
            </a:pPr>
            <a:endParaRPr lang="en-US" sz="1800" dirty="0" smtClean="0"/>
          </a:p>
          <a:p>
            <a:pPr>
              <a:lnSpc>
                <a:spcPct val="80000"/>
              </a:lnSpc>
              <a:buFontTx/>
              <a:buNone/>
            </a:pPr>
            <a:endParaRPr lang="en-IE" sz="1600" dirty="0" smtClean="0"/>
          </a:p>
          <a:p>
            <a:pPr>
              <a:lnSpc>
                <a:spcPct val="80000"/>
              </a:lnSpc>
              <a:buFontTx/>
              <a:buNone/>
            </a:pPr>
            <a:endParaRPr lang="en-IE" sz="2100" dirty="0"/>
          </a:p>
          <a:p>
            <a:pPr>
              <a:lnSpc>
                <a:spcPct val="80000"/>
              </a:lnSpc>
              <a:buFontTx/>
              <a:buNone/>
            </a:pPr>
            <a:endParaRPr lang="en-US" sz="21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7812360" y="51470"/>
            <a:ext cx="1326045" cy="692195"/>
          </a:xfrm>
          <a:prstGeom prst="rect">
            <a:avLst/>
          </a:prstGeom>
          <a:noFill/>
          <a:ln>
            <a:noFill/>
          </a:ln>
        </p:spPr>
      </p:pic>
    </p:spTree>
    <p:extLst>
      <p:ext uri="{BB962C8B-B14F-4D97-AF65-F5344CB8AC3E}">
        <p14:creationId xmlns:p14="http://schemas.microsoft.com/office/powerpoint/2010/main" val="33959212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1729">
            <a:off x="2341656" y="-10823"/>
            <a:ext cx="7029878" cy="760138"/>
          </a:xfrm>
        </p:spPr>
        <p:txBody>
          <a:bodyPr/>
          <a:lstStyle/>
          <a:p>
            <a:r>
              <a:rPr lang="en-IE" b="1" dirty="0" smtClean="0"/>
              <a:t>Development… </a:t>
            </a:r>
            <a:endParaRPr lang="en-IE" b="1" dirty="0"/>
          </a:p>
        </p:txBody>
      </p:sp>
      <p:sp>
        <p:nvSpPr>
          <p:cNvPr id="3" name="Text Placeholder 2"/>
          <p:cNvSpPr>
            <a:spLocks noGrp="1"/>
          </p:cNvSpPr>
          <p:nvPr>
            <p:ph type="body" idx="1"/>
          </p:nvPr>
        </p:nvSpPr>
        <p:spPr>
          <a:xfrm>
            <a:off x="688170" y="1026013"/>
            <a:ext cx="7792132" cy="3422271"/>
          </a:xfrm>
        </p:spPr>
        <p:txBody>
          <a:bodyPr>
            <a:normAutofit fontScale="85000" lnSpcReduction="20000"/>
          </a:bodyPr>
          <a:lstStyle/>
          <a:p>
            <a:pPr marL="457200" indent="-457200">
              <a:lnSpc>
                <a:spcPct val="80000"/>
              </a:lnSpc>
              <a:buFont typeface="Wingdings" panose="05000000000000000000" pitchFamily="2" charset="2"/>
              <a:buChar char="q"/>
            </a:pPr>
            <a:r>
              <a:rPr lang="en-US" sz="2400" dirty="0" smtClean="0"/>
              <a:t>People are </a:t>
            </a:r>
            <a:r>
              <a:rPr lang="en-US" sz="2400" dirty="0"/>
              <a:t>able to participate in the life of the community</a:t>
            </a:r>
          </a:p>
          <a:p>
            <a:pPr>
              <a:lnSpc>
                <a:spcPct val="80000"/>
              </a:lnSpc>
              <a:buNone/>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smtClean="0">
                <a:solidFill>
                  <a:schemeClr val="tx1"/>
                </a:solidFill>
                <a:latin typeface="Arial" pitchFamily="34" charset="0"/>
              </a:rPr>
              <a:t>Fairer </a:t>
            </a:r>
            <a:r>
              <a:rPr lang="en-IE" sz="2200" dirty="0">
                <a:solidFill>
                  <a:schemeClr val="tx1"/>
                </a:solidFill>
                <a:latin typeface="Arial" pitchFamily="34" charset="0"/>
              </a:rPr>
              <a:t>distribution of wealth</a:t>
            </a:r>
          </a:p>
          <a:p>
            <a:pPr marL="457200" indent="-457200">
              <a:lnSpc>
                <a:spcPct val="80000"/>
              </a:lnSpc>
              <a:buFont typeface="Wingdings" panose="05000000000000000000" pitchFamily="2" charset="2"/>
              <a:buChar char="q"/>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smtClean="0">
                <a:solidFill>
                  <a:schemeClr val="tx1"/>
                </a:solidFill>
                <a:latin typeface="Arial" pitchFamily="34" charset="0"/>
              </a:rPr>
              <a:t>Increased </a:t>
            </a:r>
            <a:r>
              <a:rPr lang="en-IE" sz="2200" dirty="0">
                <a:solidFill>
                  <a:schemeClr val="tx1"/>
                </a:solidFill>
                <a:latin typeface="Arial" pitchFamily="34" charset="0"/>
              </a:rPr>
              <a:t>political and environmental stability</a:t>
            </a:r>
          </a:p>
          <a:p>
            <a:pPr marL="457200" indent="-457200">
              <a:lnSpc>
                <a:spcPct val="80000"/>
              </a:lnSpc>
              <a:buFont typeface="Wingdings" panose="05000000000000000000" pitchFamily="2" charset="2"/>
              <a:buChar char="q"/>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a:solidFill>
                  <a:schemeClr val="tx1"/>
                </a:solidFill>
                <a:latin typeface="Arial" pitchFamily="34" charset="0"/>
              </a:rPr>
              <a:t>Sustainable economic growth</a:t>
            </a:r>
          </a:p>
          <a:p>
            <a:pPr marL="457200" indent="-457200">
              <a:lnSpc>
                <a:spcPct val="80000"/>
              </a:lnSpc>
              <a:buFont typeface="Wingdings" panose="05000000000000000000" pitchFamily="2" charset="2"/>
              <a:buChar char="q"/>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a:solidFill>
                  <a:schemeClr val="tx1"/>
                </a:solidFill>
                <a:latin typeface="Arial" pitchFamily="34" charset="0"/>
              </a:rPr>
              <a:t>Healthier, happier life for </a:t>
            </a:r>
            <a:r>
              <a:rPr lang="en-IE" sz="2200" dirty="0" smtClean="0">
                <a:solidFill>
                  <a:schemeClr val="tx1"/>
                </a:solidFill>
                <a:latin typeface="Arial" pitchFamily="34" charset="0"/>
              </a:rPr>
              <a:t>everyone</a:t>
            </a:r>
          </a:p>
          <a:p>
            <a:pPr>
              <a:lnSpc>
                <a:spcPct val="80000"/>
              </a:lnSpc>
              <a:buNone/>
            </a:pPr>
            <a:endParaRPr lang="en-IE" sz="2200" dirty="0" smtClean="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smtClean="0">
                <a:solidFill>
                  <a:schemeClr val="tx1"/>
                </a:solidFill>
                <a:latin typeface="Arial" pitchFamily="34" charset="0"/>
              </a:rPr>
              <a:t>Less </a:t>
            </a:r>
            <a:r>
              <a:rPr lang="en-IE" sz="2200" dirty="0">
                <a:solidFill>
                  <a:schemeClr val="tx1"/>
                </a:solidFill>
                <a:latin typeface="Arial" pitchFamily="34" charset="0"/>
              </a:rPr>
              <a:t>dependence by one nation on another</a:t>
            </a:r>
          </a:p>
          <a:p>
            <a:pPr marL="457200" indent="-457200">
              <a:lnSpc>
                <a:spcPct val="80000"/>
              </a:lnSpc>
              <a:buFont typeface="Wingdings" panose="05000000000000000000" pitchFamily="2" charset="2"/>
              <a:buChar char="q"/>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a:solidFill>
                  <a:schemeClr val="tx1"/>
                </a:solidFill>
                <a:latin typeface="Arial" pitchFamily="34" charset="0"/>
              </a:rPr>
              <a:t>Provision of basic needs for all</a:t>
            </a:r>
          </a:p>
          <a:p>
            <a:pPr marL="457200" indent="-457200">
              <a:lnSpc>
                <a:spcPct val="80000"/>
              </a:lnSpc>
              <a:buFont typeface="Wingdings" panose="05000000000000000000" pitchFamily="2" charset="2"/>
              <a:buChar char="q"/>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a:solidFill>
                  <a:schemeClr val="tx1"/>
                </a:solidFill>
                <a:latin typeface="Arial" pitchFamily="34" charset="0"/>
              </a:rPr>
              <a:t>Increased interdependence between </a:t>
            </a:r>
            <a:r>
              <a:rPr lang="en-IE" sz="2200" dirty="0" smtClean="0">
                <a:solidFill>
                  <a:schemeClr val="tx1"/>
                </a:solidFill>
                <a:latin typeface="Arial" pitchFamily="34" charset="0"/>
              </a:rPr>
              <a:t>nations</a:t>
            </a:r>
          </a:p>
          <a:p>
            <a:pPr>
              <a:lnSpc>
                <a:spcPct val="80000"/>
              </a:lnSpc>
              <a:buNone/>
            </a:pPr>
            <a:endParaRPr lang="en-IE" sz="2200" dirty="0" smtClean="0">
              <a:solidFill>
                <a:schemeClr val="tx1"/>
              </a:solidFill>
              <a:latin typeface="Arial" pitchFamily="34" charset="0"/>
            </a:endParaRPr>
          </a:p>
          <a:p>
            <a:pPr marL="457200" indent="-457200">
              <a:lnSpc>
                <a:spcPct val="80000"/>
              </a:lnSpc>
              <a:buFont typeface="Wingdings" panose="05000000000000000000" pitchFamily="2" charset="2"/>
              <a:buChar char="q"/>
            </a:pPr>
            <a:r>
              <a:rPr lang="en-IE" sz="2200" dirty="0" smtClean="0">
                <a:latin typeface="+mn-lt"/>
              </a:rPr>
              <a:t>Should </a:t>
            </a:r>
            <a:r>
              <a:rPr lang="en-IE" sz="2200" dirty="0">
                <a:latin typeface="+mn-lt"/>
              </a:rPr>
              <a:t>leave no one behind</a:t>
            </a:r>
          </a:p>
          <a:p>
            <a:pPr>
              <a:lnSpc>
                <a:spcPct val="80000"/>
              </a:lnSpc>
              <a:buNone/>
            </a:pPr>
            <a:endParaRPr lang="en-IE" sz="2200" dirty="0">
              <a:solidFill>
                <a:schemeClr val="tx1"/>
              </a:solidFill>
              <a:latin typeface="Arial" pitchFamily="34" charset="0"/>
            </a:endParaRPr>
          </a:p>
          <a:p>
            <a:pPr marL="457200" indent="-457200">
              <a:lnSpc>
                <a:spcPct val="80000"/>
              </a:lnSpc>
              <a:buFont typeface="Wingdings" panose="05000000000000000000" pitchFamily="2" charset="2"/>
              <a:buChar char="q"/>
            </a:pPr>
            <a:endParaRPr lang="en-IE" sz="2800" dirty="0">
              <a:solidFill>
                <a:schemeClr val="tx1"/>
              </a:solidFill>
              <a:latin typeface="Arial" pitchFamily="34" charset="0"/>
            </a:endParaRPr>
          </a:p>
          <a:p>
            <a:pPr>
              <a:lnSpc>
                <a:spcPct val="80000"/>
              </a:lnSpc>
              <a:buNone/>
            </a:pPr>
            <a:endParaRPr lang="en-US" sz="2800" dirty="0">
              <a:solidFill>
                <a:schemeClr val="tx1"/>
              </a:solidFill>
              <a:latin typeface="Arial"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bwMode="auto">
          <a:xfrm>
            <a:off x="7812360" y="51470"/>
            <a:ext cx="1326045" cy="692195"/>
          </a:xfrm>
          <a:prstGeom prst="rect">
            <a:avLst/>
          </a:prstGeom>
          <a:noFill/>
          <a:ln>
            <a:noFill/>
          </a:ln>
        </p:spPr>
      </p:pic>
    </p:spTree>
    <p:extLst>
      <p:ext uri="{BB962C8B-B14F-4D97-AF65-F5344CB8AC3E}">
        <p14:creationId xmlns:p14="http://schemas.microsoft.com/office/powerpoint/2010/main" val="153744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rot="161729">
            <a:off x="957136" y="675183"/>
            <a:ext cx="7029878" cy="760138"/>
          </a:xfrm>
        </p:spPr>
        <p:txBody>
          <a:bodyPr/>
          <a:lstStyle/>
          <a:p>
            <a:pPr algn="l"/>
            <a:r>
              <a:rPr lang="en-IE" sz="3600" b="1" dirty="0">
                <a:latin typeface="Bangers" panose="020B0604020202020204" charset="0"/>
              </a:rPr>
              <a:t>Why should we care?</a:t>
            </a:r>
            <a:endParaRPr lang="en-US" sz="3600" b="1" dirty="0">
              <a:latin typeface="Bangers" panose="020B0604020202020204" charset="0"/>
            </a:endParaRPr>
          </a:p>
        </p:txBody>
      </p:sp>
      <p:sp>
        <p:nvSpPr>
          <p:cNvPr id="35843" name="Rectangle 3"/>
          <p:cNvSpPr>
            <a:spLocks noGrp="1" noChangeArrowheads="1"/>
          </p:cNvSpPr>
          <p:nvPr>
            <p:ph type="body" idx="1"/>
          </p:nvPr>
        </p:nvSpPr>
        <p:spPr>
          <a:xfrm>
            <a:off x="683568" y="1419623"/>
            <a:ext cx="7560840" cy="3096343"/>
          </a:xfrm>
        </p:spPr>
        <p:txBody>
          <a:bodyPr>
            <a:normAutofit fontScale="85000" lnSpcReduction="20000"/>
          </a:bodyPr>
          <a:lstStyle/>
          <a:p>
            <a:pPr marL="342900" indent="-342900">
              <a:lnSpc>
                <a:spcPct val="90000"/>
              </a:lnSpc>
              <a:buFont typeface="Arial" panose="020B0604020202020204" pitchFamily="34" charset="0"/>
              <a:buChar char="•"/>
            </a:pPr>
            <a:r>
              <a:rPr lang="en-IE" sz="1950" dirty="0" smtClean="0">
                <a:latin typeface="Arial" pitchFamily="34" charset="0"/>
                <a:cs typeface="Arial" pitchFamily="34" charset="0"/>
              </a:rPr>
              <a:t>There </a:t>
            </a:r>
            <a:r>
              <a:rPr lang="en-IE" sz="1950" dirty="0">
                <a:latin typeface="Arial" pitchFamily="34" charset="0"/>
                <a:cs typeface="Arial" pitchFamily="34" charset="0"/>
              </a:rPr>
              <a:t>are 7 </a:t>
            </a:r>
            <a:r>
              <a:rPr lang="en-IE" sz="1950" dirty="0" smtClean="0">
                <a:latin typeface="Arial" pitchFamily="34" charset="0"/>
                <a:cs typeface="Arial" pitchFamily="34" charset="0"/>
              </a:rPr>
              <a:t>billion+ people </a:t>
            </a:r>
            <a:r>
              <a:rPr lang="en-IE" sz="1950" dirty="0">
                <a:latin typeface="Arial" pitchFamily="34" charset="0"/>
                <a:cs typeface="Arial" pitchFamily="34" charset="0"/>
              </a:rPr>
              <a:t>alive today on </a:t>
            </a:r>
            <a:r>
              <a:rPr lang="en-IE" sz="1950" dirty="0" smtClean="0">
                <a:latin typeface="Arial" pitchFamily="34" charset="0"/>
                <a:cs typeface="Arial" pitchFamily="34" charset="0"/>
              </a:rPr>
              <a:t>the planet</a:t>
            </a:r>
          </a:p>
          <a:p>
            <a:pPr>
              <a:lnSpc>
                <a:spcPct val="90000"/>
              </a:lnSpc>
              <a:buNone/>
            </a:pPr>
            <a:endParaRPr lang="en-IE" sz="1950" dirty="0" smtClean="0">
              <a:latin typeface="Arial" pitchFamily="34" charset="0"/>
              <a:cs typeface="Arial" pitchFamily="34" charset="0"/>
            </a:endParaRPr>
          </a:p>
          <a:p>
            <a:pPr marL="342900" indent="-342900">
              <a:lnSpc>
                <a:spcPct val="120000"/>
              </a:lnSpc>
              <a:buFont typeface="Arial" panose="020B0604020202020204" pitchFamily="34" charset="0"/>
              <a:buChar char="•"/>
            </a:pPr>
            <a:r>
              <a:rPr lang="en-IE" sz="1950" dirty="0" smtClean="0">
                <a:latin typeface="Arial" pitchFamily="34" charset="0"/>
                <a:cs typeface="Arial" pitchFamily="34" charset="0"/>
              </a:rPr>
              <a:t>We need to know our local, national, and global neighbours by exploring cultural, environmental, economic, political, and social relationships and to challenge local and global power inequalities</a:t>
            </a:r>
            <a:endParaRPr lang="en-IE" sz="1950" dirty="0">
              <a:latin typeface="Arial" pitchFamily="34" charset="0"/>
              <a:cs typeface="Arial" pitchFamily="34" charset="0"/>
            </a:endParaRPr>
          </a:p>
          <a:p>
            <a:pPr>
              <a:lnSpc>
                <a:spcPct val="90000"/>
              </a:lnSpc>
            </a:pPr>
            <a:endParaRPr lang="en-IE" sz="1950" dirty="0">
              <a:latin typeface="Arial" pitchFamily="34" charset="0"/>
              <a:cs typeface="Arial" pitchFamily="34" charset="0"/>
            </a:endParaRPr>
          </a:p>
          <a:p>
            <a:pPr marL="342900" indent="-342900">
              <a:lnSpc>
                <a:spcPct val="90000"/>
              </a:lnSpc>
              <a:buFont typeface="Arial" panose="020B0604020202020204" pitchFamily="34" charset="0"/>
              <a:buChar char="•"/>
            </a:pPr>
            <a:r>
              <a:rPr lang="en-IE" sz="1950" dirty="0">
                <a:latin typeface="Arial" pitchFamily="34" charset="0"/>
                <a:cs typeface="Arial" pitchFamily="34" charset="0"/>
              </a:rPr>
              <a:t>1 billion control over 80% of resources</a:t>
            </a:r>
          </a:p>
          <a:p>
            <a:pPr>
              <a:lnSpc>
                <a:spcPct val="90000"/>
              </a:lnSpc>
            </a:pPr>
            <a:endParaRPr lang="en-IE" sz="1950" dirty="0">
              <a:latin typeface="Arial" pitchFamily="34" charset="0"/>
              <a:cs typeface="Arial" pitchFamily="34" charset="0"/>
            </a:endParaRPr>
          </a:p>
          <a:p>
            <a:pPr marL="342900" indent="-342900">
              <a:lnSpc>
                <a:spcPct val="90000"/>
              </a:lnSpc>
              <a:buFont typeface="Arial" panose="020B0604020202020204" pitchFamily="34" charset="0"/>
              <a:buChar char="•"/>
            </a:pPr>
            <a:r>
              <a:rPr lang="en-IE" sz="1950" dirty="0">
                <a:latin typeface="Arial" pitchFamily="34" charset="0"/>
                <a:cs typeface="Arial" pitchFamily="34" charset="0"/>
              </a:rPr>
              <a:t>Population in developing </a:t>
            </a:r>
            <a:r>
              <a:rPr lang="en-IE" sz="1950" dirty="0" smtClean="0">
                <a:latin typeface="Arial" pitchFamily="34" charset="0"/>
                <a:cs typeface="Arial" pitchFamily="34" charset="0"/>
              </a:rPr>
              <a:t>countries is </a:t>
            </a:r>
            <a:r>
              <a:rPr lang="en-IE" sz="1950" dirty="0">
                <a:latin typeface="Arial" pitchFamily="34" charset="0"/>
                <a:cs typeface="Arial" pitchFamily="34" charset="0"/>
              </a:rPr>
              <a:t>growing much faster</a:t>
            </a:r>
          </a:p>
          <a:p>
            <a:pPr>
              <a:lnSpc>
                <a:spcPct val="90000"/>
              </a:lnSpc>
              <a:buNone/>
            </a:pPr>
            <a:endParaRPr lang="en-IE" sz="1950" dirty="0">
              <a:latin typeface="Arial" pitchFamily="34" charset="0"/>
              <a:cs typeface="Arial" pitchFamily="34" charset="0"/>
            </a:endParaRPr>
          </a:p>
          <a:p>
            <a:pPr marL="342900" indent="-342900">
              <a:buFont typeface="Arial" panose="020B0604020202020204" pitchFamily="34" charset="0"/>
              <a:buChar char="•"/>
            </a:pPr>
            <a:r>
              <a:rPr lang="en-IE" sz="1950" dirty="0">
                <a:latin typeface="Arial" pitchFamily="34" charset="0"/>
                <a:cs typeface="Arial" pitchFamily="34" charset="0"/>
              </a:rPr>
              <a:t>Youth </a:t>
            </a:r>
            <a:r>
              <a:rPr lang="en-IE" sz="1950" dirty="0" smtClean="0">
                <a:latin typeface="Arial" pitchFamily="34" charset="0"/>
                <a:cs typeface="Arial" pitchFamily="34" charset="0"/>
              </a:rPr>
              <a:t>work </a:t>
            </a:r>
            <a:r>
              <a:rPr lang="en-IE" sz="1950" dirty="0">
                <a:latin typeface="Arial" pitchFamily="34" charset="0"/>
                <a:cs typeface="Arial" pitchFamily="34" charset="0"/>
              </a:rPr>
              <a:t>approach fits – preparing young people for the world they live in - good youth work</a:t>
            </a:r>
          </a:p>
          <a:p>
            <a:pPr>
              <a:buNone/>
            </a:pPr>
            <a:endParaRPr lang="en-IE" sz="1950" dirty="0">
              <a:latin typeface="Arial" pitchFamily="34" charset="0"/>
              <a:cs typeface="Arial" pitchFamily="34" charset="0"/>
            </a:endParaRPr>
          </a:p>
          <a:p>
            <a:pPr marL="342900" indent="-342900">
              <a:buFont typeface="Arial" panose="020B0604020202020204" pitchFamily="34" charset="0"/>
              <a:buChar char="•"/>
            </a:pPr>
            <a:r>
              <a:rPr lang="en-IE" sz="1950" dirty="0" smtClean="0">
                <a:latin typeface="Arial" pitchFamily="34" charset="0"/>
                <a:cs typeface="Arial" pitchFamily="34" charset="0"/>
              </a:rPr>
              <a:t>Ensure outcomes </a:t>
            </a:r>
            <a:r>
              <a:rPr lang="en-IE" sz="1950" dirty="0">
                <a:latin typeface="Arial" pitchFamily="34" charset="0"/>
                <a:cs typeface="Arial" pitchFamily="34" charset="0"/>
              </a:rPr>
              <a:t>for young people in </a:t>
            </a:r>
            <a:r>
              <a:rPr lang="en-IE" sz="1950" dirty="0" smtClean="0">
                <a:latin typeface="Arial" pitchFamily="34" charset="0"/>
                <a:cs typeface="Arial" pitchFamily="34" charset="0"/>
              </a:rPr>
              <a:t>National Youth Strategy </a:t>
            </a:r>
            <a:r>
              <a:rPr lang="en-IE" sz="1950" dirty="0">
                <a:latin typeface="Arial" pitchFamily="34" charset="0"/>
                <a:cs typeface="Arial" pitchFamily="34" charset="0"/>
              </a:rPr>
              <a:t>are met</a:t>
            </a:r>
          </a:p>
          <a:p>
            <a:pPr>
              <a:lnSpc>
                <a:spcPct val="90000"/>
              </a:lnSpc>
            </a:pPr>
            <a:endParaRPr lang="en-IE" sz="2100" dirty="0">
              <a:latin typeface="Arial" pitchFamily="34" charset="0"/>
            </a:endParaRPr>
          </a:p>
          <a:p>
            <a:pPr>
              <a:lnSpc>
                <a:spcPct val="90000"/>
              </a:lnSpc>
              <a:buFontTx/>
              <a:buNone/>
            </a:pPr>
            <a:endParaRPr lang="en-US" sz="2100" dirty="0">
              <a:latin typeface="Arial" pitchFamily="34" charset="0"/>
            </a:endParaRPr>
          </a:p>
        </p:txBody>
      </p:sp>
      <p:pic>
        <p:nvPicPr>
          <p:cNvPr id="35844" name="Picture 4" descr="MCBD19932_0000[1]"/>
          <p:cNvPicPr>
            <a:picLocks noChangeAspect="1" noChangeArrowheads="1"/>
          </p:cNvPicPr>
          <p:nvPr/>
        </p:nvPicPr>
        <p:blipFill>
          <a:blip r:embed="rId3" cstate="print"/>
          <a:srcRect/>
          <a:stretch>
            <a:fillRect/>
          </a:stretch>
        </p:blipFill>
        <p:spPr bwMode="auto">
          <a:xfrm>
            <a:off x="6372200" y="0"/>
            <a:ext cx="1628800" cy="1419622"/>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bwMode="auto">
          <a:xfrm>
            <a:off x="8028384" y="4515966"/>
            <a:ext cx="1080121" cy="563823"/>
          </a:xfrm>
          <a:prstGeom prst="rect">
            <a:avLst/>
          </a:prstGeom>
          <a:noFill/>
          <a:ln>
            <a:noFill/>
          </a:ln>
        </p:spPr>
      </p:pic>
    </p:spTree>
    <p:extLst>
      <p:ext uri="{BB962C8B-B14F-4D97-AF65-F5344CB8AC3E}">
        <p14:creationId xmlns:p14="http://schemas.microsoft.com/office/powerpoint/2010/main" val="3315935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2666</Words>
  <Application>Microsoft Office PowerPoint</Application>
  <PresentationFormat>On-screen Show (16:9)</PresentationFormat>
  <Paragraphs>375</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Jachimo template</vt:lpstr>
      <vt:lpstr>Sustainable Development Goals and YOUth</vt:lpstr>
      <vt:lpstr>Hello!</vt:lpstr>
      <vt:lpstr>Big </vt:lpstr>
      <vt:lpstr>          Sustainable Development Goals (SDGs)</vt:lpstr>
      <vt:lpstr>SDGs Poverty; Hunger; Agriculture; Health &amp; Well-Being; Education; Gender Equality; Water; Economic Growth; Employment; Infrastructure; Innovation; Energy; Inequality; Cities; Consumption; Climate Change; Oceans; Forests; Peace; Justice; Partnership  and more…</vt:lpstr>
      <vt:lpstr>PowerPoint Presentation</vt:lpstr>
      <vt:lpstr> It’s about Development which</vt:lpstr>
      <vt:lpstr>Development… </vt:lpstr>
      <vt:lpstr>Why should we care?</vt:lpstr>
      <vt:lpstr>Why should we care?</vt:lpstr>
      <vt:lpstr>PowerPoint Presentation</vt:lpstr>
      <vt:lpstr>Development Education  Values</vt:lpstr>
      <vt:lpstr>    Development Education &amp; the SDGs involves…</vt:lpstr>
      <vt:lpstr>SDGs &amp; Young People</vt:lpstr>
      <vt:lpstr>PowerPoint Presentation</vt:lpstr>
      <vt:lpstr>PowerPoint Presentation</vt:lpstr>
      <vt:lpstr>Sustainable Development Goals – 17 goals</vt:lpstr>
      <vt:lpstr>Linking SDGs, Development Education, and Youth Work…</vt:lpstr>
      <vt:lpstr>PowerPoint Presentation</vt:lpstr>
      <vt:lpstr>PowerPoint Presentation</vt:lpstr>
      <vt:lpstr>PowerPoint Presentation</vt:lpstr>
      <vt:lpstr>PowerPoint Presentation</vt:lpstr>
      <vt:lpstr>      Development Education in the youth sector is unique because...</vt:lpstr>
      <vt:lpstr>What we do</vt:lpstr>
      <vt:lpstr>DE/SDGs local/global justice issues</vt:lpstr>
      <vt:lpstr>National Youth Strategy</vt:lpstr>
      <vt:lpstr>NQSF &amp; Development Education</vt:lpstr>
      <vt:lpstr>PowerPoint Presentation</vt:lpstr>
      <vt:lpstr>   Five Faces of Globalisation &amp; PLiNGs  Dr. Momodou Sallah</vt:lpstr>
      <vt:lpstr>PowerPoint Presentation</vt:lpstr>
      <vt:lpstr> 7 Potent Mechanisms Delivering improvements for targeted youth programmes (Value for Money Report)</vt:lpstr>
      <vt:lpstr>Youth Participation Charter Principles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Valerie</dc:creator>
  <cp:lastModifiedBy>Valerie</cp:lastModifiedBy>
  <cp:revision>229</cp:revision>
  <dcterms:modified xsi:type="dcterms:W3CDTF">2016-10-11T09:57:05Z</dcterms:modified>
</cp:coreProperties>
</file>