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2.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theme/theme3.xml" ContentType="application/vnd.openxmlformats-officedocument.theme+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theme/theme4.xml" ContentType="application/vnd.openxmlformats-officedocument.theme+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theme/theme5.xml" ContentType="application/vnd.openxmlformats-officedocument.theme+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3.xml" ContentType="application/vnd.openxmlformats-officedocument.presentationml.notesSlide+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drawings/drawing1.xml" ContentType="application/vnd.openxmlformats-officedocument.drawingml.chartshapes+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charts/chart22.xml" ContentType="application/vnd.openxmlformats-officedocument.drawingml.chart+xml"/>
  <Override PartName="/ppt/charts/chart23.xml" ContentType="application/vnd.openxmlformats-officedocument.drawingml.chart+xml"/>
  <Override PartName="/ppt/charts/chart24.xml" ContentType="application/vnd.openxmlformats-officedocument.drawingml.chart+xml"/>
  <Override PartName="/ppt/charts/chart25.xml" ContentType="application/vnd.openxmlformats-officedocument.drawingml.chart+xml"/>
  <Override PartName="/ppt/charts/chart26.xml" ContentType="application/vnd.openxmlformats-officedocument.drawingml.char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Override PartName="/ppt/charts/style2.xml" ContentType="application/vnd.ms-office.chartstyle+xml"/>
  <Override PartName="/ppt/charts/colors2.xml" ContentType="application/vnd.ms-office.chartcolorstyle+xml"/>
  <Override PartName="/ppt/charts/style3.xml" ContentType="application/vnd.ms-office.chartstyle+xml"/>
  <Override PartName="/ppt/charts/colors3.xml" ContentType="application/vnd.ms-office.chartcolorstyle+xml"/>
  <Override PartName="/ppt/charts/style4.xml" ContentType="application/vnd.ms-office.chartstyle+xml"/>
  <Override PartName="/ppt/charts/colors4.xml" ContentType="application/vnd.ms-office.chartcolorstyle+xml"/>
  <Override PartName="/ppt/charts/style5.xml" ContentType="application/vnd.ms-office.chartstyle+xml"/>
  <Override PartName="/ppt/charts/colors5.xml" ContentType="application/vnd.ms-office.chartcolorstyle+xml"/>
  <Override PartName="/ppt/charts/style6.xml" ContentType="application/vnd.ms-office.chartstyle+xml"/>
  <Override PartName="/ppt/charts/colors6.xml" ContentType="application/vnd.ms-office.chartcolorstyle+xml"/>
  <Override PartName="/ppt/charts/colors7.xml" ContentType="application/vnd.ms-office.chartcolorstyle+xml"/>
  <Override PartName="/ppt/charts/style7.xml" ContentType="application/vnd.ms-office.chartstyle+xml"/>
  <Override PartName="/ppt/charts/style8.xml" ContentType="application/vnd.ms-office.chartstyle+xml"/>
  <Override PartName="/ppt/charts/colors8.xml" ContentType="application/vnd.ms-office.chartcolorstyle+xml"/>
  <Override PartName="/ppt/charts/style9.xml" ContentType="application/vnd.ms-office.chartstyle+xml"/>
  <Override PartName="/ppt/charts/colors9.xml" ContentType="application/vnd.ms-office.chartcolorstyle+xml"/>
  <Override PartName="/ppt/charts/style10.xml" ContentType="application/vnd.ms-office.chartstyle+xml"/>
  <Override PartName="/ppt/charts/colors10.xml" ContentType="application/vnd.ms-office.chartcolorstyle+xml"/>
  <Override PartName="/ppt/charts/style11.xml" ContentType="application/vnd.ms-office.chartstyle+xml"/>
  <Override PartName="/ppt/charts/colors11.xml" ContentType="application/vnd.ms-office.chartcolorstyle+xml"/>
  <Override PartName="/ppt/charts/style12.xml" ContentType="application/vnd.ms-office.chartstyle+xml"/>
  <Override PartName="/ppt/charts/colors12.xml" ContentType="application/vnd.ms-office.chartcolorstyle+xml"/>
  <Override PartName="/ppt/charts/style13.xml" ContentType="application/vnd.ms-office.chartstyle+xml"/>
  <Override PartName="/ppt/charts/colors13.xml" ContentType="application/vnd.ms-office.chartcolorstyle+xml"/>
  <Override PartName="/ppt/charts/style14.xml" ContentType="application/vnd.ms-office.chartstyle+xml"/>
  <Override PartName="/ppt/charts/colors14.xml" ContentType="application/vnd.ms-office.chartcolorstyle+xml"/>
  <Override PartName="/ppt/charts/style15.xml" ContentType="application/vnd.ms-office.chartstyle+xml"/>
  <Override PartName="/ppt/charts/colors15.xml" ContentType="application/vnd.ms-office.chartcolorstyle+xml"/>
  <Override PartName="/ppt/charts/style16.xml" ContentType="application/vnd.ms-office.chartstyle+xml"/>
  <Override PartName="/ppt/charts/colors16.xml" ContentType="application/vnd.ms-office.chartcolor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 id="2147483786" r:id="rId2"/>
    <p:sldMasterId id="2147483860" r:id="rId3"/>
    <p:sldMasterId id="2147483902" r:id="rId4"/>
    <p:sldMasterId id="2147483974" r:id="rId5"/>
    <p:sldMasterId id="2147484013" r:id="rId6"/>
  </p:sldMasterIdLst>
  <p:notesMasterIdLst>
    <p:notesMasterId r:id="rId50"/>
  </p:notesMasterIdLst>
  <p:sldIdLst>
    <p:sldId id="306" r:id="rId7"/>
    <p:sldId id="268" r:id="rId8"/>
    <p:sldId id="323" r:id="rId9"/>
    <p:sldId id="359" r:id="rId10"/>
    <p:sldId id="324" r:id="rId11"/>
    <p:sldId id="325" r:id="rId12"/>
    <p:sldId id="315" r:id="rId13"/>
    <p:sldId id="351" r:id="rId14"/>
    <p:sldId id="326" r:id="rId15"/>
    <p:sldId id="327" r:id="rId16"/>
    <p:sldId id="329" r:id="rId17"/>
    <p:sldId id="330" r:id="rId18"/>
    <p:sldId id="331" r:id="rId19"/>
    <p:sldId id="353" r:id="rId20"/>
    <p:sldId id="332" r:id="rId21"/>
    <p:sldId id="334" r:id="rId22"/>
    <p:sldId id="335" r:id="rId23"/>
    <p:sldId id="365" r:id="rId24"/>
    <p:sldId id="354" r:id="rId25"/>
    <p:sldId id="336" r:id="rId26"/>
    <p:sldId id="337" r:id="rId27"/>
    <p:sldId id="355" r:id="rId28"/>
    <p:sldId id="338" r:id="rId29"/>
    <p:sldId id="339" r:id="rId30"/>
    <p:sldId id="340" r:id="rId31"/>
    <p:sldId id="356" r:id="rId32"/>
    <p:sldId id="341" r:id="rId33"/>
    <p:sldId id="279" r:id="rId34"/>
    <p:sldId id="343" r:id="rId35"/>
    <p:sldId id="357" r:id="rId36"/>
    <p:sldId id="344" r:id="rId37"/>
    <p:sldId id="345" r:id="rId38"/>
    <p:sldId id="352" r:id="rId39"/>
    <p:sldId id="346" r:id="rId40"/>
    <p:sldId id="348" r:id="rId41"/>
    <p:sldId id="349" r:id="rId42"/>
    <p:sldId id="358" r:id="rId43"/>
    <p:sldId id="350" r:id="rId44"/>
    <p:sldId id="360" r:id="rId45"/>
    <p:sldId id="362" r:id="rId46"/>
    <p:sldId id="363" r:id="rId47"/>
    <p:sldId id="364" r:id="rId48"/>
    <p:sldId id="267" r:id="rId49"/>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491">
          <p15:clr>
            <a:srgbClr val="A4A3A4"/>
          </p15:clr>
        </p15:guide>
        <p15:guide id="2" pos="460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095B4"/>
    <a:srgbClr val="532E60"/>
    <a:srgbClr val="4B29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80" autoAdjust="0"/>
    <p:restoredTop sz="99484" autoAdjust="0"/>
  </p:normalViewPr>
  <p:slideViewPr>
    <p:cSldViewPr snapToGrid="0">
      <p:cViewPr varScale="1">
        <p:scale>
          <a:sx n="113" d="100"/>
          <a:sy n="113" d="100"/>
        </p:scale>
        <p:origin x="-1584" y="-102"/>
      </p:cViewPr>
      <p:guideLst>
        <p:guide orient="horz" pos="491"/>
        <p:guide pos="460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30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8" Type="http://schemas.openxmlformats.org/officeDocument/2006/relationships/slide" Target="slides/slide2.xml"/><Relationship Id="rId51"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3" Type="http://schemas.microsoft.com/office/2011/relationships/chartStyle" Target="style5.xml"/><Relationship Id="rId2" Type="http://schemas.microsoft.com/office/2011/relationships/chartColorStyle" Target="colors5.xml"/><Relationship Id="rId1" Type="http://schemas.openxmlformats.org/officeDocument/2006/relationships/package" Target="../embeddings/Microsoft_Excel_Worksheet11.xlsx"/></Relationships>
</file>

<file path=ppt/charts/_rels/chart12.xml.rels><?xml version="1.0" encoding="UTF-8" standalone="yes"?>
<Relationships xmlns="http://schemas.openxmlformats.org/package/2006/relationships"><Relationship Id="rId3" Type="http://schemas.microsoft.com/office/2011/relationships/chartStyle" Target="style6.xml"/><Relationship Id="rId2" Type="http://schemas.microsoft.com/office/2011/relationships/chartColorStyle" Target="colors6.xml"/><Relationship Id="rId1" Type="http://schemas.openxmlformats.org/officeDocument/2006/relationships/package" Target="../embeddings/Microsoft_Excel_Worksheet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4.xml.rels><?xml version="1.0" encoding="UTF-8" standalone="yes"?>
<Relationships xmlns="http://schemas.openxmlformats.org/package/2006/relationships"><Relationship Id="rId3" Type="http://schemas.microsoft.com/office/2011/relationships/chartColorStyle" Target="colors7.xml"/><Relationship Id="rId2" Type="http://schemas.openxmlformats.org/officeDocument/2006/relationships/chartUserShapes" Target="../drawings/drawing1.xml"/><Relationship Id="rId1" Type="http://schemas.openxmlformats.org/officeDocument/2006/relationships/package" Target="../embeddings/Microsoft_Excel_Worksheet14.xlsx"/><Relationship Id="rId4" Type="http://schemas.microsoft.com/office/2011/relationships/chartStyle" Target="style7.xml"/></Relationships>
</file>

<file path=ppt/charts/_rels/chart15.xml.rels><?xml version="1.0" encoding="UTF-8" standalone="yes"?>
<Relationships xmlns="http://schemas.openxmlformats.org/package/2006/relationships"><Relationship Id="rId3" Type="http://schemas.microsoft.com/office/2011/relationships/chartStyle" Target="style8.xml"/><Relationship Id="rId2" Type="http://schemas.microsoft.com/office/2011/relationships/chartColorStyle" Target="colors8.xml"/><Relationship Id="rId1" Type="http://schemas.openxmlformats.org/officeDocument/2006/relationships/package" Target="../embeddings/Microsoft_Excel_Worksheet15.xlsx"/></Relationships>
</file>

<file path=ppt/charts/_rels/chart16.xml.rels><?xml version="1.0" encoding="UTF-8" standalone="yes"?>
<Relationships xmlns="http://schemas.openxmlformats.org/package/2006/relationships"><Relationship Id="rId3" Type="http://schemas.microsoft.com/office/2011/relationships/chartStyle" Target="style9.xml"/><Relationship Id="rId2" Type="http://schemas.microsoft.com/office/2011/relationships/chartColorStyle" Target="colors9.xml"/><Relationship Id="rId1" Type="http://schemas.openxmlformats.org/officeDocument/2006/relationships/package" Target="../embeddings/Microsoft_Excel_Worksheet16.xlsx"/></Relationships>
</file>

<file path=ppt/charts/_rels/chart17.xml.rels><?xml version="1.0" encoding="UTF-8" standalone="yes"?>
<Relationships xmlns="http://schemas.openxmlformats.org/package/2006/relationships"><Relationship Id="rId3" Type="http://schemas.microsoft.com/office/2011/relationships/chartStyle" Target="style10.xml"/><Relationship Id="rId2" Type="http://schemas.microsoft.com/office/2011/relationships/chartColorStyle" Target="colors10.xml"/><Relationship Id="rId1" Type="http://schemas.openxmlformats.org/officeDocument/2006/relationships/package" Target="../embeddings/Microsoft_Excel_Worksheet17.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_Worksheet18.xlsx"/></Relationships>
</file>

<file path=ppt/charts/_rels/chart19.xml.rels><?xml version="1.0" encoding="UTF-8" standalone="yes"?>
<Relationships xmlns="http://schemas.openxmlformats.org/package/2006/relationships"><Relationship Id="rId3" Type="http://schemas.microsoft.com/office/2011/relationships/chartStyle" Target="style11.xml"/><Relationship Id="rId2" Type="http://schemas.microsoft.com/office/2011/relationships/chartColorStyle" Target="colors11.xml"/><Relationship Id="rId1" Type="http://schemas.openxmlformats.org/officeDocument/2006/relationships/package" Target="../embeddings/Microsoft_Excel_Worksheet19.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Excel_Worksheet20.xlsx"/></Relationships>
</file>

<file path=ppt/charts/_rels/chart21.xml.rels><?xml version="1.0" encoding="UTF-8" standalone="yes"?>
<Relationships xmlns="http://schemas.openxmlformats.org/package/2006/relationships"><Relationship Id="rId3" Type="http://schemas.microsoft.com/office/2011/relationships/chartStyle" Target="style12.xml"/><Relationship Id="rId2" Type="http://schemas.microsoft.com/office/2011/relationships/chartColorStyle" Target="colors12.xml"/><Relationship Id="rId1" Type="http://schemas.openxmlformats.org/officeDocument/2006/relationships/package" Target="../embeddings/Microsoft_Excel_Worksheet21.xlsx"/></Relationships>
</file>

<file path=ppt/charts/_rels/chart22.xml.rels><?xml version="1.0" encoding="UTF-8" standalone="yes"?>
<Relationships xmlns="http://schemas.openxmlformats.org/package/2006/relationships"><Relationship Id="rId3" Type="http://schemas.microsoft.com/office/2011/relationships/chartStyle" Target="style13.xml"/><Relationship Id="rId2" Type="http://schemas.microsoft.com/office/2011/relationships/chartColorStyle" Target="colors13.xml"/><Relationship Id="rId1" Type="http://schemas.openxmlformats.org/officeDocument/2006/relationships/package" Target="../embeddings/Microsoft_Excel_Worksheet22.xlsx"/></Relationships>
</file>

<file path=ppt/charts/_rels/chart23.xml.rels><?xml version="1.0" encoding="UTF-8" standalone="yes"?>
<Relationships xmlns="http://schemas.openxmlformats.org/package/2006/relationships"><Relationship Id="rId3" Type="http://schemas.microsoft.com/office/2011/relationships/chartStyle" Target="style14.xml"/><Relationship Id="rId2" Type="http://schemas.microsoft.com/office/2011/relationships/chartColorStyle" Target="colors14.xml"/><Relationship Id="rId1" Type="http://schemas.openxmlformats.org/officeDocument/2006/relationships/package" Target="../embeddings/Microsoft_Excel_Worksheet23.xlsx"/></Relationships>
</file>

<file path=ppt/charts/_rels/chart24.xml.rels><?xml version="1.0" encoding="UTF-8" standalone="yes"?>
<Relationships xmlns="http://schemas.openxmlformats.org/package/2006/relationships"><Relationship Id="rId3" Type="http://schemas.microsoft.com/office/2011/relationships/chartStyle" Target="style15.xml"/><Relationship Id="rId2" Type="http://schemas.microsoft.com/office/2011/relationships/chartColorStyle" Target="colors15.xml"/><Relationship Id="rId1" Type="http://schemas.openxmlformats.org/officeDocument/2006/relationships/package" Target="../embeddings/Microsoft_Excel_Worksheet24.xlsx"/></Relationships>
</file>

<file path=ppt/charts/_rels/chart25.xml.rels><?xml version="1.0" encoding="UTF-8" standalone="yes"?>
<Relationships xmlns="http://schemas.openxmlformats.org/package/2006/relationships"><Relationship Id="rId1" Type="http://schemas.openxmlformats.org/officeDocument/2006/relationships/package" Target="../embeddings/Microsoft_Excel_Worksheet25.xlsx"/></Relationships>
</file>

<file path=ppt/charts/_rels/chart26.xml.rels><?xml version="1.0" encoding="UTF-8" standalone="yes"?>
<Relationships xmlns="http://schemas.openxmlformats.org/package/2006/relationships"><Relationship Id="rId3" Type="http://schemas.microsoft.com/office/2011/relationships/chartStyle" Target="style16.xml"/><Relationship Id="rId2" Type="http://schemas.microsoft.com/office/2011/relationships/chartColorStyle" Target="colors16.xml"/><Relationship Id="rId1" Type="http://schemas.openxmlformats.org/officeDocument/2006/relationships/package" Target="../embeddings/Microsoft_Excel_Worksheet26.xlsx"/></Relationships>
</file>

<file path=ppt/charts/_rels/chart3.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barChart>
        <c:barDir val="bar"/>
        <c:grouping val="stacked"/>
        <c:varyColors val="0"/>
        <c:ser>
          <c:idx val="0"/>
          <c:order val="0"/>
          <c:tx>
            <c:strRef>
              <c:f>Sheet1!$B$1</c:f>
              <c:strCache>
                <c:ptCount val="1"/>
                <c:pt idx="0">
                  <c:v>Column1</c:v>
                </c:pt>
              </c:strCache>
            </c:strRef>
          </c:tx>
          <c:spPr>
            <a:solidFill>
              <a:schemeClr val="accent1">
                <a:shade val="76000"/>
              </a:schemeClr>
            </a:solidFill>
            <a:ln>
              <a:solidFill>
                <a:schemeClr val="tx1"/>
              </a:solidFill>
            </a:ln>
            <a:effectLst/>
          </c:spPr>
          <c:invertIfNegative val="0"/>
          <c:cat>
            <c:numRef>
              <c:f>Sheet1!$A$2:$A$3</c:f>
              <c:numCache>
                <c:formatCode>General</c:formatCode>
                <c:ptCount val="2"/>
              </c:numCache>
            </c:numRef>
          </c:cat>
          <c:val>
            <c:numRef>
              <c:f>Sheet1!$B$2:$B$3</c:f>
              <c:numCache>
                <c:formatCode>General</c:formatCode>
                <c:ptCount val="2"/>
                <c:pt idx="0">
                  <c:v>51</c:v>
                </c:pt>
                <c:pt idx="1">
                  <c:v>49</c:v>
                </c:pt>
              </c:numCache>
            </c:numRef>
          </c:val>
        </c:ser>
        <c:ser>
          <c:idx val="1"/>
          <c:order val="1"/>
          <c:tx>
            <c:strRef>
              <c:f>Sheet1!$C$1</c:f>
              <c:strCache>
                <c:ptCount val="1"/>
                <c:pt idx="0">
                  <c:v>Column2</c:v>
                </c:pt>
              </c:strCache>
            </c:strRef>
          </c:tx>
          <c:spPr>
            <a:solidFill>
              <a:schemeClr val="accent1">
                <a:tint val="77000"/>
              </a:schemeClr>
            </a:solidFill>
            <a:ln>
              <a:solidFill>
                <a:schemeClr val="tx1"/>
              </a:solidFill>
            </a:ln>
            <a:effectLst/>
          </c:spPr>
          <c:invertIfNegative val="0"/>
          <c:cat>
            <c:numRef>
              <c:f>Sheet1!$A$2:$A$3</c:f>
              <c:numCache>
                <c:formatCode>General</c:formatCode>
                <c:ptCount val="2"/>
              </c:numCache>
            </c:numRef>
          </c:cat>
          <c:val>
            <c:numRef>
              <c:f>Sheet1!$C$2:$C$3</c:f>
              <c:numCache>
                <c:formatCode>General</c:formatCode>
                <c:ptCount val="2"/>
                <c:pt idx="0">
                  <c:v>49</c:v>
                </c:pt>
                <c:pt idx="1">
                  <c:v>51</c:v>
                </c:pt>
              </c:numCache>
            </c:numRef>
          </c:val>
        </c:ser>
        <c:dLbls>
          <c:showLegendKey val="0"/>
          <c:showVal val="0"/>
          <c:showCatName val="0"/>
          <c:showSerName val="0"/>
          <c:showPercent val="0"/>
          <c:showBubbleSize val="0"/>
        </c:dLbls>
        <c:gapWidth val="30"/>
        <c:overlap val="100"/>
        <c:axId val="265694208"/>
        <c:axId val="265696000"/>
      </c:barChart>
      <c:catAx>
        <c:axId val="265694208"/>
        <c:scaling>
          <c:orientation val="minMax"/>
        </c:scaling>
        <c:delete val="0"/>
        <c:axPos val="l"/>
        <c:numFmt formatCode="General" sourceLinked="1"/>
        <c:majorTickMark val="none"/>
        <c:minorTickMark val="none"/>
        <c:tickLblPos val="none"/>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65696000"/>
        <c:crosses val="autoZero"/>
        <c:auto val="1"/>
        <c:lblAlgn val="ctr"/>
        <c:lblOffset val="100"/>
        <c:noMultiLvlLbl val="0"/>
      </c:catAx>
      <c:valAx>
        <c:axId val="265696000"/>
        <c:scaling>
          <c:orientation val="minMax"/>
          <c:max val="100"/>
          <c:min val="0"/>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one"/>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656942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percentStacked"/>
        <c:varyColors val="0"/>
        <c:ser>
          <c:idx val="0"/>
          <c:order val="0"/>
          <c:tx>
            <c:strRef>
              <c:f>Sheet1!$B$1</c:f>
              <c:strCache>
                <c:ptCount val="1"/>
                <c:pt idx="0">
                  <c:v>Column1</c:v>
                </c:pt>
              </c:strCache>
            </c:strRef>
          </c:tx>
          <c:spPr>
            <a:solidFill>
              <a:schemeClr val="accent6"/>
            </a:solidFill>
            <a:ln>
              <a:solidFill>
                <a:schemeClr val="tx1"/>
              </a:solidFill>
            </a:ln>
            <a:effectLst/>
          </c:spPr>
          <c:invertIfNegative val="0"/>
          <c:dLbls>
            <c:delete val="1"/>
          </c:dLbls>
          <c:cat>
            <c:numRef>
              <c:f>Sheet1!$A$2:$A$8</c:f>
              <c:numCache>
                <c:formatCode>General</c:formatCode>
                <c:ptCount val="7"/>
              </c:numCache>
            </c:numRef>
          </c:cat>
          <c:val>
            <c:numRef>
              <c:f>Sheet1!$B$2:$B$8</c:f>
              <c:numCache>
                <c:formatCode>General</c:formatCode>
                <c:ptCount val="7"/>
                <c:pt idx="0">
                  <c:v>-8.5</c:v>
                </c:pt>
                <c:pt idx="1">
                  <c:v>-16.5</c:v>
                </c:pt>
                <c:pt idx="2">
                  <c:v>-6.6</c:v>
                </c:pt>
                <c:pt idx="3">
                  <c:v>-8</c:v>
                </c:pt>
                <c:pt idx="4">
                  <c:v>-7</c:v>
                </c:pt>
                <c:pt idx="5">
                  <c:v>-6</c:v>
                </c:pt>
                <c:pt idx="6">
                  <c:v>-10.5</c:v>
                </c:pt>
              </c:numCache>
            </c:numRef>
          </c:val>
        </c:ser>
        <c:ser>
          <c:idx val="1"/>
          <c:order val="1"/>
          <c:tx>
            <c:strRef>
              <c:f>Sheet1!$C$1</c:f>
              <c:strCache>
                <c:ptCount val="1"/>
                <c:pt idx="0">
                  <c:v>Column2</c:v>
                </c:pt>
              </c:strCache>
            </c:strRef>
          </c:tx>
          <c:spPr>
            <a:solidFill>
              <a:schemeClr val="accent2"/>
            </a:solidFill>
            <a:ln>
              <a:solidFill>
                <a:schemeClr val="tx1"/>
              </a:solid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Sheet1!$A$2:$A$8</c:f>
              <c:numCache>
                <c:formatCode>General</c:formatCode>
                <c:ptCount val="7"/>
              </c:numCache>
            </c:numRef>
          </c:cat>
          <c:val>
            <c:numRef>
              <c:f>Sheet1!$C$2:$C$8</c:f>
              <c:numCache>
                <c:formatCode>General</c:formatCode>
                <c:ptCount val="7"/>
                <c:pt idx="0">
                  <c:v>-2</c:v>
                </c:pt>
                <c:pt idx="1">
                  <c:v>-11</c:v>
                </c:pt>
                <c:pt idx="2">
                  <c:v>-5</c:v>
                </c:pt>
                <c:pt idx="3">
                  <c:v>-3</c:v>
                </c:pt>
                <c:pt idx="4">
                  <c:v>-4</c:v>
                </c:pt>
                <c:pt idx="5">
                  <c:v>-4</c:v>
                </c:pt>
                <c:pt idx="6">
                  <c:v>-12</c:v>
                </c:pt>
              </c:numCache>
            </c:numRef>
          </c:val>
        </c:ser>
        <c:ser>
          <c:idx val="2"/>
          <c:order val="2"/>
          <c:tx>
            <c:strRef>
              <c:f>Sheet1!$D$1</c:f>
              <c:strCache>
                <c:ptCount val="1"/>
                <c:pt idx="0">
                  <c:v>Column3</c:v>
                </c:pt>
              </c:strCache>
            </c:strRef>
          </c:tx>
          <c:spPr>
            <a:solidFill>
              <a:schemeClr val="bg2"/>
            </a:solidFill>
            <a:ln>
              <a:solidFill>
                <a:schemeClr val="tx1"/>
              </a:solidFill>
            </a:ln>
            <a:effectLst/>
          </c:spPr>
          <c:invertIfNegative val="0"/>
          <c:dLbls>
            <c:dLbl>
              <c:idx val="2"/>
              <c:layout>
                <c:manualLayout>
                  <c:x val="-1.2872178256357095E-2"/>
                  <c:y val="0"/>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1.448120053840166E-2"/>
                  <c:y val="1.485543023740484E-16"/>
                </c:manualLayout>
              </c:layout>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1.930826738453555E-2"/>
                  <c:y val="0"/>
                </c:manualLayout>
              </c:layout>
              <c:showLegendKey val="0"/>
              <c:showVal val="1"/>
              <c:showCatName val="0"/>
              <c:showSerName val="0"/>
              <c:showPercent val="0"/>
              <c:showBubbleSize val="0"/>
              <c:extLst>
                <c:ext xmlns:c15="http://schemas.microsoft.com/office/drawing/2012/chart" uri="{CE6537A1-D6FC-4f65-9D91-7224C49458BB}">
                  <c15:layout/>
                </c:ext>
              </c:extLst>
            </c:dLbl>
            <c:dLbl>
              <c:idx val="5"/>
              <c:layout>
                <c:manualLayout>
                  <c:x val="1.930826738453555E-2"/>
                  <c:y val="0"/>
                </c:manualLayout>
              </c:layout>
              <c:showLegendKey val="0"/>
              <c:showVal val="1"/>
              <c:showCatName val="0"/>
              <c:showSerName val="0"/>
              <c:showPercent val="0"/>
              <c:showBubbleSize val="0"/>
              <c:extLst>
                <c:ext xmlns:c15="http://schemas.microsoft.com/office/drawing/2012/chart" uri="{CE6537A1-D6FC-4f65-9D91-7224C49458BB}">
                  <c15:layout/>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Sheet1!$A$2:$A$8</c:f>
              <c:numCache>
                <c:formatCode>General</c:formatCode>
                <c:ptCount val="7"/>
              </c:numCache>
            </c:numRef>
          </c:cat>
          <c:val>
            <c:numRef>
              <c:f>Sheet1!$D$2:$D$8</c:f>
              <c:numCache>
                <c:formatCode>General</c:formatCode>
                <c:ptCount val="7"/>
                <c:pt idx="0">
                  <c:v>-1</c:v>
                </c:pt>
                <c:pt idx="1">
                  <c:v>-3</c:v>
                </c:pt>
                <c:pt idx="2">
                  <c:v>-1</c:v>
                </c:pt>
                <c:pt idx="3">
                  <c:v>-1</c:v>
                </c:pt>
                <c:pt idx="4">
                  <c:v>-1</c:v>
                </c:pt>
                <c:pt idx="5">
                  <c:v>-2</c:v>
                </c:pt>
                <c:pt idx="6">
                  <c:v>-5</c:v>
                </c:pt>
              </c:numCache>
            </c:numRef>
          </c:val>
        </c:ser>
        <c:ser>
          <c:idx val="3"/>
          <c:order val="3"/>
          <c:tx>
            <c:strRef>
              <c:f>Sheet1!$E$1</c:f>
              <c:strCache>
                <c:ptCount val="1"/>
                <c:pt idx="0">
                  <c:v>Column4</c:v>
                </c:pt>
              </c:strCache>
            </c:strRef>
          </c:tx>
          <c:spPr>
            <a:solidFill>
              <a:schemeClr val="accent6"/>
            </a:solidFill>
            <a:ln>
              <a:solidFill>
                <a:schemeClr val="tx1"/>
              </a:solidFill>
            </a:ln>
            <a:effectLst/>
          </c:spPr>
          <c:invertIfNegative val="0"/>
          <c:dLbls>
            <c:delete val="1"/>
          </c:dLbls>
          <c:cat>
            <c:numRef>
              <c:f>Sheet1!$A$2:$A$8</c:f>
              <c:numCache>
                <c:formatCode>General</c:formatCode>
                <c:ptCount val="7"/>
              </c:numCache>
            </c:numRef>
          </c:cat>
          <c:val>
            <c:numRef>
              <c:f>Sheet1!$E$2:$E$8</c:f>
              <c:numCache>
                <c:formatCode>General</c:formatCode>
                <c:ptCount val="7"/>
                <c:pt idx="0">
                  <c:v>8.5</c:v>
                </c:pt>
                <c:pt idx="1">
                  <c:v>16.5</c:v>
                </c:pt>
                <c:pt idx="2">
                  <c:v>6.5</c:v>
                </c:pt>
                <c:pt idx="3">
                  <c:v>8</c:v>
                </c:pt>
                <c:pt idx="4">
                  <c:v>7</c:v>
                </c:pt>
                <c:pt idx="5">
                  <c:v>6</c:v>
                </c:pt>
                <c:pt idx="6">
                  <c:v>10.5</c:v>
                </c:pt>
              </c:numCache>
            </c:numRef>
          </c:val>
        </c:ser>
        <c:ser>
          <c:idx val="4"/>
          <c:order val="4"/>
          <c:tx>
            <c:strRef>
              <c:f>Sheet1!$F$1</c:f>
              <c:strCache>
                <c:ptCount val="1"/>
                <c:pt idx="0">
                  <c:v>Column5</c:v>
                </c:pt>
              </c:strCache>
            </c:strRef>
          </c:tx>
          <c:spPr>
            <a:solidFill>
              <a:schemeClr val="accent1"/>
            </a:solidFill>
            <a:ln>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shade val="95000"/>
                          <a:satMod val="105000"/>
                        </a:schemeClr>
                      </a:solidFill>
                      <a:prstDash val="solid"/>
                      <a:round/>
                    </a:ln>
                    <a:effectLst/>
                  </c:spPr>
                </c15:leaderLines>
              </c:ext>
            </c:extLst>
          </c:dLbls>
          <c:cat>
            <c:numRef>
              <c:f>Sheet1!$A$2:$A$8</c:f>
              <c:numCache>
                <c:formatCode>General</c:formatCode>
                <c:ptCount val="7"/>
              </c:numCache>
            </c:numRef>
          </c:cat>
          <c:val>
            <c:numRef>
              <c:f>Sheet1!$F$2:$F$8</c:f>
              <c:numCache>
                <c:formatCode>General</c:formatCode>
                <c:ptCount val="7"/>
                <c:pt idx="0">
                  <c:v>40</c:v>
                </c:pt>
                <c:pt idx="1">
                  <c:v>35</c:v>
                </c:pt>
                <c:pt idx="2">
                  <c:v>38</c:v>
                </c:pt>
                <c:pt idx="3">
                  <c:v>37</c:v>
                </c:pt>
                <c:pt idx="4">
                  <c:v>34</c:v>
                </c:pt>
                <c:pt idx="5">
                  <c:v>33</c:v>
                </c:pt>
                <c:pt idx="6">
                  <c:v>29</c:v>
                </c:pt>
              </c:numCache>
            </c:numRef>
          </c:val>
        </c:ser>
        <c:ser>
          <c:idx val="5"/>
          <c:order val="5"/>
          <c:tx>
            <c:strRef>
              <c:f>Sheet1!$G$1</c:f>
              <c:strCache>
                <c:ptCount val="1"/>
                <c:pt idx="0">
                  <c:v>Column6</c:v>
                </c:pt>
              </c:strCache>
            </c:strRef>
          </c:tx>
          <c:spPr>
            <a:solidFill>
              <a:schemeClr val="tx2"/>
            </a:solidFill>
            <a:ln>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shade val="95000"/>
                          <a:satMod val="105000"/>
                        </a:schemeClr>
                      </a:solidFill>
                      <a:prstDash val="solid"/>
                      <a:round/>
                    </a:ln>
                    <a:effectLst/>
                  </c:spPr>
                </c15:leaderLines>
              </c:ext>
            </c:extLst>
          </c:dLbls>
          <c:cat>
            <c:numRef>
              <c:f>Sheet1!$A$2:$A$8</c:f>
              <c:numCache>
                <c:formatCode>General</c:formatCode>
                <c:ptCount val="7"/>
              </c:numCache>
            </c:numRef>
          </c:cat>
          <c:val>
            <c:numRef>
              <c:f>Sheet1!$G$2:$G$8</c:f>
              <c:numCache>
                <c:formatCode>General</c:formatCode>
                <c:ptCount val="7"/>
                <c:pt idx="0">
                  <c:v>41</c:v>
                </c:pt>
                <c:pt idx="1">
                  <c:v>9</c:v>
                </c:pt>
                <c:pt idx="2">
                  <c:v>42</c:v>
                </c:pt>
                <c:pt idx="3">
                  <c:v>42</c:v>
                </c:pt>
                <c:pt idx="4">
                  <c:v>47</c:v>
                </c:pt>
                <c:pt idx="5">
                  <c:v>48</c:v>
                </c:pt>
                <c:pt idx="6">
                  <c:v>33</c:v>
                </c:pt>
              </c:numCache>
            </c:numRef>
          </c:val>
        </c:ser>
        <c:dLbls>
          <c:showLegendKey val="0"/>
          <c:showVal val="1"/>
          <c:showCatName val="0"/>
          <c:showSerName val="0"/>
          <c:showPercent val="0"/>
          <c:showBubbleSize val="0"/>
        </c:dLbls>
        <c:gapWidth val="50"/>
        <c:overlap val="100"/>
        <c:axId val="302717952"/>
        <c:axId val="302761088"/>
      </c:barChart>
      <c:catAx>
        <c:axId val="302717952"/>
        <c:scaling>
          <c:orientation val="minMax"/>
        </c:scaling>
        <c:delete val="1"/>
        <c:axPos val="b"/>
        <c:numFmt formatCode="General" sourceLinked="1"/>
        <c:majorTickMark val="out"/>
        <c:minorTickMark val="none"/>
        <c:tickLblPos val="none"/>
        <c:crossAx val="302761088"/>
        <c:crosses val="autoZero"/>
        <c:auto val="1"/>
        <c:lblAlgn val="ctr"/>
        <c:lblOffset val="100"/>
        <c:noMultiLvlLbl val="0"/>
      </c:catAx>
      <c:valAx>
        <c:axId val="302761088"/>
        <c:scaling>
          <c:orientation val="minMax"/>
        </c:scaling>
        <c:delete val="1"/>
        <c:axPos val="l"/>
        <c:numFmt formatCode="0%" sourceLinked="1"/>
        <c:majorTickMark val="out"/>
        <c:minorTickMark val="none"/>
        <c:tickLblPos val="none"/>
        <c:crossAx val="302717952"/>
        <c:crosses val="autoZero"/>
        <c:crossBetween val="between"/>
      </c:valAx>
      <c:spPr>
        <a:noFill/>
        <a:ln>
          <a:noFill/>
        </a:ln>
        <a:effectLst/>
      </c:spPr>
    </c:plotArea>
    <c:plotVisOnly val="1"/>
    <c:dispBlanksAs val="gap"/>
    <c:showDLblsOverMax val="0"/>
  </c:chart>
  <c:spPr>
    <a:noFill/>
    <a:ln w="9525" cap="flat" cmpd="sng" algn="ctr">
      <a:noFill/>
      <a:prstDash val="solid"/>
    </a:ln>
    <a:effectLst/>
  </c:spPr>
  <c:txPr>
    <a:bodyPr/>
    <a:lstStyle/>
    <a:p>
      <a:pPr>
        <a:defRPr sz="1400">
          <a:solidFill>
            <a:schemeClr val="bg1"/>
          </a:solidFill>
        </a:defRPr>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percentStacked"/>
        <c:varyColors val="0"/>
        <c:ser>
          <c:idx val="0"/>
          <c:order val="0"/>
          <c:spPr>
            <a:solidFill>
              <a:schemeClr val="accent6"/>
            </a:solidFill>
            <a:ln>
              <a:solidFill>
                <a:schemeClr val="tx1"/>
              </a:solidFill>
            </a:ln>
            <a:effectLst/>
          </c:spPr>
          <c:invertIfNegative val="0"/>
          <c:dLbls>
            <c:delete val="1"/>
          </c:dLbls>
          <c:cat>
            <c:numRef>
              <c:f>Sheet1!$A$2:$A$20</c:f>
              <c:numCache>
                <c:formatCode>General</c:formatCode>
                <c:ptCount val="19"/>
              </c:numCache>
            </c:numRef>
          </c:cat>
          <c:val>
            <c:numRef>
              <c:f>Sheet1!$B$2:$B$20</c:f>
              <c:numCache>
                <c:formatCode>General</c:formatCode>
                <c:ptCount val="19"/>
                <c:pt idx="0">
                  <c:v>-8.5</c:v>
                </c:pt>
                <c:pt idx="1">
                  <c:v>-11</c:v>
                </c:pt>
                <c:pt idx="2">
                  <c:v>-9.5</c:v>
                </c:pt>
                <c:pt idx="3">
                  <c:v>-7</c:v>
                </c:pt>
                <c:pt idx="5">
                  <c:v>-16.5</c:v>
                </c:pt>
                <c:pt idx="6">
                  <c:v>-16</c:v>
                </c:pt>
                <c:pt idx="7">
                  <c:v>-17</c:v>
                </c:pt>
                <c:pt idx="8">
                  <c:v>0</c:v>
                </c:pt>
                <c:pt idx="10">
                  <c:v>-6.6</c:v>
                </c:pt>
                <c:pt idx="11">
                  <c:v>-8.5</c:v>
                </c:pt>
                <c:pt idx="12">
                  <c:v>-12.5</c:v>
                </c:pt>
                <c:pt idx="13">
                  <c:v>-5</c:v>
                </c:pt>
                <c:pt idx="15">
                  <c:v>-8</c:v>
                </c:pt>
                <c:pt idx="16">
                  <c:v>-9.5</c:v>
                </c:pt>
                <c:pt idx="17">
                  <c:v>-14</c:v>
                </c:pt>
                <c:pt idx="18">
                  <c:v>-6.5</c:v>
                </c:pt>
              </c:numCache>
            </c:numRef>
          </c:val>
        </c:ser>
        <c:ser>
          <c:idx val="1"/>
          <c:order val="1"/>
          <c:spPr>
            <a:solidFill>
              <a:schemeClr val="accent2"/>
            </a:solidFill>
            <a:ln>
              <a:solidFill>
                <a:schemeClr val="tx1"/>
              </a:solid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Sheet1!$A$2:$A$20</c:f>
              <c:numCache>
                <c:formatCode>General</c:formatCode>
                <c:ptCount val="19"/>
              </c:numCache>
            </c:numRef>
          </c:cat>
          <c:val>
            <c:numRef>
              <c:f>Sheet1!$C$2:$C$20</c:f>
              <c:numCache>
                <c:formatCode>General</c:formatCode>
                <c:ptCount val="19"/>
                <c:pt idx="0">
                  <c:v>-2</c:v>
                </c:pt>
                <c:pt idx="1">
                  <c:v>-4</c:v>
                </c:pt>
                <c:pt idx="2">
                  <c:v>-3</c:v>
                </c:pt>
                <c:pt idx="3">
                  <c:v>-1</c:v>
                </c:pt>
                <c:pt idx="5">
                  <c:v>-11</c:v>
                </c:pt>
                <c:pt idx="6">
                  <c:v>-13</c:v>
                </c:pt>
                <c:pt idx="7">
                  <c:v>-6</c:v>
                </c:pt>
                <c:pt idx="10">
                  <c:v>-5</c:v>
                </c:pt>
                <c:pt idx="11">
                  <c:v>-8</c:v>
                </c:pt>
                <c:pt idx="13">
                  <c:v>-5</c:v>
                </c:pt>
                <c:pt idx="15">
                  <c:v>-3</c:v>
                </c:pt>
                <c:pt idx="16">
                  <c:v>-6</c:v>
                </c:pt>
                <c:pt idx="17">
                  <c:v>-3</c:v>
                </c:pt>
                <c:pt idx="18">
                  <c:v>-2</c:v>
                </c:pt>
              </c:numCache>
            </c:numRef>
          </c:val>
        </c:ser>
        <c:ser>
          <c:idx val="2"/>
          <c:order val="2"/>
          <c:spPr>
            <a:solidFill>
              <a:schemeClr val="bg2"/>
            </a:solidFill>
            <a:ln>
              <a:solidFill>
                <a:schemeClr val="tx1"/>
              </a:solidFill>
            </a:ln>
            <a:effectLst/>
          </c:spPr>
          <c:invertIfNegative val="0"/>
          <c:dLbls>
            <c:dLbl>
              <c:idx val="1"/>
              <c:layout>
                <c:manualLayout>
                  <c:x val="-1.1861063583839707E-2"/>
                  <c:y val="0"/>
                </c:manualLayout>
              </c:layou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1.2872178256357095E-2"/>
                  <c:y val="0"/>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1.448120053840166E-2"/>
                  <c:y val="1.485543023740484E-16"/>
                </c:manualLayout>
              </c:layout>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1.930826738453555E-2"/>
                  <c:y val="0"/>
                </c:manualLayout>
              </c:layout>
              <c:showLegendKey val="0"/>
              <c:showVal val="1"/>
              <c:showCatName val="0"/>
              <c:showSerName val="0"/>
              <c:showPercent val="0"/>
              <c:showBubbleSize val="0"/>
              <c:extLst>
                <c:ext xmlns:c15="http://schemas.microsoft.com/office/drawing/2012/chart" uri="{CE6537A1-D6FC-4f65-9D91-7224C49458BB}">
                  <c15:layout/>
                </c:ext>
              </c:extLst>
            </c:dLbl>
            <c:dLbl>
              <c:idx val="5"/>
              <c:layout>
                <c:manualLayout>
                  <c:x val="4.0583783137596897E-3"/>
                  <c:y val="2.932154919818758E-7"/>
                </c:manualLayout>
              </c:layout>
              <c:showLegendKey val="0"/>
              <c:showVal val="1"/>
              <c:showCatName val="0"/>
              <c:showSerName val="0"/>
              <c:showPercent val="0"/>
              <c:showBubbleSize val="0"/>
              <c:extLst>
                <c:ext xmlns:c15="http://schemas.microsoft.com/office/drawing/2012/chart" uri="{CE6537A1-D6FC-4f65-9D91-7224C49458BB}">
                  <c15:layout/>
                </c:ext>
              </c:extLst>
            </c:dLbl>
            <c:dLbl>
              <c:idx val="10"/>
              <c:layout>
                <c:manualLayout>
                  <c:x val="-1.1861063583839707E-2"/>
                  <c:y val="0"/>
                </c:manualLayout>
              </c:layout>
              <c:showLegendKey val="0"/>
              <c:showVal val="1"/>
              <c:showCatName val="0"/>
              <c:showSerName val="0"/>
              <c:showPercent val="0"/>
              <c:showBubbleSize val="0"/>
              <c:extLst>
                <c:ext xmlns:c15="http://schemas.microsoft.com/office/drawing/2012/chart" uri="{CE6537A1-D6FC-4f65-9D91-7224C49458BB}">
                  <c15:layout/>
                </c:ext>
              </c:extLst>
            </c:dLbl>
            <c:dLbl>
              <c:idx val="15"/>
              <c:layout>
                <c:manualLayout>
                  <c:x val="-1.016662592900559E-2"/>
                  <c:y val="0"/>
                </c:manualLayout>
              </c:layout>
              <c:showLegendKey val="0"/>
              <c:showVal val="1"/>
              <c:showCatName val="0"/>
              <c:showSerName val="0"/>
              <c:showPercent val="0"/>
              <c:showBubbleSize val="0"/>
              <c:extLst>
                <c:ext xmlns:c15="http://schemas.microsoft.com/office/drawing/2012/chart" uri="{CE6537A1-D6FC-4f65-9D91-7224C49458BB}">
                  <c15:layout/>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Sheet1!$A$2:$A$20</c:f>
              <c:numCache>
                <c:formatCode>General</c:formatCode>
                <c:ptCount val="19"/>
              </c:numCache>
            </c:numRef>
          </c:cat>
          <c:val>
            <c:numRef>
              <c:f>Sheet1!$D$2:$D$20</c:f>
              <c:numCache>
                <c:formatCode>General</c:formatCode>
                <c:ptCount val="19"/>
                <c:pt idx="0">
                  <c:v>-1</c:v>
                </c:pt>
                <c:pt idx="1">
                  <c:v>-1</c:v>
                </c:pt>
                <c:pt idx="2">
                  <c:v>-3</c:v>
                </c:pt>
                <c:pt idx="5">
                  <c:v>-3</c:v>
                </c:pt>
                <c:pt idx="6">
                  <c:v>-4</c:v>
                </c:pt>
                <c:pt idx="10">
                  <c:v>-1</c:v>
                </c:pt>
                <c:pt idx="11">
                  <c:v>-2</c:v>
                </c:pt>
                <c:pt idx="12">
                  <c:v>-3</c:v>
                </c:pt>
                <c:pt idx="15">
                  <c:v>-1</c:v>
                </c:pt>
                <c:pt idx="16">
                  <c:v>-2</c:v>
                </c:pt>
              </c:numCache>
            </c:numRef>
          </c:val>
        </c:ser>
        <c:ser>
          <c:idx val="3"/>
          <c:order val="3"/>
          <c:spPr>
            <a:solidFill>
              <a:schemeClr val="accent6"/>
            </a:solidFill>
            <a:ln>
              <a:solidFill>
                <a:schemeClr val="tx1"/>
              </a:solidFill>
            </a:ln>
            <a:effectLst/>
          </c:spPr>
          <c:invertIfNegative val="0"/>
          <c:dLbls>
            <c:delete val="1"/>
          </c:dLbls>
          <c:cat>
            <c:numRef>
              <c:f>Sheet1!$A$2:$A$20</c:f>
              <c:numCache>
                <c:formatCode>General</c:formatCode>
                <c:ptCount val="19"/>
              </c:numCache>
            </c:numRef>
          </c:cat>
          <c:val>
            <c:numRef>
              <c:f>Sheet1!$E$2:$E$20</c:f>
              <c:numCache>
                <c:formatCode>General</c:formatCode>
                <c:ptCount val="19"/>
                <c:pt idx="0">
                  <c:v>8.5</c:v>
                </c:pt>
                <c:pt idx="1">
                  <c:v>11</c:v>
                </c:pt>
                <c:pt idx="2">
                  <c:v>9.5</c:v>
                </c:pt>
                <c:pt idx="3">
                  <c:v>7</c:v>
                </c:pt>
                <c:pt idx="5">
                  <c:v>16.5</c:v>
                </c:pt>
                <c:pt idx="6">
                  <c:v>16</c:v>
                </c:pt>
                <c:pt idx="7">
                  <c:v>17</c:v>
                </c:pt>
                <c:pt idx="10">
                  <c:v>6.5</c:v>
                </c:pt>
                <c:pt idx="11">
                  <c:v>8.5</c:v>
                </c:pt>
                <c:pt idx="12">
                  <c:v>12.5</c:v>
                </c:pt>
                <c:pt idx="13">
                  <c:v>5</c:v>
                </c:pt>
                <c:pt idx="15">
                  <c:v>8</c:v>
                </c:pt>
                <c:pt idx="16">
                  <c:v>9.5</c:v>
                </c:pt>
                <c:pt idx="17">
                  <c:v>14</c:v>
                </c:pt>
                <c:pt idx="18">
                  <c:v>6.5</c:v>
                </c:pt>
              </c:numCache>
            </c:numRef>
          </c:val>
        </c:ser>
        <c:ser>
          <c:idx val="4"/>
          <c:order val="4"/>
          <c:spPr>
            <a:solidFill>
              <a:schemeClr val="accent1"/>
            </a:solidFill>
            <a:ln>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shade val="95000"/>
                          <a:satMod val="105000"/>
                        </a:schemeClr>
                      </a:solidFill>
                      <a:prstDash val="solid"/>
                      <a:round/>
                    </a:ln>
                    <a:effectLst/>
                  </c:spPr>
                </c15:leaderLines>
              </c:ext>
            </c:extLst>
          </c:dLbls>
          <c:cat>
            <c:numRef>
              <c:f>Sheet1!$A$2:$A$20</c:f>
              <c:numCache>
                <c:formatCode>General</c:formatCode>
                <c:ptCount val="19"/>
              </c:numCache>
            </c:numRef>
          </c:cat>
          <c:val>
            <c:numRef>
              <c:f>Sheet1!$F$2:$F$20</c:f>
              <c:numCache>
                <c:formatCode>General</c:formatCode>
                <c:ptCount val="19"/>
                <c:pt idx="0">
                  <c:v>40</c:v>
                </c:pt>
                <c:pt idx="1">
                  <c:v>48</c:v>
                </c:pt>
                <c:pt idx="2">
                  <c:v>53</c:v>
                </c:pt>
                <c:pt idx="3">
                  <c:v>35</c:v>
                </c:pt>
                <c:pt idx="5">
                  <c:v>35</c:v>
                </c:pt>
                <c:pt idx="6">
                  <c:v>37</c:v>
                </c:pt>
                <c:pt idx="7">
                  <c:v>30</c:v>
                </c:pt>
                <c:pt idx="10">
                  <c:v>38</c:v>
                </c:pt>
                <c:pt idx="11">
                  <c:v>41</c:v>
                </c:pt>
                <c:pt idx="12">
                  <c:v>47</c:v>
                </c:pt>
                <c:pt idx="13">
                  <c:v>36</c:v>
                </c:pt>
                <c:pt idx="15">
                  <c:v>37</c:v>
                </c:pt>
                <c:pt idx="16">
                  <c:v>46</c:v>
                </c:pt>
                <c:pt idx="17">
                  <c:v>46</c:v>
                </c:pt>
                <c:pt idx="18">
                  <c:v>33</c:v>
                </c:pt>
              </c:numCache>
            </c:numRef>
          </c:val>
        </c:ser>
        <c:ser>
          <c:idx val="5"/>
          <c:order val="5"/>
          <c:spPr>
            <a:solidFill>
              <a:schemeClr val="tx2"/>
            </a:solidFill>
            <a:ln>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shade val="95000"/>
                          <a:satMod val="105000"/>
                        </a:schemeClr>
                      </a:solidFill>
                      <a:prstDash val="solid"/>
                      <a:round/>
                    </a:ln>
                    <a:effectLst/>
                  </c:spPr>
                </c15:leaderLines>
              </c:ext>
            </c:extLst>
          </c:dLbls>
          <c:cat>
            <c:numRef>
              <c:f>Sheet1!$A$2:$A$20</c:f>
              <c:numCache>
                <c:formatCode>General</c:formatCode>
                <c:ptCount val="19"/>
              </c:numCache>
            </c:numRef>
          </c:cat>
          <c:val>
            <c:numRef>
              <c:f>Sheet1!$G$2:$G$20</c:f>
              <c:numCache>
                <c:formatCode>General</c:formatCode>
                <c:ptCount val="19"/>
                <c:pt idx="0">
                  <c:v>41</c:v>
                </c:pt>
                <c:pt idx="1">
                  <c:v>26</c:v>
                </c:pt>
                <c:pt idx="2">
                  <c:v>22</c:v>
                </c:pt>
                <c:pt idx="3">
                  <c:v>49</c:v>
                </c:pt>
                <c:pt idx="5">
                  <c:v>9</c:v>
                </c:pt>
                <c:pt idx="6">
                  <c:v>7</c:v>
                </c:pt>
                <c:pt idx="7">
                  <c:v>15</c:v>
                </c:pt>
                <c:pt idx="10">
                  <c:v>42</c:v>
                </c:pt>
                <c:pt idx="11">
                  <c:v>33</c:v>
                </c:pt>
                <c:pt idx="12">
                  <c:v>24</c:v>
                </c:pt>
                <c:pt idx="13">
                  <c:v>48</c:v>
                </c:pt>
                <c:pt idx="15">
                  <c:v>42</c:v>
                </c:pt>
                <c:pt idx="16">
                  <c:v>26</c:v>
                </c:pt>
                <c:pt idx="17">
                  <c:v>23</c:v>
                </c:pt>
                <c:pt idx="18">
                  <c:v>51</c:v>
                </c:pt>
              </c:numCache>
            </c:numRef>
          </c:val>
        </c:ser>
        <c:dLbls>
          <c:showLegendKey val="0"/>
          <c:showVal val="1"/>
          <c:showCatName val="0"/>
          <c:showSerName val="0"/>
          <c:showPercent val="0"/>
          <c:showBubbleSize val="0"/>
        </c:dLbls>
        <c:gapWidth val="0"/>
        <c:overlap val="100"/>
        <c:axId val="301461504"/>
        <c:axId val="301463040"/>
      </c:barChart>
      <c:catAx>
        <c:axId val="301461504"/>
        <c:scaling>
          <c:orientation val="minMax"/>
        </c:scaling>
        <c:delete val="1"/>
        <c:axPos val="b"/>
        <c:numFmt formatCode="General" sourceLinked="1"/>
        <c:majorTickMark val="out"/>
        <c:minorTickMark val="none"/>
        <c:tickLblPos val="none"/>
        <c:crossAx val="301463040"/>
        <c:crosses val="autoZero"/>
        <c:auto val="1"/>
        <c:lblAlgn val="ctr"/>
        <c:lblOffset val="100"/>
        <c:noMultiLvlLbl val="0"/>
      </c:catAx>
      <c:valAx>
        <c:axId val="301463040"/>
        <c:scaling>
          <c:orientation val="minMax"/>
        </c:scaling>
        <c:delete val="1"/>
        <c:axPos val="l"/>
        <c:numFmt formatCode="0%" sourceLinked="1"/>
        <c:majorTickMark val="out"/>
        <c:minorTickMark val="none"/>
        <c:tickLblPos val="none"/>
        <c:crossAx val="301461504"/>
        <c:crosses val="autoZero"/>
        <c:crossBetween val="between"/>
      </c:valAx>
      <c:spPr>
        <a:noFill/>
        <a:ln>
          <a:noFill/>
        </a:ln>
        <a:effectLst/>
      </c:spPr>
    </c:plotArea>
    <c:plotVisOnly val="1"/>
    <c:dispBlanksAs val="gap"/>
    <c:showDLblsOverMax val="0"/>
  </c:chart>
  <c:spPr>
    <a:noFill/>
    <a:ln w="9525" cap="flat" cmpd="sng" algn="ctr">
      <a:noFill/>
      <a:prstDash val="solid"/>
    </a:ln>
    <a:effectLst/>
  </c:spPr>
  <c:txPr>
    <a:bodyPr/>
    <a:lstStyle/>
    <a:p>
      <a:pPr>
        <a:defRPr sz="1400">
          <a:solidFill>
            <a:schemeClr val="bg1"/>
          </a:solidFill>
        </a:defRPr>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percentStacked"/>
        <c:varyColors val="0"/>
        <c:ser>
          <c:idx val="0"/>
          <c:order val="0"/>
          <c:spPr>
            <a:solidFill>
              <a:schemeClr val="accent6"/>
            </a:solidFill>
            <a:ln>
              <a:solidFill>
                <a:schemeClr val="tx1"/>
              </a:solidFill>
            </a:ln>
            <a:effectLst/>
          </c:spPr>
          <c:invertIfNegative val="0"/>
          <c:dLbls>
            <c:delete val="1"/>
          </c:dLbls>
          <c:cat>
            <c:numRef>
              <c:f>Sheet1!$A$2:$A$20</c:f>
              <c:numCache>
                <c:formatCode>General</c:formatCode>
                <c:ptCount val="19"/>
              </c:numCache>
            </c:numRef>
          </c:cat>
          <c:val>
            <c:numRef>
              <c:f>Sheet1!$B$2:$B$20</c:f>
              <c:numCache>
                <c:formatCode>General</c:formatCode>
                <c:ptCount val="19"/>
                <c:pt idx="0">
                  <c:v>-8.5</c:v>
                </c:pt>
                <c:pt idx="1">
                  <c:v>-11</c:v>
                </c:pt>
                <c:pt idx="2">
                  <c:v>-9.5</c:v>
                </c:pt>
                <c:pt idx="3">
                  <c:v>-7</c:v>
                </c:pt>
                <c:pt idx="5">
                  <c:v>-7</c:v>
                </c:pt>
                <c:pt idx="6">
                  <c:v>-10.5</c:v>
                </c:pt>
                <c:pt idx="7">
                  <c:v>-13</c:v>
                </c:pt>
                <c:pt idx="8">
                  <c:v>-5</c:v>
                </c:pt>
                <c:pt idx="10">
                  <c:v>-6</c:v>
                </c:pt>
                <c:pt idx="11">
                  <c:v>-8.5</c:v>
                </c:pt>
                <c:pt idx="12">
                  <c:v>-10.5</c:v>
                </c:pt>
                <c:pt idx="13">
                  <c:v>-5</c:v>
                </c:pt>
                <c:pt idx="15">
                  <c:v>-10.5</c:v>
                </c:pt>
                <c:pt idx="16">
                  <c:v>-9</c:v>
                </c:pt>
                <c:pt idx="17">
                  <c:v>-18</c:v>
                </c:pt>
                <c:pt idx="18">
                  <c:v>-11</c:v>
                </c:pt>
              </c:numCache>
            </c:numRef>
          </c:val>
        </c:ser>
        <c:ser>
          <c:idx val="1"/>
          <c:order val="1"/>
          <c:spPr>
            <a:solidFill>
              <a:schemeClr val="accent2"/>
            </a:solidFill>
            <a:ln>
              <a:solidFill>
                <a:schemeClr val="tx1"/>
              </a:solid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Sheet1!$A$2:$A$20</c:f>
              <c:numCache>
                <c:formatCode>General</c:formatCode>
                <c:ptCount val="19"/>
              </c:numCache>
            </c:numRef>
          </c:cat>
          <c:val>
            <c:numRef>
              <c:f>Sheet1!$C$2:$C$20</c:f>
              <c:numCache>
                <c:formatCode>General</c:formatCode>
                <c:ptCount val="19"/>
                <c:pt idx="0">
                  <c:v>-2</c:v>
                </c:pt>
                <c:pt idx="1">
                  <c:v>-4</c:v>
                </c:pt>
                <c:pt idx="2">
                  <c:v>-3</c:v>
                </c:pt>
                <c:pt idx="3">
                  <c:v>-1</c:v>
                </c:pt>
                <c:pt idx="5">
                  <c:v>-4</c:v>
                </c:pt>
                <c:pt idx="6">
                  <c:v>-6</c:v>
                </c:pt>
                <c:pt idx="7">
                  <c:v>-8</c:v>
                </c:pt>
                <c:pt idx="8">
                  <c:v>-3</c:v>
                </c:pt>
                <c:pt idx="10">
                  <c:v>-4</c:v>
                </c:pt>
                <c:pt idx="11">
                  <c:v>-5</c:v>
                </c:pt>
                <c:pt idx="12">
                  <c:v>-3</c:v>
                </c:pt>
                <c:pt idx="13">
                  <c:v>-4</c:v>
                </c:pt>
                <c:pt idx="15">
                  <c:v>-12</c:v>
                </c:pt>
                <c:pt idx="16">
                  <c:v>-16</c:v>
                </c:pt>
                <c:pt idx="17">
                  <c:v>-3</c:v>
                </c:pt>
                <c:pt idx="18">
                  <c:v>-12</c:v>
                </c:pt>
              </c:numCache>
            </c:numRef>
          </c:val>
        </c:ser>
        <c:ser>
          <c:idx val="2"/>
          <c:order val="2"/>
          <c:spPr>
            <a:solidFill>
              <a:schemeClr val="bg2"/>
            </a:solidFill>
            <a:ln>
              <a:solidFill>
                <a:schemeClr val="tx1"/>
              </a:solidFill>
            </a:ln>
            <a:effectLst/>
          </c:spPr>
          <c:invertIfNegative val="0"/>
          <c:dLbls>
            <c:dLbl>
              <c:idx val="0"/>
              <c:layout>
                <c:manualLayout>
                  <c:x val="1.0166625929005463E-2"/>
                  <c:y val="0"/>
                </c:manualLayout>
              </c:layout>
              <c:showLegendKey val="0"/>
              <c:showVal val="1"/>
              <c:showCatName val="0"/>
              <c:showSerName val="0"/>
              <c:showPercent val="0"/>
              <c:showBubbleSize val="0"/>
            </c:dLbl>
            <c:dLbl>
              <c:idx val="1"/>
              <c:layout>
                <c:manualLayout>
                  <c:x val="-1.1861063583839707E-2"/>
                  <c:y val="0"/>
                </c:manualLayout>
              </c:layou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1.2872178256357095E-2"/>
                  <c:y val="0"/>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1.448120053840166E-2"/>
                  <c:y val="1.485543023740484E-16"/>
                </c:manualLayout>
              </c:layout>
              <c:showLegendKey val="0"/>
              <c:showVal val="1"/>
              <c:showCatName val="0"/>
              <c:showSerName val="0"/>
              <c:showPercent val="0"/>
              <c:showBubbleSize val="0"/>
              <c:extLst>
                <c:ext xmlns:c15="http://schemas.microsoft.com/office/drawing/2012/chart" uri="{CE6537A1-D6FC-4f65-9D91-7224C49458BB}"/>
              </c:extLst>
            </c:dLbl>
            <c:dLbl>
              <c:idx val="4"/>
              <c:layout>
                <c:manualLayout>
                  <c:x val="-1.930826738453555E-2"/>
                  <c:y val="0"/>
                </c:manualLayout>
              </c:layout>
              <c:showLegendKey val="0"/>
              <c:showVal val="1"/>
              <c:showCatName val="0"/>
              <c:showSerName val="0"/>
              <c:showPercent val="0"/>
              <c:showBubbleSize val="0"/>
              <c:extLst>
                <c:ext xmlns:c15="http://schemas.microsoft.com/office/drawing/2012/chart" uri="{CE6537A1-D6FC-4f65-9D91-7224C49458BB}"/>
              </c:extLst>
            </c:dLbl>
            <c:dLbl>
              <c:idx val="5"/>
              <c:layout>
                <c:manualLayout>
                  <c:x val="4.0583783137596897E-3"/>
                  <c:y val="2.932154919818758E-7"/>
                </c:manualLayout>
              </c:layout>
              <c:showLegendKey val="0"/>
              <c:showVal val="1"/>
              <c:showCatName val="0"/>
              <c:showSerName val="0"/>
              <c:showPercent val="0"/>
              <c:showBubbleSize val="0"/>
              <c:extLst>
                <c:ext xmlns:c15="http://schemas.microsoft.com/office/drawing/2012/chart" uri="{CE6537A1-D6FC-4f65-9D91-7224C49458BB}">
                  <c15:layout/>
                </c:ext>
              </c:extLst>
            </c:dLbl>
            <c:dLbl>
              <c:idx val="10"/>
              <c:layout>
                <c:manualLayout>
                  <c:x val="-1.1861063583839707E-2"/>
                  <c:y val="0"/>
                </c:manualLayout>
              </c:layout>
              <c:showLegendKey val="0"/>
              <c:showVal val="1"/>
              <c:showCatName val="0"/>
              <c:showSerName val="0"/>
              <c:showPercent val="0"/>
              <c:showBubbleSize val="0"/>
              <c:extLst>
                <c:ext xmlns:c15="http://schemas.microsoft.com/office/drawing/2012/chart" uri="{CE6537A1-D6FC-4f65-9D91-7224C49458BB}">
                  <c15:layout/>
                </c:ext>
              </c:extLst>
            </c:dLbl>
            <c:dLbl>
              <c:idx val="15"/>
              <c:layout>
                <c:manualLayout>
                  <c:x val="-1.016662592900559E-2"/>
                  <c:y val="0"/>
                </c:manualLayout>
              </c:layout>
              <c:showLegendKey val="0"/>
              <c:showVal val="1"/>
              <c:showCatName val="0"/>
              <c:showSerName val="0"/>
              <c:showPercent val="0"/>
              <c:showBubbleSize val="0"/>
              <c:extLst>
                <c:ext xmlns:c15="http://schemas.microsoft.com/office/drawing/2012/chart" uri="{CE6537A1-D6FC-4f65-9D91-7224C49458BB}">
                  <c15:layout/>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Sheet1!$A$2:$A$20</c:f>
              <c:numCache>
                <c:formatCode>General</c:formatCode>
                <c:ptCount val="19"/>
              </c:numCache>
            </c:numRef>
          </c:cat>
          <c:val>
            <c:numRef>
              <c:f>Sheet1!$D$2:$D$20</c:f>
              <c:numCache>
                <c:formatCode>General</c:formatCode>
                <c:ptCount val="19"/>
                <c:pt idx="0">
                  <c:v>-1</c:v>
                </c:pt>
                <c:pt idx="1">
                  <c:v>-1</c:v>
                </c:pt>
                <c:pt idx="2">
                  <c:v>-3</c:v>
                </c:pt>
                <c:pt idx="5">
                  <c:v>-1</c:v>
                </c:pt>
                <c:pt idx="6">
                  <c:v>-2</c:v>
                </c:pt>
                <c:pt idx="10">
                  <c:v>-2</c:v>
                </c:pt>
                <c:pt idx="11">
                  <c:v>-2</c:v>
                </c:pt>
                <c:pt idx="12">
                  <c:v>-6</c:v>
                </c:pt>
                <c:pt idx="13">
                  <c:v>-2</c:v>
                </c:pt>
                <c:pt idx="15">
                  <c:v>-5</c:v>
                </c:pt>
                <c:pt idx="16">
                  <c:v>-6</c:v>
                </c:pt>
                <c:pt idx="17">
                  <c:v>-3</c:v>
                </c:pt>
                <c:pt idx="18">
                  <c:v>-4</c:v>
                </c:pt>
              </c:numCache>
            </c:numRef>
          </c:val>
        </c:ser>
        <c:ser>
          <c:idx val="3"/>
          <c:order val="3"/>
          <c:spPr>
            <a:solidFill>
              <a:schemeClr val="accent6"/>
            </a:solidFill>
            <a:ln>
              <a:solidFill>
                <a:schemeClr val="tx1"/>
              </a:solidFill>
            </a:ln>
            <a:effectLst/>
          </c:spPr>
          <c:invertIfNegative val="0"/>
          <c:dLbls>
            <c:delete val="1"/>
          </c:dLbls>
          <c:cat>
            <c:numRef>
              <c:f>Sheet1!$A$2:$A$20</c:f>
              <c:numCache>
                <c:formatCode>General</c:formatCode>
                <c:ptCount val="19"/>
              </c:numCache>
            </c:numRef>
          </c:cat>
          <c:val>
            <c:numRef>
              <c:f>Sheet1!$E$2:$E$20</c:f>
              <c:numCache>
                <c:formatCode>General</c:formatCode>
                <c:ptCount val="19"/>
                <c:pt idx="0">
                  <c:v>8.5</c:v>
                </c:pt>
                <c:pt idx="1">
                  <c:v>11</c:v>
                </c:pt>
                <c:pt idx="2">
                  <c:v>9.5</c:v>
                </c:pt>
                <c:pt idx="3">
                  <c:v>7</c:v>
                </c:pt>
                <c:pt idx="5">
                  <c:v>7</c:v>
                </c:pt>
                <c:pt idx="6">
                  <c:v>10.5</c:v>
                </c:pt>
                <c:pt idx="7">
                  <c:v>13</c:v>
                </c:pt>
                <c:pt idx="8">
                  <c:v>5</c:v>
                </c:pt>
                <c:pt idx="10">
                  <c:v>6</c:v>
                </c:pt>
                <c:pt idx="11">
                  <c:v>8.5</c:v>
                </c:pt>
                <c:pt idx="12">
                  <c:v>10.5</c:v>
                </c:pt>
                <c:pt idx="13">
                  <c:v>5</c:v>
                </c:pt>
                <c:pt idx="15">
                  <c:v>10.5</c:v>
                </c:pt>
                <c:pt idx="16">
                  <c:v>9</c:v>
                </c:pt>
                <c:pt idx="17">
                  <c:v>18</c:v>
                </c:pt>
                <c:pt idx="18">
                  <c:v>11</c:v>
                </c:pt>
              </c:numCache>
            </c:numRef>
          </c:val>
        </c:ser>
        <c:ser>
          <c:idx val="4"/>
          <c:order val="4"/>
          <c:spPr>
            <a:solidFill>
              <a:schemeClr val="accent1"/>
            </a:solidFill>
            <a:ln>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shade val="95000"/>
                          <a:satMod val="105000"/>
                        </a:schemeClr>
                      </a:solidFill>
                      <a:prstDash val="solid"/>
                      <a:round/>
                    </a:ln>
                    <a:effectLst/>
                  </c:spPr>
                </c15:leaderLines>
              </c:ext>
            </c:extLst>
          </c:dLbls>
          <c:cat>
            <c:numRef>
              <c:f>Sheet1!$A$2:$A$20</c:f>
              <c:numCache>
                <c:formatCode>General</c:formatCode>
                <c:ptCount val="19"/>
              </c:numCache>
            </c:numRef>
          </c:cat>
          <c:val>
            <c:numRef>
              <c:f>Sheet1!$F$2:$F$20</c:f>
              <c:numCache>
                <c:formatCode>General</c:formatCode>
                <c:ptCount val="19"/>
                <c:pt idx="0">
                  <c:v>40</c:v>
                </c:pt>
                <c:pt idx="1">
                  <c:v>48</c:v>
                </c:pt>
                <c:pt idx="2">
                  <c:v>53</c:v>
                </c:pt>
                <c:pt idx="3">
                  <c:v>35</c:v>
                </c:pt>
                <c:pt idx="5">
                  <c:v>34</c:v>
                </c:pt>
                <c:pt idx="6">
                  <c:v>45</c:v>
                </c:pt>
                <c:pt idx="7">
                  <c:v>35</c:v>
                </c:pt>
                <c:pt idx="8">
                  <c:v>29</c:v>
                </c:pt>
                <c:pt idx="10">
                  <c:v>33</c:v>
                </c:pt>
                <c:pt idx="11">
                  <c:v>44</c:v>
                </c:pt>
                <c:pt idx="12">
                  <c:v>41</c:v>
                </c:pt>
                <c:pt idx="13">
                  <c:v>27</c:v>
                </c:pt>
                <c:pt idx="15">
                  <c:v>29</c:v>
                </c:pt>
                <c:pt idx="16">
                  <c:v>37</c:v>
                </c:pt>
                <c:pt idx="17">
                  <c:v>27</c:v>
                </c:pt>
                <c:pt idx="18">
                  <c:v>25</c:v>
                </c:pt>
              </c:numCache>
            </c:numRef>
          </c:val>
        </c:ser>
        <c:ser>
          <c:idx val="5"/>
          <c:order val="5"/>
          <c:spPr>
            <a:solidFill>
              <a:schemeClr val="tx2"/>
            </a:solidFill>
            <a:ln>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shade val="95000"/>
                          <a:satMod val="105000"/>
                        </a:schemeClr>
                      </a:solidFill>
                      <a:prstDash val="solid"/>
                      <a:round/>
                    </a:ln>
                    <a:effectLst/>
                  </c:spPr>
                </c15:leaderLines>
              </c:ext>
            </c:extLst>
          </c:dLbls>
          <c:cat>
            <c:numRef>
              <c:f>Sheet1!$A$2:$A$20</c:f>
              <c:numCache>
                <c:formatCode>General</c:formatCode>
                <c:ptCount val="19"/>
              </c:numCache>
            </c:numRef>
          </c:cat>
          <c:val>
            <c:numRef>
              <c:f>Sheet1!$G$2:$G$20</c:f>
              <c:numCache>
                <c:formatCode>General</c:formatCode>
                <c:ptCount val="19"/>
                <c:pt idx="0">
                  <c:v>41</c:v>
                </c:pt>
                <c:pt idx="1">
                  <c:v>26</c:v>
                </c:pt>
                <c:pt idx="2">
                  <c:v>22</c:v>
                </c:pt>
                <c:pt idx="3">
                  <c:v>49</c:v>
                </c:pt>
                <c:pt idx="5">
                  <c:v>47</c:v>
                </c:pt>
                <c:pt idx="6">
                  <c:v>26</c:v>
                </c:pt>
                <c:pt idx="7">
                  <c:v>31</c:v>
                </c:pt>
                <c:pt idx="8">
                  <c:v>57</c:v>
                </c:pt>
                <c:pt idx="10">
                  <c:v>48</c:v>
                </c:pt>
                <c:pt idx="11">
                  <c:v>31</c:v>
                </c:pt>
                <c:pt idx="12">
                  <c:v>29</c:v>
                </c:pt>
                <c:pt idx="13">
                  <c:v>57</c:v>
                </c:pt>
                <c:pt idx="15">
                  <c:v>33</c:v>
                </c:pt>
                <c:pt idx="16">
                  <c:v>23</c:v>
                </c:pt>
                <c:pt idx="17">
                  <c:v>32</c:v>
                </c:pt>
                <c:pt idx="18">
                  <c:v>37</c:v>
                </c:pt>
              </c:numCache>
            </c:numRef>
          </c:val>
        </c:ser>
        <c:dLbls>
          <c:showLegendKey val="0"/>
          <c:showVal val="1"/>
          <c:showCatName val="0"/>
          <c:showSerName val="0"/>
          <c:showPercent val="0"/>
          <c:showBubbleSize val="0"/>
        </c:dLbls>
        <c:gapWidth val="0"/>
        <c:overlap val="100"/>
        <c:axId val="299993728"/>
        <c:axId val="300011904"/>
      </c:barChart>
      <c:catAx>
        <c:axId val="299993728"/>
        <c:scaling>
          <c:orientation val="minMax"/>
        </c:scaling>
        <c:delete val="1"/>
        <c:axPos val="b"/>
        <c:numFmt formatCode="General" sourceLinked="1"/>
        <c:majorTickMark val="out"/>
        <c:minorTickMark val="none"/>
        <c:tickLblPos val="none"/>
        <c:crossAx val="300011904"/>
        <c:crosses val="autoZero"/>
        <c:auto val="1"/>
        <c:lblAlgn val="ctr"/>
        <c:lblOffset val="100"/>
        <c:noMultiLvlLbl val="0"/>
      </c:catAx>
      <c:valAx>
        <c:axId val="300011904"/>
        <c:scaling>
          <c:orientation val="minMax"/>
        </c:scaling>
        <c:delete val="1"/>
        <c:axPos val="l"/>
        <c:numFmt formatCode="0%" sourceLinked="1"/>
        <c:majorTickMark val="out"/>
        <c:minorTickMark val="none"/>
        <c:tickLblPos val="none"/>
        <c:crossAx val="299993728"/>
        <c:crosses val="autoZero"/>
        <c:crossBetween val="between"/>
      </c:valAx>
      <c:spPr>
        <a:noFill/>
        <a:ln>
          <a:noFill/>
        </a:ln>
        <a:effectLst/>
      </c:spPr>
    </c:plotArea>
    <c:plotVisOnly val="1"/>
    <c:dispBlanksAs val="gap"/>
    <c:showDLblsOverMax val="0"/>
  </c:chart>
  <c:spPr>
    <a:noFill/>
    <a:ln w="9525" cap="flat" cmpd="sng" algn="ctr">
      <a:noFill/>
      <a:prstDash val="solid"/>
    </a:ln>
    <a:effectLst/>
  </c:spPr>
  <c:txPr>
    <a:bodyPr/>
    <a:lstStyle/>
    <a:p>
      <a:pPr>
        <a:defRPr sz="1400">
          <a:solidFill>
            <a:schemeClr val="bg1"/>
          </a:solidFill>
        </a:defRPr>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percentStacked"/>
        <c:varyColors val="0"/>
        <c:ser>
          <c:idx val="0"/>
          <c:order val="0"/>
          <c:tx>
            <c:strRef>
              <c:f>Sheet1!$B$1</c:f>
              <c:strCache>
                <c:ptCount val="1"/>
                <c:pt idx="0">
                  <c:v>Column1</c:v>
                </c:pt>
              </c:strCache>
            </c:strRef>
          </c:tx>
          <c:spPr>
            <a:solidFill>
              <a:schemeClr val="accent6"/>
            </a:solidFill>
            <a:ln>
              <a:solidFill>
                <a:schemeClr val="tx1"/>
              </a:solidFill>
            </a:ln>
            <a:effectLst/>
          </c:spPr>
          <c:invertIfNegative val="0"/>
          <c:dLbls>
            <c:delete val="1"/>
          </c:dLbls>
          <c:cat>
            <c:numRef>
              <c:f>Sheet1!$A$2:$A$6</c:f>
              <c:numCache>
                <c:formatCode>General</c:formatCode>
                <c:ptCount val="5"/>
              </c:numCache>
            </c:numRef>
          </c:cat>
          <c:val>
            <c:numRef>
              <c:f>Sheet1!$B$2:$B$6</c:f>
              <c:numCache>
                <c:formatCode>General</c:formatCode>
                <c:ptCount val="5"/>
                <c:pt idx="0">
                  <c:v>-16.5</c:v>
                </c:pt>
                <c:pt idx="1">
                  <c:v>-16</c:v>
                </c:pt>
                <c:pt idx="2">
                  <c:v>-19</c:v>
                </c:pt>
                <c:pt idx="3">
                  <c:v>-14</c:v>
                </c:pt>
                <c:pt idx="4">
                  <c:v>-16.5</c:v>
                </c:pt>
              </c:numCache>
            </c:numRef>
          </c:val>
        </c:ser>
        <c:ser>
          <c:idx val="1"/>
          <c:order val="1"/>
          <c:tx>
            <c:strRef>
              <c:f>Sheet1!$C$1</c:f>
              <c:strCache>
                <c:ptCount val="1"/>
                <c:pt idx="0">
                  <c:v>Column2</c:v>
                </c:pt>
              </c:strCache>
            </c:strRef>
          </c:tx>
          <c:spPr>
            <a:solidFill>
              <a:schemeClr val="accent2"/>
            </a:solidFill>
            <a:ln>
              <a:solidFill>
                <a:schemeClr val="tx1"/>
              </a:solid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Sheet1!$A$2:$A$6</c:f>
              <c:numCache>
                <c:formatCode>General</c:formatCode>
                <c:ptCount val="5"/>
              </c:numCache>
            </c:numRef>
          </c:cat>
          <c:val>
            <c:numRef>
              <c:f>Sheet1!$C$2:$C$6</c:f>
              <c:numCache>
                <c:formatCode>General</c:formatCode>
                <c:ptCount val="5"/>
                <c:pt idx="0">
                  <c:v>-11</c:v>
                </c:pt>
                <c:pt idx="1">
                  <c:v>-15</c:v>
                </c:pt>
                <c:pt idx="2">
                  <c:v>-6</c:v>
                </c:pt>
                <c:pt idx="3">
                  <c:v>-7</c:v>
                </c:pt>
                <c:pt idx="4">
                  <c:v>-16</c:v>
                </c:pt>
              </c:numCache>
            </c:numRef>
          </c:val>
        </c:ser>
        <c:ser>
          <c:idx val="2"/>
          <c:order val="2"/>
          <c:tx>
            <c:strRef>
              <c:f>Sheet1!$D$1</c:f>
              <c:strCache>
                <c:ptCount val="1"/>
                <c:pt idx="0">
                  <c:v>Column3</c:v>
                </c:pt>
              </c:strCache>
            </c:strRef>
          </c:tx>
          <c:spPr>
            <a:solidFill>
              <a:schemeClr val="bg2"/>
            </a:solidFill>
            <a:ln>
              <a:solidFill>
                <a:schemeClr val="tx1"/>
              </a:solidFill>
            </a:ln>
            <a:effectLst/>
          </c:spPr>
          <c:invertIfNegative val="0"/>
          <c:dLbls>
            <c:dLbl>
              <c:idx val="0"/>
              <c:layout>
                <c:manualLayout>
                  <c:x val="1.0166625929005463E-2"/>
                  <c:y val="0"/>
                </c:manualLayout>
              </c:layout>
              <c:showLegendKey val="0"/>
              <c:showVal val="1"/>
              <c:showCatName val="0"/>
              <c:showSerName val="0"/>
              <c:showPercent val="0"/>
              <c:showBubbleSize val="0"/>
            </c:dLbl>
            <c:dLbl>
              <c:idx val="1"/>
              <c:layout>
                <c:manualLayout>
                  <c:x val="-1.1861063583839707E-2"/>
                  <c:y val="0"/>
                </c:manualLayout>
              </c:layou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3.3205374382664327E-2"/>
                  <c:y val="0.22342991167469736"/>
                </c:manualLayout>
              </c:layout>
              <c:tx>
                <c:rich>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r>
                      <a:rPr lang="en-US" dirty="0" smtClean="0">
                        <a:solidFill>
                          <a:schemeClr val="bg1"/>
                        </a:solidFill>
                      </a:rPr>
                      <a:t>-</a:t>
                    </a:r>
                    <a:endParaRPr lang="en-US" dirty="0">
                      <a:solidFill>
                        <a:schemeClr val="bg1"/>
                      </a:solidFill>
                    </a:endParaRPr>
                  </a:p>
                </c:rich>
              </c:tx>
              <c:numFmt formatCode="#,##0;#,##0" sourceLinked="0"/>
              <c:spPr>
                <a:noFill/>
                <a:ln>
                  <a:noFill/>
                </a:ln>
                <a:effectLst/>
              </c:spPr>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1.787004650497551E-2"/>
                  <c:y val="0.17502003394848967"/>
                </c:manualLayout>
              </c:layout>
              <c:tx>
                <c:rich>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r>
                      <a:rPr lang="en-US" dirty="0" smtClean="0">
                        <a:solidFill>
                          <a:schemeClr val="bg1"/>
                        </a:solidFill>
                      </a:rPr>
                      <a:t>-</a:t>
                    </a:r>
                    <a:endParaRPr lang="en-US" dirty="0">
                      <a:solidFill>
                        <a:schemeClr val="bg1"/>
                      </a:solidFill>
                    </a:endParaRPr>
                  </a:p>
                </c:rich>
              </c:tx>
              <c:numFmt formatCode="#,##0;#,##0" sourceLinked="0"/>
              <c:spPr>
                <a:noFill/>
                <a:ln>
                  <a:noFill/>
                </a:ln>
                <a:effectLst/>
              </c:spPr>
              <c:showLegendKey val="0"/>
              <c:showVal val="1"/>
              <c:showCatName val="0"/>
              <c:showSerName val="0"/>
              <c:showPercent val="0"/>
              <c:showBubbleSize val="0"/>
              <c:extLst>
                <c:ext xmlns:c15="http://schemas.microsoft.com/office/drawing/2012/chart" uri="{CE6537A1-D6FC-4f65-9D91-7224C49458BB}"/>
              </c:extLst>
            </c:dLbl>
            <c:dLbl>
              <c:idx val="4"/>
              <c:layout>
                <c:manualLayout>
                  <c:x val="-1.930826738453555E-2"/>
                  <c:y val="0"/>
                </c:manualLayout>
              </c:layout>
              <c:showLegendKey val="0"/>
              <c:showVal val="1"/>
              <c:showCatName val="0"/>
              <c:showSerName val="0"/>
              <c:showPercent val="0"/>
              <c:showBubbleSize val="0"/>
              <c:extLst>
                <c:ext xmlns:c15="http://schemas.microsoft.com/office/drawing/2012/chart" uri="{CE6537A1-D6FC-4f65-9D91-7224C49458BB}"/>
              </c:extLst>
            </c:dLbl>
            <c:dLbl>
              <c:idx val="5"/>
              <c:layout>
                <c:manualLayout>
                  <c:x val="4.0583783137596897E-3"/>
                  <c:y val="2.932154919818758E-7"/>
                </c:manualLayout>
              </c:layout>
              <c:showLegendKey val="0"/>
              <c:showVal val="1"/>
              <c:showCatName val="0"/>
              <c:showSerName val="0"/>
              <c:showPercent val="0"/>
              <c:showBubbleSize val="0"/>
              <c:extLst>
                <c:ext xmlns:c15="http://schemas.microsoft.com/office/drawing/2012/chart" uri="{CE6537A1-D6FC-4f65-9D91-7224C49458BB}">
                  <c15:layout/>
                </c:ext>
              </c:extLst>
            </c:dLbl>
            <c:dLbl>
              <c:idx val="10"/>
              <c:layout>
                <c:manualLayout>
                  <c:x val="-1.1861063583839707E-2"/>
                  <c:y val="0"/>
                </c:manualLayout>
              </c:layout>
              <c:showLegendKey val="0"/>
              <c:showVal val="1"/>
              <c:showCatName val="0"/>
              <c:showSerName val="0"/>
              <c:showPercent val="0"/>
              <c:showBubbleSize val="0"/>
              <c:extLst>
                <c:ext xmlns:c15="http://schemas.microsoft.com/office/drawing/2012/chart" uri="{CE6537A1-D6FC-4f65-9D91-7224C49458BB}">
                  <c15:layout/>
                </c:ext>
              </c:extLst>
            </c:dLbl>
            <c:dLbl>
              <c:idx val="15"/>
              <c:layout>
                <c:manualLayout>
                  <c:x val="-1.016662592900559E-2"/>
                  <c:y val="0"/>
                </c:manualLayout>
              </c:layout>
              <c:showLegendKey val="0"/>
              <c:showVal val="1"/>
              <c:showCatName val="0"/>
              <c:showSerName val="0"/>
              <c:showPercent val="0"/>
              <c:showBubbleSize val="0"/>
              <c:extLst>
                <c:ext xmlns:c15="http://schemas.microsoft.com/office/drawing/2012/chart" uri="{CE6537A1-D6FC-4f65-9D91-7224C49458BB}">
                  <c15:layout/>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Sheet1!$A$2:$A$6</c:f>
              <c:numCache>
                <c:formatCode>General</c:formatCode>
                <c:ptCount val="5"/>
              </c:numCache>
            </c:numRef>
          </c:cat>
          <c:val>
            <c:numRef>
              <c:f>Sheet1!$D$2:$D$6</c:f>
              <c:numCache>
                <c:formatCode>General</c:formatCode>
                <c:ptCount val="5"/>
                <c:pt idx="0">
                  <c:v>-3</c:v>
                </c:pt>
                <c:pt idx="1">
                  <c:v>-5</c:v>
                </c:pt>
                <c:pt idx="2">
                  <c:v>0</c:v>
                </c:pt>
                <c:pt idx="3">
                  <c:v>0</c:v>
                </c:pt>
                <c:pt idx="4">
                  <c:v>-5</c:v>
                </c:pt>
              </c:numCache>
            </c:numRef>
          </c:val>
        </c:ser>
        <c:ser>
          <c:idx val="3"/>
          <c:order val="3"/>
          <c:tx>
            <c:strRef>
              <c:f>Sheet1!$E$1</c:f>
              <c:strCache>
                <c:ptCount val="1"/>
                <c:pt idx="0">
                  <c:v>Column4</c:v>
                </c:pt>
              </c:strCache>
            </c:strRef>
          </c:tx>
          <c:spPr>
            <a:solidFill>
              <a:schemeClr val="accent6"/>
            </a:solidFill>
            <a:ln>
              <a:solidFill>
                <a:schemeClr val="tx1"/>
              </a:solidFill>
            </a:ln>
            <a:effectLst/>
          </c:spPr>
          <c:invertIfNegative val="0"/>
          <c:dLbls>
            <c:delete val="1"/>
          </c:dLbls>
          <c:cat>
            <c:numRef>
              <c:f>Sheet1!$A$2:$A$6</c:f>
              <c:numCache>
                <c:formatCode>General</c:formatCode>
                <c:ptCount val="5"/>
              </c:numCache>
            </c:numRef>
          </c:cat>
          <c:val>
            <c:numRef>
              <c:f>Sheet1!$E$2:$E$6</c:f>
              <c:numCache>
                <c:formatCode>General</c:formatCode>
                <c:ptCount val="5"/>
                <c:pt idx="0">
                  <c:v>16.5</c:v>
                </c:pt>
                <c:pt idx="1">
                  <c:v>16</c:v>
                </c:pt>
                <c:pt idx="2">
                  <c:v>19</c:v>
                </c:pt>
                <c:pt idx="3">
                  <c:v>14</c:v>
                </c:pt>
                <c:pt idx="4">
                  <c:v>16.5</c:v>
                </c:pt>
              </c:numCache>
            </c:numRef>
          </c:val>
        </c:ser>
        <c:ser>
          <c:idx val="4"/>
          <c:order val="4"/>
          <c:tx>
            <c:strRef>
              <c:f>Sheet1!$F$1</c:f>
              <c:strCache>
                <c:ptCount val="1"/>
                <c:pt idx="0">
                  <c:v>Column5</c:v>
                </c:pt>
              </c:strCache>
            </c:strRef>
          </c:tx>
          <c:spPr>
            <a:solidFill>
              <a:schemeClr val="accent1"/>
            </a:solidFill>
            <a:ln>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shade val="95000"/>
                          <a:satMod val="105000"/>
                        </a:schemeClr>
                      </a:solidFill>
                      <a:prstDash val="solid"/>
                      <a:round/>
                    </a:ln>
                    <a:effectLst/>
                  </c:spPr>
                </c15:leaderLines>
              </c:ext>
            </c:extLst>
          </c:dLbls>
          <c:cat>
            <c:numRef>
              <c:f>Sheet1!$A$2:$A$6</c:f>
              <c:numCache>
                <c:formatCode>General</c:formatCode>
                <c:ptCount val="5"/>
              </c:numCache>
            </c:numRef>
          </c:cat>
          <c:val>
            <c:numRef>
              <c:f>Sheet1!$F$2:$F$6</c:f>
              <c:numCache>
                <c:formatCode>General</c:formatCode>
                <c:ptCount val="5"/>
                <c:pt idx="0">
                  <c:v>35</c:v>
                </c:pt>
                <c:pt idx="1">
                  <c:v>40</c:v>
                </c:pt>
                <c:pt idx="2">
                  <c:v>20</c:v>
                </c:pt>
                <c:pt idx="3">
                  <c:v>49</c:v>
                </c:pt>
                <c:pt idx="4">
                  <c:v>30</c:v>
                </c:pt>
              </c:numCache>
            </c:numRef>
          </c:val>
        </c:ser>
        <c:ser>
          <c:idx val="5"/>
          <c:order val="5"/>
          <c:tx>
            <c:strRef>
              <c:f>Sheet1!$G$1</c:f>
              <c:strCache>
                <c:ptCount val="1"/>
                <c:pt idx="0">
                  <c:v>Column6</c:v>
                </c:pt>
              </c:strCache>
            </c:strRef>
          </c:tx>
          <c:spPr>
            <a:solidFill>
              <a:schemeClr val="tx2"/>
            </a:solidFill>
            <a:ln>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shade val="95000"/>
                          <a:satMod val="105000"/>
                        </a:schemeClr>
                      </a:solidFill>
                      <a:prstDash val="solid"/>
                      <a:round/>
                    </a:ln>
                    <a:effectLst/>
                  </c:spPr>
                </c15:leaderLines>
              </c:ext>
            </c:extLst>
          </c:dLbls>
          <c:cat>
            <c:numRef>
              <c:f>Sheet1!$A$2:$A$6</c:f>
              <c:numCache>
                <c:formatCode>General</c:formatCode>
                <c:ptCount val="5"/>
              </c:numCache>
            </c:numRef>
          </c:cat>
          <c:val>
            <c:numRef>
              <c:f>Sheet1!$G$2:$G$6</c:f>
              <c:numCache>
                <c:formatCode>General</c:formatCode>
                <c:ptCount val="5"/>
                <c:pt idx="0">
                  <c:v>9</c:v>
                </c:pt>
                <c:pt idx="1">
                  <c:v>6</c:v>
                </c:pt>
                <c:pt idx="2">
                  <c:v>15</c:v>
                </c:pt>
                <c:pt idx="3">
                  <c:v>12</c:v>
                </c:pt>
                <c:pt idx="4">
                  <c:v>4</c:v>
                </c:pt>
              </c:numCache>
            </c:numRef>
          </c:val>
        </c:ser>
        <c:dLbls>
          <c:showLegendKey val="0"/>
          <c:showVal val="1"/>
          <c:showCatName val="0"/>
          <c:showSerName val="0"/>
          <c:showPercent val="0"/>
          <c:showBubbleSize val="0"/>
        </c:dLbls>
        <c:gapWidth val="0"/>
        <c:overlap val="100"/>
        <c:axId val="297702528"/>
        <c:axId val="297704064"/>
      </c:barChart>
      <c:catAx>
        <c:axId val="297702528"/>
        <c:scaling>
          <c:orientation val="minMax"/>
        </c:scaling>
        <c:delete val="1"/>
        <c:axPos val="b"/>
        <c:numFmt formatCode="General" sourceLinked="1"/>
        <c:majorTickMark val="out"/>
        <c:minorTickMark val="none"/>
        <c:tickLblPos val="none"/>
        <c:crossAx val="297704064"/>
        <c:crosses val="autoZero"/>
        <c:auto val="1"/>
        <c:lblAlgn val="ctr"/>
        <c:lblOffset val="100"/>
        <c:noMultiLvlLbl val="0"/>
      </c:catAx>
      <c:valAx>
        <c:axId val="297704064"/>
        <c:scaling>
          <c:orientation val="minMax"/>
        </c:scaling>
        <c:delete val="1"/>
        <c:axPos val="l"/>
        <c:numFmt formatCode="0%" sourceLinked="1"/>
        <c:majorTickMark val="out"/>
        <c:minorTickMark val="none"/>
        <c:tickLblPos val="none"/>
        <c:crossAx val="297702528"/>
        <c:crosses val="autoZero"/>
        <c:crossBetween val="between"/>
      </c:valAx>
      <c:spPr>
        <a:noFill/>
        <a:ln>
          <a:noFill/>
        </a:ln>
        <a:effectLst/>
      </c:spPr>
    </c:plotArea>
    <c:plotVisOnly val="1"/>
    <c:dispBlanksAs val="gap"/>
    <c:showDLblsOverMax val="0"/>
  </c:chart>
  <c:spPr>
    <a:noFill/>
    <a:ln w="9525" cap="flat" cmpd="sng" algn="ctr">
      <a:noFill/>
      <a:prstDash val="solid"/>
    </a:ln>
    <a:effectLst/>
  </c:spPr>
  <c:txPr>
    <a:bodyPr/>
    <a:lstStyle/>
    <a:p>
      <a:pPr>
        <a:defRPr sz="1400">
          <a:solidFill>
            <a:schemeClr val="bg1"/>
          </a:solidFill>
        </a:defRPr>
      </a:pPr>
      <a:endParaRPr lang="en-US"/>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Column1</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Lbls>
            <c:spPr>
              <a:noFill/>
              <a:ln>
                <a:noFill/>
              </a:ln>
              <a:effectLst/>
            </c:spPr>
            <c:txPr>
              <a:bodyPr rot="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numRef>
              <c:f>Sheet1!$A$2:$A$3</c:f>
              <c:numCache>
                <c:formatCode>General</c:formatCode>
                <c:ptCount val="2"/>
              </c:numCache>
            </c:numRef>
          </c:cat>
          <c:val>
            <c:numRef>
              <c:f>Sheet1!$B$2:$B$3</c:f>
              <c:numCache>
                <c:formatCode>0%</c:formatCode>
                <c:ptCount val="2"/>
                <c:pt idx="0">
                  <c:v>0.31000000000000005</c:v>
                </c:pt>
                <c:pt idx="1">
                  <c:v>0.69000000000000006</c:v>
                </c:pt>
              </c:numCache>
            </c:numRef>
          </c:val>
        </c:ser>
        <c:dLbls>
          <c:showLegendKey val="0"/>
          <c:showVal val="1"/>
          <c:showCatName val="0"/>
          <c:showSerName val="0"/>
          <c:showPercent val="0"/>
          <c:showBubbleSize val="0"/>
          <c:showLeaderLines val="1"/>
        </c:dLbls>
        <c:firstSliceAng val="0"/>
        <c:holeSize val="50"/>
      </c:doughnutChart>
      <c:spPr>
        <a:noFill/>
        <a:ln>
          <a:noFill/>
        </a:ln>
        <a:effectLst/>
      </c:spPr>
    </c:plotArea>
    <c:plotVisOnly val="1"/>
    <c:dispBlanksAs val="zero"/>
    <c:showDLblsOverMax val="0"/>
  </c:chart>
  <c:spPr>
    <a:noFill/>
    <a:ln>
      <a:noFill/>
    </a:ln>
    <a:effectLst/>
  </c:spPr>
  <c:txPr>
    <a:bodyPr/>
    <a:lstStyle/>
    <a:p>
      <a:pPr>
        <a:defRPr sz="1400">
          <a:solidFill>
            <a:schemeClr val="bg1"/>
          </a:solidFill>
        </a:defRPr>
      </a:pPr>
      <a:endParaRPr lang="en-US"/>
    </a:p>
  </c:txPr>
  <c:externalData r:id="rId1">
    <c:autoUpdate val="0"/>
  </c:externalData>
  <c:userShapes r:id="rId2"/>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percentStacked"/>
        <c:varyColors val="0"/>
        <c:ser>
          <c:idx val="0"/>
          <c:order val="0"/>
          <c:tx>
            <c:strRef>
              <c:f>Sheet1!$B$1</c:f>
              <c:strCache>
                <c:ptCount val="1"/>
                <c:pt idx="0">
                  <c:v>Column1</c:v>
                </c:pt>
              </c:strCache>
            </c:strRef>
          </c:tx>
          <c:spPr>
            <a:solidFill>
              <a:schemeClr val="accent6"/>
            </a:solidFill>
            <a:ln>
              <a:solidFill>
                <a:schemeClr val="tx1"/>
              </a:solidFill>
            </a:ln>
            <a:effectLst/>
          </c:spPr>
          <c:invertIfNegative val="0"/>
          <c:dLbls>
            <c:delete val="1"/>
          </c:dLbls>
          <c:cat>
            <c:numRef>
              <c:f>Sheet1!$A$2</c:f>
              <c:numCache>
                <c:formatCode>General</c:formatCode>
                <c:ptCount val="1"/>
              </c:numCache>
            </c:numRef>
          </c:cat>
          <c:val>
            <c:numRef>
              <c:f>Sheet1!$B$2</c:f>
              <c:numCache>
                <c:formatCode>General</c:formatCode>
                <c:ptCount val="1"/>
                <c:pt idx="0">
                  <c:v>-6.5</c:v>
                </c:pt>
              </c:numCache>
            </c:numRef>
          </c:val>
        </c:ser>
        <c:ser>
          <c:idx val="1"/>
          <c:order val="1"/>
          <c:tx>
            <c:strRef>
              <c:f>Sheet1!$C$1</c:f>
              <c:strCache>
                <c:ptCount val="1"/>
                <c:pt idx="0">
                  <c:v>Column2</c:v>
                </c:pt>
              </c:strCache>
            </c:strRef>
          </c:tx>
          <c:spPr>
            <a:solidFill>
              <a:schemeClr val="accent2"/>
            </a:solidFill>
            <a:ln>
              <a:solidFill>
                <a:schemeClr val="tx1"/>
              </a:solid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Sheet1!$A$2</c:f>
              <c:numCache>
                <c:formatCode>General</c:formatCode>
                <c:ptCount val="1"/>
              </c:numCache>
            </c:numRef>
          </c:cat>
          <c:val>
            <c:numRef>
              <c:f>Sheet1!$C$2</c:f>
              <c:numCache>
                <c:formatCode>General</c:formatCode>
                <c:ptCount val="1"/>
                <c:pt idx="0">
                  <c:v>-9</c:v>
                </c:pt>
              </c:numCache>
            </c:numRef>
          </c:val>
        </c:ser>
        <c:ser>
          <c:idx val="2"/>
          <c:order val="2"/>
          <c:tx>
            <c:strRef>
              <c:f>Sheet1!$D$1</c:f>
              <c:strCache>
                <c:ptCount val="1"/>
                <c:pt idx="0">
                  <c:v>Column3</c:v>
                </c:pt>
              </c:strCache>
            </c:strRef>
          </c:tx>
          <c:spPr>
            <a:solidFill>
              <a:schemeClr val="bg2"/>
            </a:solidFill>
            <a:ln>
              <a:solidFill>
                <a:schemeClr val="tx1"/>
              </a:solidFill>
            </a:ln>
            <a:effectLst/>
          </c:spPr>
          <c:invertIfNegative val="0"/>
          <c:dLbls>
            <c:dLbl>
              <c:idx val="2"/>
              <c:layout>
                <c:manualLayout>
                  <c:x val="-1.2872178256357095E-2"/>
                  <c:y val="0"/>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1.448120053840166E-2"/>
                  <c:y val="1.485543023740484E-16"/>
                </c:manualLayout>
              </c:layout>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1.930826738453555E-2"/>
                  <c:y val="0"/>
                </c:manualLayout>
              </c:layout>
              <c:showLegendKey val="0"/>
              <c:showVal val="1"/>
              <c:showCatName val="0"/>
              <c:showSerName val="0"/>
              <c:showPercent val="0"/>
              <c:showBubbleSize val="0"/>
              <c:extLst>
                <c:ext xmlns:c15="http://schemas.microsoft.com/office/drawing/2012/chart" uri="{CE6537A1-D6FC-4f65-9D91-7224C49458BB}">
                  <c15:layout/>
                </c:ext>
              </c:extLst>
            </c:dLbl>
            <c:dLbl>
              <c:idx val="5"/>
              <c:layout>
                <c:manualLayout>
                  <c:x val="1.930826738453555E-2"/>
                  <c:y val="0"/>
                </c:manualLayout>
              </c:layout>
              <c:showLegendKey val="0"/>
              <c:showVal val="1"/>
              <c:showCatName val="0"/>
              <c:showSerName val="0"/>
              <c:showPercent val="0"/>
              <c:showBubbleSize val="0"/>
              <c:extLst>
                <c:ext xmlns:c15="http://schemas.microsoft.com/office/drawing/2012/chart" uri="{CE6537A1-D6FC-4f65-9D91-7224C49458BB}">
                  <c15:layout/>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Sheet1!$A$2</c:f>
              <c:numCache>
                <c:formatCode>General</c:formatCode>
                <c:ptCount val="1"/>
              </c:numCache>
            </c:numRef>
          </c:cat>
          <c:val>
            <c:numRef>
              <c:f>Sheet1!$D$2</c:f>
              <c:numCache>
                <c:formatCode>General</c:formatCode>
                <c:ptCount val="1"/>
                <c:pt idx="0">
                  <c:v>-17</c:v>
                </c:pt>
              </c:numCache>
            </c:numRef>
          </c:val>
        </c:ser>
        <c:ser>
          <c:idx val="3"/>
          <c:order val="3"/>
          <c:tx>
            <c:strRef>
              <c:f>Sheet1!$E$1</c:f>
              <c:strCache>
                <c:ptCount val="1"/>
                <c:pt idx="0">
                  <c:v>Column4</c:v>
                </c:pt>
              </c:strCache>
            </c:strRef>
          </c:tx>
          <c:spPr>
            <a:solidFill>
              <a:schemeClr val="accent6"/>
            </a:solidFill>
            <a:ln>
              <a:solidFill>
                <a:schemeClr val="tx1"/>
              </a:solidFill>
            </a:ln>
            <a:effectLst/>
          </c:spPr>
          <c:invertIfNegative val="0"/>
          <c:dLbls>
            <c:delete val="1"/>
          </c:dLbls>
          <c:cat>
            <c:numRef>
              <c:f>Sheet1!$A$2</c:f>
              <c:numCache>
                <c:formatCode>General</c:formatCode>
                <c:ptCount val="1"/>
              </c:numCache>
            </c:numRef>
          </c:cat>
          <c:val>
            <c:numRef>
              <c:f>Sheet1!$E$2</c:f>
              <c:numCache>
                <c:formatCode>General</c:formatCode>
                <c:ptCount val="1"/>
                <c:pt idx="0">
                  <c:v>6.5</c:v>
                </c:pt>
              </c:numCache>
            </c:numRef>
          </c:val>
        </c:ser>
        <c:ser>
          <c:idx val="4"/>
          <c:order val="4"/>
          <c:tx>
            <c:strRef>
              <c:f>Sheet1!$F$1</c:f>
              <c:strCache>
                <c:ptCount val="1"/>
                <c:pt idx="0">
                  <c:v>Column5</c:v>
                </c:pt>
              </c:strCache>
            </c:strRef>
          </c:tx>
          <c:spPr>
            <a:solidFill>
              <a:schemeClr val="accent1"/>
            </a:solidFill>
            <a:ln>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shade val="95000"/>
                          <a:satMod val="105000"/>
                        </a:schemeClr>
                      </a:solidFill>
                      <a:prstDash val="solid"/>
                      <a:round/>
                    </a:ln>
                    <a:effectLst/>
                  </c:spPr>
                </c15:leaderLines>
              </c:ext>
            </c:extLst>
          </c:dLbls>
          <c:cat>
            <c:numRef>
              <c:f>Sheet1!$A$2</c:f>
              <c:numCache>
                <c:formatCode>General</c:formatCode>
                <c:ptCount val="1"/>
              </c:numCache>
            </c:numRef>
          </c:cat>
          <c:val>
            <c:numRef>
              <c:f>Sheet1!$F$2</c:f>
              <c:numCache>
                <c:formatCode>General</c:formatCode>
                <c:ptCount val="1"/>
                <c:pt idx="0">
                  <c:v>27</c:v>
                </c:pt>
              </c:numCache>
            </c:numRef>
          </c:val>
        </c:ser>
        <c:ser>
          <c:idx val="5"/>
          <c:order val="5"/>
          <c:tx>
            <c:strRef>
              <c:f>Sheet1!$G$1</c:f>
              <c:strCache>
                <c:ptCount val="1"/>
                <c:pt idx="0">
                  <c:v>Column6</c:v>
                </c:pt>
              </c:strCache>
            </c:strRef>
          </c:tx>
          <c:spPr>
            <a:solidFill>
              <a:schemeClr val="tx2"/>
            </a:solidFill>
            <a:ln>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shade val="95000"/>
                          <a:satMod val="105000"/>
                        </a:schemeClr>
                      </a:solidFill>
                      <a:prstDash val="solid"/>
                      <a:round/>
                    </a:ln>
                    <a:effectLst/>
                  </c:spPr>
                </c15:leaderLines>
              </c:ext>
            </c:extLst>
          </c:dLbls>
          <c:cat>
            <c:numRef>
              <c:f>Sheet1!$A$2</c:f>
              <c:numCache>
                <c:formatCode>General</c:formatCode>
                <c:ptCount val="1"/>
              </c:numCache>
            </c:numRef>
          </c:cat>
          <c:val>
            <c:numRef>
              <c:f>Sheet1!$G$2</c:f>
              <c:numCache>
                <c:formatCode>General</c:formatCode>
                <c:ptCount val="1"/>
                <c:pt idx="0">
                  <c:v>25</c:v>
                </c:pt>
              </c:numCache>
            </c:numRef>
          </c:val>
        </c:ser>
        <c:dLbls>
          <c:showLegendKey val="0"/>
          <c:showVal val="1"/>
          <c:showCatName val="0"/>
          <c:showSerName val="0"/>
          <c:showPercent val="0"/>
          <c:showBubbleSize val="0"/>
        </c:dLbls>
        <c:gapWidth val="50"/>
        <c:overlap val="100"/>
        <c:axId val="303449216"/>
        <c:axId val="303450752"/>
      </c:barChart>
      <c:catAx>
        <c:axId val="303449216"/>
        <c:scaling>
          <c:orientation val="minMax"/>
        </c:scaling>
        <c:delete val="1"/>
        <c:axPos val="b"/>
        <c:numFmt formatCode="General" sourceLinked="1"/>
        <c:majorTickMark val="out"/>
        <c:minorTickMark val="none"/>
        <c:tickLblPos val="none"/>
        <c:crossAx val="303450752"/>
        <c:crosses val="autoZero"/>
        <c:auto val="1"/>
        <c:lblAlgn val="ctr"/>
        <c:lblOffset val="100"/>
        <c:noMultiLvlLbl val="0"/>
      </c:catAx>
      <c:valAx>
        <c:axId val="303450752"/>
        <c:scaling>
          <c:orientation val="minMax"/>
        </c:scaling>
        <c:delete val="1"/>
        <c:axPos val="l"/>
        <c:numFmt formatCode="0%" sourceLinked="1"/>
        <c:majorTickMark val="out"/>
        <c:minorTickMark val="none"/>
        <c:tickLblPos val="none"/>
        <c:crossAx val="303449216"/>
        <c:crosses val="autoZero"/>
        <c:crossBetween val="between"/>
      </c:valAx>
      <c:spPr>
        <a:noFill/>
        <a:ln>
          <a:noFill/>
        </a:ln>
        <a:effectLst/>
      </c:spPr>
    </c:plotArea>
    <c:plotVisOnly val="1"/>
    <c:dispBlanksAs val="gap"/>
    <c:showDLblsOverMax val="0"/>
  </c:chart>
  <c:spPr>
    <a:noFill/>
    <a:ln w="9525" cap="flat" cmpd="sng" algn="ctr">
      <a:noFill/>
      <a:prstDash val="solid"/>
    </a:ln>
    <a:effectLst/>
  </c:spPr>
  <c:txPr>
    <a:bodyPr/>
    <a:lstStyle/>
    <a:p>
      <a:pPr>
        <a:defRPr sz="1400">
          <a:solidFill>
            <a:schemeClr val="bg1"/>
          </a:solidFill>
        </a:defRPr>
      </a:pPr>
      <a:endParaRPr lang="en-US"/>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Column1</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numRef>
              <c:f>Sheet1!$A$2:$A$3</c:f>
              <c:numCache>
                <c:formatCode>General</c:formatCode>
                <c:ptCount val="2"/>
              </c:numCache>
            </c:numRef>
          </c:cat>
          <c:val>
            <c:numRef>
              <c:f>Sheet1!$B$2:$B$3</c:f>
              <c:numCache>
                <c:formatCode>0%</c:formatCode>
                <c:ptCount val="2"/>
                <c:pt idx="0">
                  <c:v>0.23</c:v>
                </c:pt>
                <c:pt idx="1">
                  <c:v>0.77000000000000013</c:v>
                </c:pt>
              </c:numCache>
            </c:numRef>
          </c:val>
        </c:ser>
        <c:dLbls>
          <c:showLegendKey val="0"/>
          <c:showVal val="1"/>
          <c:showCatName val="0"/>
          <c:showSerName val="0"/>
          <c:showPercent val="0"/>
          <c:showBubbleSize val="0"/>
          <c:showLeaderLines val="1"/>
        </c:dLbls>
        <c:firstSliceAng val="0"/>
        <c:holeSize val="50"/>
      </c:doughnutChart>
      <c:spPr>
        <a:noFill/>
        <a:ln>
          <a:noFill/>
        </a:ln>
        <a:effectLst/>
      </c:spPr>
    </c:plotArea>
    <c:plotVisOnly val="1"/>
    <c:dispBlanksAs val="zero"/>
    <c:showDLblsOverMax val="0"/>
  </c:chart>
  <c:spPr>
    <a:noFill/>
    <a:ln>
      <a:noFill/>
    </a:ln>
    <a:effectLst/>
  </c:spPr>
  <c:txPr>
    <a:bodyPr/>
    <a:lstStyle/>
    <a:p>
      <a:pPr>
        <a:defRPr sz="1400">
          <a:solidFill>
            <a:schemeClr val="bg1"/>
          </a:solidFill>
        </a:defRPr>
      </a:pPr>
      <a:endParaRPr lang="en-US"/>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percentStacked"/>
        <c:varyColors val="0"/>
        <c:ser>
          <c:idx val="0"/>
          <c:order val="0"/>
          <c:tx>
            <c:strRef>
              <c:f>Sheet1!$B$1</c:f>
              <c:strCache>
                <c:ptCount val="1"/>
                <c:pt idx="0">
                  <c:v>Column1</c:v>
                </c:pt>
              </c:strCache>
            </c:strRef>
          </c:tx>
          <c:spPr>
            <a:solidFill>
              <a:schemeClr val="accent6"/>
            </a:solidFill>
            <a:ln>
              <a:solidFill>
                <a:schemeClr val="tx1"/>
              </a:solidFill>
            </a:ln>
            <a:effectLst/>
          </c:spPr>
          <c:invertIfNegative val="0"/>
          <c:dLbls>
            <c:delete val="1"/>
          </c:dLbls>
          <c:cat>
            <c:numRef>
              <c:f>Sheet1!$A$2</c:f>
              <c:numCache>
                <c:formatCode>General</c:formatCode>
                <c:ptCount val="1"/>
              </c:numCache>
            </c:numRef>
          </c:cat>
          <c:val>
            <c:numRef>
              <c:f>Sheet1!$B$2</c:f>
              <c:numCache>
                <c:formatCode>General</c:formatCode>
                <c:ptCount val="1"/>
                <c:pt idx="0">
                  <c:v>-2.5</c:v>
                </c:pt>
              </c:numCache>
            </c:numRef>
          </c:val>
        </c:ser>
        <c:ser>
          <c:idx val="1"/>
          <c:order val="1"/>
          <c:tx>
            <c:strRef>
              <c:f>Sheet1!$C$1</c:f>
              <c:strCache>
                <c:ptCount val="1"/>
                <c:pt idx="0">
                  <c:v>Column2</c:v>
                </c:pt>
              </c:strCache>
            </c:strRef>
          </c:tx>
          <c:spPr>
            <a:solidFill>
              <a:schemeClr val="accent2"/>
            </a:solidFill>
            <a:ln>
              <a:solidFill>
                <a:schemeClr val="tx1"/>
              </a:solid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Sheet1!$A$2</c:f>
              <c:numCache>
                <c:formatCode>General</c:formatCode>
                <c:ptCount val="1"/>
              </c:numCache>
            </c:numRef>
          </c:cat>
          <c:val>
            <c:numRef>
              <c:f>Sheet1!$C$2</c:f>
              <c:numCache>
                <c:formatCode>General</c:formatCode>
                <c:ptCount val="1"/>
                <c:pt idx="0">
                  <c:v>-7</c:v>
                </c:pt>
              </c:numCache>
            </c:numRef>
          </c:val>
        </c:ser>
        <c:ser>
          <c:idx val="2"/>
          <c:order val="2"/>
          <c:tx>
            <c:strRef>
              <c:f>Sheet1!$D$1</c:f>
              <c:strCache>
                <c:ptCount val="1"/>
                <c:pt idx="0">
                  <c:v>Column3</c:v>
                </c:pt>
              </c:strCache>
            </c:strRef>
          </c:tx>
          <c:spPr>
            <a:solidFill>
              <a:schemeClr val="bg2"/>
            </a:solidFill>
            <a:ln>
              <a:solidFill>
                <a:schemeClr val="tx1"/>
              </a:solidFill>
            </a:ln>
            <a:effectLst/>
          </c:spPr>
          <c:invertIfNegative val="0"/>
          <c:dLbls>
            <c:dLbl>
              <c:idx val="2"/>
              <c:layout>
                <c:manualLayout>
                  <c:x val="-1.2872178256357095E-2"/>
                  <c:y val="0"/>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1.448120053840166E-2"/>
                  <c:y val="1.485543023740484E-16"/>
                </c:manualLayout>
              </c:layout>
              <c:showLegendKey val="0"/>
              <c:showVal val="1"/>
              <c:showCatName val="0"/>
              <c:showSerName val="0"/>
              <c:showPercent val="0"/>
              <c:showBubbleSize val="0"/>
              <c:extLst>
                <c:ext xmlns:c15="http://schemas.microsoft.com/office/drawing/2012/chart" uri="{CE6537A1-D6FC-4f65-9D91-7224C49458BB}"/>
              </c:extLst>
            </c:dLbl>
            <c:dLbl>
              <c:idx val="4"/>
              <c:layout>
                <c:manualLayout>
                  <c:x val="-1.930826738453555E-2"/>
                  <c:y val="0"/>
                </c:manualLayout>
              </c:layout>
              <c:showLegendKey val="0"/>
              <c:showVal val="1"/>
              <c:showCatName val="0"/>
              <c:showSerName val="0"/>
              <c:showPercent val="0"/>
              <c:showBubbleSize val="0"/>
              <c:extLst>
                <c:ext xmlns:c15="http://schemas.microsoft.com/office/drawing/2012/chart" uri="{CE6537A1-D6FC-4f65-9D91-7224C49458BB}"/>
              </c:extLst>
            </c:dLbl>
            <c:dLbl>
              <c:idx val="5"/>
              <c:layout>
                <c:manualLayout>
                  <c:x val="1.930826738453555E-2"/>
                  <c:y val="0"/>
                </c:manualLayout>
              </c:layout>
              <c:showLegendKey val="0"/>
              <c:showVal val="1"/>
              <c:showCatName val="0"/>
              <c:showSerName val="0"/>
              <c:showPercent val="0"/>
              <c:showBubbleSize val="0"/>
              <c:extLst>
                <c:ext xmlns:c15="http://schemas.microsoft.com/office/drawing/2012/chart" uri="{CE6537A1-D6FC-4f65-9D91-7224C49458BB}"/>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Sheet1!$A$2</c:f>
              <c:numCache>
                <c:formatCode>General</c:formatCode>
                <c:ptCount val="1"/>
              </c:numCache>
            </c:numRef>
          </c:cat>
          <c:val>
            <c:numRef>
              <c:f>Sheet1!$D$2</c:f>
              <c:numCache>
                <c:formatCode>General</c:formatCode>
                <c:ptCount val="1"/>
                <c:pt idx="0">
                  <c:v>-67</c:v>
                </c:pt>
              </c:numCache>
            </c:numRef>
          </c:val>
        </c:ser>
        <c:ser>
          <c:idx val="3"/>
          <c:order val="3"/>
          <c:tx>
            <c:strRef>
              <c:f>Sheet1!$E$1</c:f>
              <c:strCache>
                <c:ptCount val="1"/>
                <c:pt idx="0">
                  <c:v>Column4</c:v>
                </c:pt>
              </c:strCache>
            </c:strRef>
          </c:tx>
          <c:spPr>
            <a:solidFill>
              <a:schemeClr val="accent6"/>
            </a:solidFill>
            <a:ln>
              <a:solidFill>
                <a:schemeClr val="tx1"/>
              </a:solidFill>
            </a:ln>
            <a:effectLst/>
          </c:spPr>
          <c:invertIfNegative val="0"/>
          <c:dLbls>
            <c:delete val="1"/>
          </c:dLbls>
          <c:cat>
            <c:numRef>
              <c:f>Sheet1!$A$2</c:f>
              <c:numCache>
                <c:formatCode>General</c:formatCode>
                <c:ptCount val="1"/>
              </c:numCache>
            </c:numRef>
          </c:cat>
          <c:val>
            <c:numRef>
              <c:f>Sheet1!$E$2</c:f>
              <c:numCache>
                <c:formatCode>General</c:formatCode>
                <c:ptCount val="1"/>
                <c:pt idx="0">
                  <c:v>2.5</c:v>
                </c:pt>
              </c:numCache>
            </c:numRef>
          </c:val>
        </c:ser>
        <c:ser>
          <c:idx val="4"/>
          <c:order val="4"/>
          <c:tx>
            <c:strRef>
              <c:f>Sheet1!$F$1</c:f>
              <c:strCache>
                <c:ptCount val="1"/>
                <c:pt idx="0">
                  <c:v>Column5</c:v>
                </c:pt>
              </c:strCache>
            </c:strRef>
          </c:tx>
          <c:spPr>
            <a:solidFill>
              <a:schemeClr val="accent1"/>
            </a:solidFill>
            <a:ln>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shade val="95000"/>
                          <a:satMod val="105000"/>
                        </a:schemeClr>
                      </a:solidFill>
                      <a:prstDash val="solid"/>
                      <a:round/>
                    </a:ln>
                    <a:effectLst/>
                  </c:spPr>
                </c15:leaderLines>
              </c:ext>
            </c:extLst>
          </c:dLbls>
          <c:cat>
            <c:numRef>
              <c:f>Sheet1!$A$2</c:f>
              <c:numCache>
                <c:formatCode>General</c:formatCode>
                <c:ptCount val="1"/>
              </c:numCache>
            </c:numRef>
          </c:cat>
          <c:val>
            <c:numRef>
              <c:f>Sheet1!$F$2</c:f>
              <c:numCache>
                <c:formatCode>General</c:formatCode>
                <c:ptCount val="1"/>
                <c:pt idx="0">
                  <c:v>18</c:v>
                </c:pt>
              </c:numCache>
            </c:numRef>
          </c:val>
        </c:ser>
        <c:ser>
          <c:idx val="5"/>
          <c:order val="5"/>
          <c:tx>
            <c:strRef>
              <c:f>Sheet1!$G$1</c:f>
              <c:strCache>
                <c:ptCount val="1"/>
                <c:pt idx="0">
                  <c:v>Column6</c:v>
                </c:pt>
              </c:strCache>
            </c:strRef>
          </c:tx>
          <c:spPr>
            <a:solidFill>
              <a:schemeClr val="tx2"/>
            </a:solidFill>
            <a:ln>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shade val="95000"/>
                          <a:satMod val="105000"/>
                        </a:schemeClr>
                      </a:solidFill>
                      <a:prstDash val="solid"/>
                      <a:round/>
                    </a:ln>
                    <a:effectLst/>
                  </c:spPr>
                </c15:leaderLines>
              </c:ext>
            </c:extLst>
          </c:dLbls>
          <c:cat>
            <c:numRef>
              <c:f>Sheet1!$A$2</c:f>
              <c:numCache>
                <c:formatCode>General</c:formatCode>
                <c:ptCount val="1"/>
              </c:numCache>
            </c:numRef>
          </c:cat>
          <c:val>
            <c:numRef>
              <c:f>Sheet1!$G$2</c:f>
              <c:numCache>
                <c:formatCode>General</c:formatCode>
                <c:ptCount val="1"/>
                <c:pt idx="0">
                  <c:v>3</c:v>
                </c:pt>
              </c:numCache>
            </c:numRef>
          </c:val>
        </c:ser>
        <c:dLbls>
          <c:showLegendKey val="0"/>
          <c:showVal val="1"/>
          <c:showCatName val="0"/>
          <c:showSerName val="0"/>
          <c:showPercent val="0"/>
          <c:showBubbleSize val="0"/>
        </c:dLbls>
        <c:gapWidth val="50"/>
        <c:overlap val="100"/>
        <c:axId val="308721536"/>
        <c:axId val="308723072"/>
      </c:barChart>
      <c:catAx>
        <c:axId val="308721536"/>
        <c:scaling>
          <c:orientation val="minMax"/>
        </c:scaling>
        <c:delete val="1"/>
        <c:axPos val="b"/>
        <c:numFmt formatCode="General" sourceLinked="1"/>
        <c:majorTickMark val="out"/>
        <c:minorTickMark val="none"/>
        <c:tickLblPos val="none"/>
        <c:crossAx val="308723072"/>
        <c:crosses val="autoZero"/>
        <c:auto val="1"/>
        <c:lblAlgn val="ctr"/>
        <c:lblOffset val="100"/>
        <c:noMultiLvlLbl val="0"/>
      </c:catAx>
      <c:valAx>
        <c:axId val="308723072"/>
        <c:scaling>
          <c:orientation val="minMax"/>
        </c:scaling>
        <c:delete val="1"/>
        <c:axPos val="l"/>
        <c:numFmt formatCode="0%" sourceLinked="1"/>
        <c:majorTickMark val="out"/>
        <c:minorTickMark val="none"/>
        <c:tickLblPos val="none"/>
        <c:crossAx val="308721536"/>
        <c:crosses val="autoZero"/>
        <c:crossBetween val="between"/>
      </c:valAx>
      <c:spPr>
        <a:noFill/>
        <a:ln>
          <a:noFill/>
        </a:ln>
        <a:effectLst/>
      </c:spPr>
    </c:plotArea>
    <c:plotVisOnly val="1"/>
    <c:dispBlanksAs val="gap"/>
    <c:showDLblsOverMax val="0"/>
  </c:chart>
  <c:spPr>
    <a:noFill/>
    <a:ln w="9525" cap="flat" cmpd="sng" algn="ctr">
      <a:noFill/>
      <a:prstDash val="solid"/>
    </a:ln>
    <a:effectLst/>
  </c:spPr>
  <c:txPr>
    <a:bodyPr/>
    <a:lstStyle/>
    <a:p>
      <a:pPr>
        <a:defRPr sz="1400">
          <a:solidFill>
            <a:schemeClr val="bg1"/>
          </a:solidFill>
        </a:defRPr>
      </a:pPr>
      <a:endParaRPr lang="en-US"/>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tx1"/>
              </a:solidFill>
            </a:ln>
            <a:effectLst/>
          </c:spPr>
          <c:invertIfNegative val="0"/>
          <c:dPt>
            <c:idx val="0"/>
            <c:invertIfNegative val="0"/>
            <c:bubble3D val="0"/>
            <c:spPr>
              <a:solidFill>
                <a:schemeClr val="accent6"/>
              </a:solidFill>
              <a:ln>
                <a:solidFill>
                  <a:schemeClr val="tx1"/>
                </a:solidFill>
              </a:ln>
              <a:effectLst/>
            </c:spPr>
          </c:dPt>
          <c:dPt>
            <c:idx val="1"/>
            <c:invertIfNegative val="0"/>
            <c:bubble3D val="0"/>
            <c:spPr>
              <a:solidFill>
                <a:schemeClr val="bg2"/>
              </a:solidFill>
              <a:ln>
                <a:solidFill>
                  <a:schemeClr val="tx1"/>
                </a:solidFill>
              </a:ln>
              <a:effectLst/>
            </c:spPr>
          </c:dPt>
          <c:dPt>
            <c:idx val="2"/>
            <c:invertIfNegative val="0"/>
            <c:bubble3D val="0"/>
            <c:spPr>
              <a:solidFill>
                <a:schemeClr val="bg2"/>
              </a:solidFill>
              <a:ln>
                <a:solidFill>
                  <a:schemeClr val="tx1"/>
                </a:solidFill>
              </a:ln>
              <a:effectLst/>
            </c:spPr>
          </c:dPt>
          <c:dPt>
            <c:idx val="3"/>
            <c:invertIfNegative val="0"/>
            <c:bubble3D val="0"/>
            <c:spPr>
              <a:solidFill>
                <a:schemeClr val="bg2"/>
              </a:solidFill>
              <a:ln>
                <a:solidFill>
                  <a:schemeClr val="tx1"/>
                </a:solidFill>
              </a:ln>
              <a:effectLst/>
            </c:spPr>
          </c:dPt>
          <c:dPt>
            <c:idx val="4"/>
            <c:invertIfNegative val="0"/>
            <c:bubble3D val="0"/>
            <c:spPr>
              <a:solidFill>
                <a:schemeClr val="accent1"/>
              </a:solidFill>
              <a:ln>
                <a:solidFill>
                  <a:schemeClr val="tx1"/>
                </a:solidFill>
              </a:ln>
              <a:effectLst/>
            </c:spPr>
          </c:dPt>
          <c:dPt>
            <c:idx val="5"/>
            <c:invertIfNegative val="0"/>
            <c:bubble3D val="0"/>
            <c:spPr>
              <a:solidFill>
                <a:schemeClr val="bg2"/>
              </a:solidFill>
              <a:ln>
                <a:solidFill>
                  <a:schemeClr val="tx1"/>
                </a:solidFill>
              </a:ln>
              <a:effectLst/>
            </c:spPr>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numRef>
              <c:f>Sheet1!$A$2:$A$7</c:f>
              <c:numCache>
                <c:formatCode>General</c:formatCode>
                <c:ptCount val="6"/>
              </c:numCache>
            </c:numRef>
          </c:cat>
          <c:val>
            <c:numRef>
              <c:f>Sheet1!$B$2:$B$7</c:f>
              <c:numCache>
                <c:formatCode>General</c:formatCode>
                <c:ptCount val="6"/>
                <c:pt idx="0">
                  <c:v>1</c:v>
                </c:pt>
                <c:pt idx="1">
                  <c:v>2</c:v>
                </c:pt>
                <c:pt idx="2">
                  <c:v>11</c:v>
                </c:pt>
                <c:pt idx="3">
                  <c:v>25</c:v>
                </c:pt>
                <c:pt idx="4">
                  <c:v>35</c:v>
                </c:pt>
                <c:pt idx="5">
                  <c:v>39</c:v>
                </c:pt>
              </c:numCache>
            </c:numRef>
          </c:val>
        </c:ser>
        <c:dLbls>
          <c:showLegendKey val="0"/>
          <c:showVal val="1"/>
          <c:showCatName val="0"/>
          <c:showSerName val="0"/>
          <c:showPercent val="0"/>
          <c:showBubbleSize val="0"/>
        </c:dLbls>
        <c:gapWidth val="30"/>
        <c:axId val="308934912"/>
        <c:axId val="308960640"/>
      </c:barChart>
      <c:catAx>
        <c:axId val="308934912"/>
        <c:scaling>
          <c:orientation val="minMax"/>
        </c:scaling>
        <c:delete val="1"/>
        <c:axPos val="l"/>
        <c:numFmt formatCode="General" sourceLinked="1"/>
        <c:majorTickMark val="out"/>
        <c:minorTickMark val="none"/>
        <c:tickLblPos val="none"/>
        <c:crossAx val="308960640"/>
        <c:crosses val="autoZero"/>
        <c:auto val="1"/>
        <c:lblAlgn val="ctr"/>
        <c:lblOffset val="100"/>
        <c:noMultiLvlLbl val="0"/>
      </c:catAx>
      <c:valAx>
        <c:axId val="308960640"/>
        <c:scaling>
          <c:orientation val="minMax"/>
          <c:max val="70"/>
          <c:min val="0"/>
        </c:scaling>
        <c:delete val="1"/>
        <c:axPos val="b"/>
        <c:numFmt formatCode="General" sourceLinked="1"/>
        <c:majorTickMark val="out"/>
        <c:minorTickMark val="none"/>
        <c:tickLblPos val="none"/>
        <c:crossAx val="308934912"/>
        <c:crosses val="autoZero"/>
        <c:crossBetween val="between"/>
      </c:valAx>
      <c:spPr>
        <a:noFill/>
        <a:ln>
          <a:noFill/>
        </a:ln>
        <a:effectLst/>
      </c:spPr>
    </c:plotArea>
    <c:plotVisOnly val="1"/>
    <c:dispBlanksAs val="gap"/>
    <c:showDLblsOverMax val="0"/>
  </c:chart>
  <c:spPr>
    <a:noFill/>
    <a:ln>
      <a:noFill/>
    </a:ln>
    <a:effectLst/>
  </c:spPr>
  <c:txPr>
    <a:bodyPr/>
    <a:lstStyle/>
    <a:p>
      <a:pPr>
        <a:defRPr sz="1400">
          <a:solidFill>
            <a:schemeClr val="bg1"/>
          </a:solidFill>
        </a:defRPr>
      </a:pPr>
      <a:endParaRPr lang="en-US"/>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Column1</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numRef>
              <c:f>Sheet1!$A$2:$A$3</c:f>
              <c:numCache>
                <c:formatCode>General</c:formatCode>
                <c:ptCount val="2"/>
              </c:numCache>
            </c:numRef>
          </c:cat>
          <c:val>
            <c:numRef>
              <c:f>Sheet1!$B$2:$B$3</c:f>
              <c:numCache>
                <c:formatCode>0%</c:formatCode>
                <c:ptCount val="2"/>
                <c:pt idx="0">
                  <c:v>0.54</c:v>
                </c:pt>
                <c:pt idx="1">
                  <c:v>0.46</c:v>
                </c:pt>
              </c:numCache>
            </c:numRef>
          </c:val>
        </c:ser>
        <c:dLbls>
          <c:showLegendKey val="0"/>
          <c:showVal val="1"/>
          <c:showCatName val="0"/>
          <c:showSerName val="0"/>
          <c:showPercent val="0"/>
          <c:showBubbleSize val="0"/>
          <c:showLeaderLines val="1"/>
        </c:dLbls>
        <c:firstSliceAng val="0"/>
        <c:holeSize val="50"/>
      </c:doughnutChart>
      <c:spPr>
        <a:noFill/>
        <a:ln>
          <a:noFill/>
        </a:ln>
        <a:effectLst/>
      </c:spPr>
    </c:plotArea>
    <c:plotVisOnly val="1"/>
    <c:dispBlanksAs val="zero"/>
    <c:showDLblsOverMax val="0"/>
  </c:chart>
  <c:spPr>
    <a:noFill/>
    <a:ln>
      <a:noFill/>
    </a:ln>
    <a:effectLst/>
  </c:spPr>
  <c:txPr>
    <a:bodyPr/>
    <a:lstStyle/>
    <a:p>
      <a:pPr>
        <a:defRPr sz="1400">
          <a:solidFill>
            <a:schemeClr val="bg1"/>
          </a:solidFill>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accent4">
                <a:shade val="76000"/>
              </a:schemeClr>
            </a:solidFill>
            <a:ln>
              <a:solidFill>
                <a:schemeClr val="tx1"/>
              </a:solidFill>
            </a:ln>
            <a:effectLst/>
          </c:spPr>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numRef>
              <c:f>Sheet1!$A$2:$A$4</c:f>
              <c:numCache>
                <c:formatCode>General</c:formatCode>
                <c:ptCount val="3"/>
              </c:numCache>
            </c:numRef>
          </c:cat>
          <c:val>
            <c:numRef>
              <c:f>Sheet1!$B$2:$B$4</c:f>
              <c:numCache>
                <c:formatCode>General</c:formatCode>
                <c:ptCount val="3"/>
                <c:pt idx="0">
                  <c:v>2</c:v>
                </c:pt>
                <c:pt idx="1">
                  <c:v>10</c:v>
                </c:pt>
                <c:pt idx="2">
                  <c:v>88</c:v>
                </c:pt>
              </c:numCache>
            </c:numRef>
          </c:val>
        </c:ser>
        <c:dLbls>
          <c:showLegendKey val="0"/>
          <c:showVal val="1"/>
          <c:showCatName val="0"/>
          <c:showSerName val="0"/>
          <c:showPercent val="0"/>
          <c:showBubbleSize val="0"/>
        </c:dLbls>
        <c:gapWidth val="30"/>
        <c:axId val="290821248"/>
        <c:axId val="290822784"/>
      </c:barChart>
      <c:catAx>
        <c:axId val="290821248"/>
        <c:scaling>
          <c:orientation val="minMax"/>
        </c:scaling>
        <c:delete val="1"/>
        <c:axPos val="l"/>
        <c:numFmt formatCode="General" sourceLinked="1"/>
        <c:majorTickMark val="none"/>
        <c:minorTickMark val="none"/>
        <c:tickLblPos val="none"/>
        <c:crossAx val="290822784"/>
        <c:crosses val="autoZero"/>
        <c:auto val="1"/>
        <c:lblAlgn val="ctr"/>
        <c:lblOffset val="100"/>
        <c:noMultiLvlLbl val="0"/>
      </c:catAx>
      <c:valAx>
        <c:axId val="290822784"/>
        <c:scaling>
          <c:orientation val="minMax"/>
          <c:max val="100"/>
          <c:min val="0"/>
        </c:scaling>
        <c:delete val="1"/>
        <c:axPos val="b"/>
        <c:numFmt formatCode="General" sourceLinked="1"/>
        <c:majorTickMark val="none"/>
        <c:minorTickMark val="none"/>
        <c:tickLblPos val="none"/>
        <c:crossAx val="290821248"/>
        <c:crosses val="autoZero"/>
        <c:crossBetween val="between"/>
      </c:valAx>
      <c:spPr>
        <a:noFill/>
        <a:ln>
          <a:noFill/>
        </a:ln>
        <a:effectLst/>
      </c:spPr>
    </c:plotArea>
    <c:plotVisOnly val="1"/>
    <c:dispBlanksAs val="gap"/>
    <c:showDLblsOverMax val="0"/>
  </c:chart>
  <c:spPr>
    <a:noFill/>
    <a:ln>
      <a:noFill/>
    </a:ln>
    <a:effectLst/>
  </c:spPr>
  <c:txPr>
    <a:bodyPr/>
    <a:lstStyle/>
    <a:p>
      <a:pPr>
        <a:defRPr sz="1600">
          <a:solidFill>
            <a:schemeClr val="bg1"/>
          </a:solidFill>
        </a:defRPr>
      </a:pPr>
      <a:endParaRPr lang="en-US"/>
    </a:p>
  </c:tx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stacked"/>
        <c:varyColors val="0"/>
        <c:ser>
          <c:idx val="0"/>
          <c:order val="0"/>
          <c:tx>
            <c:strRef>
              <c:f>Sheet1!$B$1</c:f>
              <c:strCache>
                <c:ptCount val="1"/>
                <c:pt idx="0">
                  <c:v>Column1</c:v>
                </c:pt>
              </c:strCache>
            </c:strRef>
          </c:tx>
          <c:spPr>
            <a:solidFill>
              <a:schemeClr val="accent6"/>
            </a:solidFill>
            <a:ln>
              <a:solidFill>
                <a:schemeClr val="tx1"/>
              </a:solidFill>
            </a:ln>
            <a:effectLst/>
          </c:spPr>
          <c:invertIfNegative val="0"/>
          <c:dLbls>
            <c:delete val="1"/>
          </c:dLbls>
          <c:cat>
            <c:numRef>
              <c:f>Sheet1!$A$2:$A$5</c:f>
              <c:numCache>
                <c:formatCode>General</c:formatCode>
                <c:ptCount val="4"/>
              </c:numCache>
            </c:numRef>
          </c:cat>
          <c:val>
            <c:numRef>
              <c:f>Sheet1!$B$2:$B$5</c:f>
              <c:numCache>
                <c:formatCode>General</c:formatCode>
                <c:ptCount val="4"/>
                <c:pt idx="0">
                  <c:v>-9</c:v>
                </c:pt>
                <c:pt idx="1">
                  <c:v>-7.5</c:v>
                </c:pt>
                <c:pt idx="2">
                  <c:v>-6</c:v>
                </c:pt>
                <c:pt idx="3">
                  <c:v>-8.5</c:v>
                </c:pt>
              </c:numCache>
            </c:numRef>
          </c:val>
        </c:ser>
        <c:ser>
          <c:idx val="1"/>
          <c:order val="1"/>
          <c:tx>
            <c:strRef>
              <c:f>Sheet1!$C$1</c:f>
              <c:strCache>
                <c:ptCount val="1"/>
                <c:pt idx="0">
                  <c:v>Column2</c:v>
                </c:pt>
              </c:strCache>
            </c:strRef>
          </c:tx>
          <c:spPr>
            <a:solidFill>
              <a:schemeClr val="bg2">
                <a:lumMod val="60000"/>
                <a:lumOff val="40000"/>
              </a:schemeClr>
            </a:solidFill>
            <a:ln>
              <a:solidFill>
                <a:schemeClr val="tx1"/>
              </a:solidFill>
            </a:ln>
            <a:effectLst/>
          </c:spPr>
          <c:invertIfNegative val="0"/>
          <c:dLbls>
            <c:numFmt formatCode="#,##0;#,##0" sourceLinked="0"/>
            <c:spPr>
              <a:noFill/>
              <a:ln>
                <a:noFill/>
              </a:ln>
              <a:effectLst/>
            </c:spPr>
            <c:txPr>
              <a:bodyPr rot="0" vert="horz"/>
              <a:lstStyle/>
              <a:p>
                <a:pPr>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Sheet1!$A$2:$A$5</c:f>
              <c:numCache>
                <c:formatCode>General</c:formatCode>
                <c:ptCount val="4"/>
              </c:numCache>
            </c:numRef>
          </c:cat>
          <c:val>
            <c:numRef>
              <c:f>Sheet1!$C$2:$C$5</c:f>
              <c:numCache>
                <c:formatCode>General</c:formatCode>
                <c:ptCount val="4"/>
                <c:pt idx="0">
                  <c:v>-12</c:v>
                </c:pt>
                <c:pt idx="1">
                  <c:v>-7</c:v>
                </c:pt>
                <c:pt idx="2">
                  <c:v>-20</c:v>
                </c:pt>
                <c:pt idx="3">
                  <c:v>-15</c:v>
                </c:pt>
              </c:numCache>
            </c:numRef>
          </c:val>
        </c:ser>
        <c:ser>
          <c:idx val="2"/>
          <c:order val="2"/>
          <c:tx>
            <c:strRef>
              <c:f>Sheet1!$D$1</c:f>
              <c:strCache>
                <c:ptCount val="1"/>
                <c:pt idx="0">
                  <c:v>Column3</c:v>
                </c:pt>
              </c:strCache>
            </c:strRef>
          </c:tx>
          <c:spPr>
            <a:solidFill>
              <a:schemeClr val="bg2"/>
            </a:solidFill>
            <a:ln>
              <a:solidFill>
                <a:schemeClr val="tx1"/>
              </a:solidFill>
            </a:ln>
            <a:effectLst/>
          </c:spPr>
          <c:invertIfNegative val="0"/>
          <c:dLbls>
            <c:numFmt formatCode="#,##0;#,##0" sourceLinked="0"/>
            <c:spPr>
              <a:noFill/>
              <a:ln>
                <a:noFill/>
              </a:ln>
              <a:effectLst/>
            </c:spPr>
            <c:txPr>
              <a:bodyPr rot="0" vert="horz"/>
              <a:lstStyle/>
              <a:p>
                <a:pPr>
                  <a:defRPr>
                    <a:solidFill>
                      <a:schemeClr val="tx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Sheet1!$A$2:$A$5</c:f>
              <c:numCache>
                <c:formatCode>General</c:formatCode>
                <c:ptCount val="4"/>
              </c:numCache>
            </c:numRef>
          </c:cat>
          <c:val>
            <c:numRef>
              <c:f>Sheet1!$D$2:$D$5</c:f>
              <c:numCache>
                <c:formatCode>General</c:formatCode>
                <c:ptCount val="4"/>
                <c:pt idx="0">
                  <c:v>-10</c:v>
                </c:pt>
                <c:pt idx="1">
                  <c:v>-3</c:v>
                </c:pt>
                <c:pt idx="2">
                  <c:v>-9</c:v>
                </c:pt>
                <c:pt idx="3">
                  <c:v>-15</c:v>
                </c:pt>
              </c:numCache>
            </c:numRef>
          </c:val>
        </c:ser>
        <c:ser>
          <c:idx val="3"/>
          <c:order val="3"/>
          <c:tx>
            <c:strRef>
              <c:f>Sheet1!$E$1</c:f>
              <c:strCache>
                <c:ptCount val="1"/>
                <c:pt idx="0">
                  <c:v>Column4</c:v>
                </c:pt>
              </c:strCache>
            </c:strRef>
          </c:tx>
          <c:spPr>
            <a:solidFill>
              <a:schemeClr val="accent6"/>
            </a:solidFill>
            <a:ln>
              <a:solidFill>
                <a:schemeClr val="tx1"/>
              </a:solidFill>
            </a:ln>
            <a:effectLst/>
          </c:spPr>
          <c:invertIfNegative val="0"/>
          <c:dLbls>
            <c:delete val="1"/>
          </c:dLbls>
          <c:cat>
            <c:numRef>
              <c:f>Sheet1!$A$2:$A$5</c:f>
              <c:numCache>
                <c:formatCode>General</c:formatCode>
                <c:ptCount val="4"/>
              </c:numCache>
            </c:numRef>
          </c:cat>
          <c:val>
            <c:numRef>
              <c:f>Sheet1!$E$2:$E$5</c:f>
              <c:numCache>
                <c:formatCode>General</c:formatCode>
                <c:ptCount val="4"/>
                <c:pt idx="0">
                  <c:v>9</c:v>
                </c:pt>
                <c:pt idx="1">
                  <c:v>7.5</c:v>
                </c:pt>
                <c:pt idx="2">
                  <c:v>6</c:v>
                </c:pt>
                <c:pt idx="3">
                  <c:v>8.5</c:v>
                </c:pt>
              </c:numCache>
            </c:numRef>
          </c:val>
        </c:ser>
        <c:ser>
          <c:idx val="4"/>
          <c:order val="4"/>
          <c:tx>
            <c:strRef>
              <c:f>Sheet1!$F$1</c:f>
              <c:strCache>
                <c:ptCount val="1"/>
                <c:pt idx="0">
                  <c:v>Column5</c:v>
                </c:pt>
              </c:strCache>
            </c:strRef>
          </c:tx>
          <c:spPr>
            <a:solidFill>
              <a:schemeClr val="accent1"/>
            </a:solidFill>
            <a:ln>
              <a:solidFill>
                <a:schemeClr val="tx1"/>
              </a:solidFill>
            </a:ln>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numRef>
              <c:f>Sheet1!$A$2:$A$5</c:f>
              <c:numCache>
                <c:formatCode>General</c:formatCode>
                <c:ptCount val="4"/>
              </c:numCache>
            </c:numRef>
          </c:cat>
          <c:val>
            <c:numRef>
              <c:f>Sheet1!$F$2:$F$5</c:f>
              <c:numCache>
                <c:formatCode>General</c:formatCode>
                <c:ptCount val="4"/>
                <c:pt idx="0">
                  <c:v>31</c:v>
                </c:pt>
                <c:pt idx="1">
                  <c:v>42</c:v>
                </c:pt>
                <c:pt idx="2">
                  <c:v>29</c:v>
                </c:pt>
                <c:pt idx="3">
                  <c:v>28</c:v>
                </c:pt>
              </c:numCache>
            </c:numRef>
          </c:val>
        </c:ser>
        <c:ser>
          <c:idx val="5"/>
          <c:order val="5"/>
          <c:tx>
            <c:strRef>
              <c:f>Sheet1!$G$1</c:f>
              <c:strCache>
                <c:ptCount val="1"/>
                <c:pt idx="0">
                  <c:v>Column6</c:v>
                </c:pt>
              </c:strCache>
            </c:strRef>
          </c:tx>
          <c:spPr>
            <a:solidFill>
              <a:schemeClr val="tx2"/>
            </a:solidFill>
            <a:ln>
              <a:solidFill>
                <a:schemeClr val="tx1"/>
              </a:solidFill>
            </a:ln>
          </c:spPr>
          <c:invertIfNegative val="0"/>
          <c:dLbls>
            <c:spPr>
              <a:noFill/>
              <a:ln>
                <a:noFill/>
              </a:ln>
              <a:effectLst/>
            </c:spPr>
            <c:txPr>
              <a:bodyPr/>
              <a:lstStyle/>
              <a:p>
                <a:pPr>
                  <a:defRPr>
                    <a:solidFill>
                      <a:schemeClr val="tx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numRef>
              <c:f>Sheet1!$A$2:$A$5</c:f>
              <c:numCache>
                <c:formatCode>General</c:formatCode>
                <c:ptCount val="4"/>
              </c:numCache>
            </c:numRef>
          </c:cat>
          <c:val>
            <c:numRef>
              <c:f>Sheet1!$G$2:$G$5</c:f>
              <c:numCache>
                <c:formatCode>General</c:formatCode>
                <c:ptCount val="4"/>
                <c:pt idx="0">
                  <c:v>27</c:v>
                </c:pt>
                <c:pt idx="1">
                  <c:v>32</c:v>
                </c:pt>
                <c:pt idx="2">
                  <c:v>29</c:v>
                </c:pt>
                <c:pt idx="3">
                  <c:v>24</c:v>
                </c:pt>
              </c:numCache>
            </c:numRef>
          </c:val>
        </c:ser>
        <c:dLbls>
          <c:showLegendKey val="0"/>
          <c:showVal val="1"/>
          <c:showCatName val="0"/>
          <c:showSerName val="0"/>
          <c:showPercent val="0"/>
          <c:showBubbleSize val="0"/>
        </c:dLbls>
        <c:gapWidth val="30"/>
        <c:overlap val="100"/>
        <c:axId val="309052928"/>
        <c:axId val="309054464"/>
      </c:barChart>
      <c:catAx>
        <c:axId val="309052928"/>
        <c:scaling>
          <c:orientation val="minMax"/>
        </c:scaling>
        <c:delete val="1"/>
        <c:axPos val="l"/>
        <c:numFmt formatCode="General" sourceLinked="1"/>
        <c:majorTickMark val="out"/>
        <c:minorTickMark val="none"/>
        <c:tickLblPos val="none"/>
        <c:crossAx val="309054464"/>
        <c:crosses val="autoZero"/>
        <c:auto val="1"/>
        <c:lblAlgn val="ctr"/>
        <c:lblOffset val="100"/>
        <c:noMultiLvlLbl val="0"/>
      </c:catAx>
      <c:valAx>
        <c:axId val="309054464"/>
        <c:scaling>
          <c:orientation val="minMax"/>
        </c:scaling>
        <c:delete val="1"/>
        <c:axPos val="b"/>
        <c:numFmt formatCode="General" sourceLinked="1"/>
        <c:majorTickMark val="out"/>
        <c:minorTickMark val="none"/>
        <c:tickLblPos val="none"/>
        <c:crossAx val="309052928"/>
        <c:crosses val="autoZero"/>
        <c:crossBetween val="between"/>
      </c:valAx>
      <c:spPr>
        <a:noFill/>
        <a:ln>
          <a:noFill/>
        </a:ln>
        <a:effectLst/>
      </c:spPr>
    </c:plotArea>
    <c:plotVisOnly val="1"/>
    <c:dispBlanksAs val="gap"/>
    <c:showDLblsOverMax val="0"/>
  </c:chart>
  <c:spPr>
    <a:noFill/>
    <a:ln w="9525" cap="flat" cmpd="sng" algn="ctr">
      <a:noFill/>
      <a:prstDash val="solid"/>
    </a:ln>
    <a:effectLst/>
  </c:spPr>
  <c:txPr>
    <a:bodyPr/>
    <a:lstStyle/>
    <a:p>
      <a:pPr>
        <a:defRPr sz="1400">
          <a:solidFill>
            <a:schemeClr val="bg1"/>
          </a:solidFill>
        </a:defRPr>
      </a:pPr>
      <a:endParaRPr lang="en-US"/>
    </a:p>
  </c:tx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Column1</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numRef>
              <c:f>Sheet1!$A$2:$A$3</c:f>
              <c:numCache>
                <c:formatCode>General</c:formatCode>
                <c:ptCount val="2"/>
              </c:numCache>
            </c:numRef>
          </c:cat>
          <c:val>
            <c:numRef>
              <c:f>Sheet1!$B$2:$B$3</c:f>
              <c:numCache>
                <c:formatCode>0%</c:formatCode>
                <c:ptCount val="2"/>
                <c:pt idx="0">
                  <c:v>0.70000000000000007</c:v>
                </c:pt>
                <c:pt idx="1">
                  <c:v>0.30000000000000004</c:v>
                </c:pt>
              </c:numCache>
            </c:numRef>
          </c:val>
        </c:ser>
        <c:dLbls>
          <c:showLegendKey val="0"/>
          <c:showVal val="1"/>
          <c:showCatName val="0"/>
          <c:showSerName val="0"/>
          <c:showPercent val="0"/>
          <c:showBubbleSize val="0"/>
          <c:showLeaderLines val="1"/>
        </c:dLbls>
        <c:firstSliceAng val="0"/>
        <c:holeSize val="50"/>
      </c:doughnutChart>
      <c:spPr>
        <a:noFill/>
        <a:ln>
          <a:noFill/>
        </a:ln>
        <a:effectLst/>
      </c:spPr>
    </c:plotArea>
    <c:plotVisOnly val="1"/>
    <c:dispBlanksAs val="zero"/>
    <c:showDLblsOverMax val="0"/>
  </c:chart>
  <c:spPr>
    <a:noFill/>
    <a:ln>
      <a:noFill/>
    </a:ln>
    <a:effectLst/>
  </c:spPr>
  <c:txPr>
    <a:bodyPr/>
    <a:lstStyle/>
    <a:p>
      <a:pPr>
        <a:defRPr sz="1400">
          <a:solidFill>
            <a:schemeClr val="bg1"/>
          </a:solidFill>
        </a:defRPr>
      </a:pPr>
      <a:endParaRPr lang="en-US"/>
    </a:p>
  </c:tx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Column1</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numRef>
              <c:f>Sheet1!$A$2:$A$3</c:f>
              <c:numCache>
                <c:formatCode>General</c:formatCode>
                <c:ptCount val="2"/>
              </c:numCache>
            </c:numRef>
          </c:cat>
          <c:val>
            <c:numRef>
              <c:f>Sheet1!$B$2:$B$3</c:f>
              <c:numCache>
                <c:formatCode>0%</c:formatCode>
                <c:ptCount val="2"/>
                <c:pt idx="0">
                  <c:v>0.54</c:v>
                </c:pt>
                <c:pt idx="1">
                  <c:v>0.46</c:v>
                </c:pt>
              </c:numCache>
            </c:numRef>
          </c:val>
        </c:ser>
        <c:dLbls>
          <c:showLegendKey val="0"/>
          <c:showVal val="1"/>
          <c:showCatName val="0"/>
          <c:showSerName val="0"/>
          <c:showPercent val="0"/>
          <c:showBubbleSize val="0"/>
          <c:showLeaderLines val="1"/>
        </c:dLbls>
        <c:firstSliceAng val="0"/>
        <c:holeSize val="50"/>
      </c:doughnutChart>
      <c:spPr>
        <a:noFill/>
        <a:ln>
          <a:noFill/>
        </a:ln>
        <a:effectLst/>
      </c:spPr>
    </c:plotArea>
    <c:plotVisOnly val="1"/>
    <c:dispBlanksAs val="zero"/>
    <c:showDLblsOverMax val="0"/>
  </c:chart>
  <c:spPr>
    <a:noFill/>
    <a:ln>
      <a:noFill/>
    </a:ln>
    <a:effectLst/>
  </c:spPr>
  <c:txPr>
    <a:bodyPr/>
    <a:lstStyle/>
    <a:p>
      <a:pPr>
        <a:defRPr sz="1400">
          <a:solidFill>
            <a:schemeClr val="bg1"/>
          </a:solidFill>
        </a:defRPr>
      </a:pPr>
      <a:endParaRPr lang="en-US"/>
    </a:p>
  </c:txPr>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Column1</c:v>
                </c:pt>
              </c:strCache>
            </c:strRef>
          </c:tx>
          <c:spPr>
            <a:solidFill>
              <a:schemeClr val="accent1"/>
            </a:solidFill>
            <a:ln>
              <a:solidFill>
                <a:schemeClr val="tx1"/>
              </a:solidFill>
            </a:ln>
            <a:effectLst/>
          </c:spPr>
          <c:invertIfNegative val="0"/>
          <c:dLbls>
            <c:spPr>
              <a:noFill/>
              <a:ln>
                <a:noFill/>
              </a:ln>
              <a:effectLst/>
            </c:spPr>
            <c:txPr>
              <a:bodyPr rot="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Sheet1!$A$2:$A$8</c:f>
              <c:numCache>
                <c:formatCode>General</c:formatCode>
                <c:ptCount val="7"/>
              </c:numCache>
            </c:numRef>
          </c:cat>
          <c:val>
            <c:numRef>
              <c:f>Sheet1!$B$2:$B$8</c:f>
              <c:numCache>
                <c:formatCode>General</c:formatCode>
                <c:ptCount val="7"/>
                <c:pt idx="0">
                  <c:v>15</c:v>
                </c:pt>
                <c:pt idx="1">
                  <c:v>23</c:v>
                </c:pt>
                <c:pt idx="2">
                  <c:v>24</c:v>
                </c:pt>
                <c:pt idx="3">
                  <c:v>25</c:v>
                </c:pt>
                <c:pt idx="4">
                  <c:v>7</c:v>
                </c:pt>
                <c:pt idx="5">
                  <c:v>2</c:v>
                </c:pt>
                <c:pt idx="6">
                  <c:v>4</c:v>
                </c:pt>
              </c:numCache>
            </c:numRef>
          </c:val>
        </c:ser>
        <c:ser>
          <c:idx val="1"/>
          <c:order val="1"/>
          <c:tx>
            <c:strRef>
              <c:f>Sheet1!$C$1</c:f>
              <c:strCache>
                <c:ptCount val="1"/>
                <c:pt idx="0">
                  <c:v>Column2</c:v>
                </c:pt>
              </c:strCache>
            </c:strRef>
          </c:tx>
          <c:spPr>
            <a:solidFill>
              <a:schemeClr val="accent5"/>
            </a:solidFill>
            <a:ln>
              <a:solidFill>
                <a:schemeClr val="tx1"/>
              </a:solidFill>
            </a:ln>
            <a:effectLst/>
          </c:spPr>
          <c:invertIfNegative val="0"/>
          <c:dLbls>
            <c:spPr>
              <a:noFill/>
              <a:ln>
                <a:noFill/>
              </a:ln>
              <a:effectLst/>
            </c:spPr>
            <c:txPr>
              <a:bodyPr rot="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Sheet1!$A$2:$A$8</c:f>
              <c:numCache>
                <c:formatCode>General</c:formatCode>
                <c:ptCount val="7"/>
              </c:numCache>
            </c:numRef>
          </c:cat>
          <c:val>
            <c:numRef>
              <c:f>Sheet1!$C$2:$C$8</c:f>
              <c:numCache>
                <c:formatCode>General</c:formatCode>
                <c:ptCount val="7"/>
                <c:pt idx="0">
                  <c:v>27</c:v>
                </c:pt>
                <c:pt idx="1">
                  <c:v>22</c:v>
                </c:pt>
                <c:pt idx="2">
                  <c:v>22</c:v>
                </c:pt>
                <c:pt idx="3">
                  <c:v>20</c:v>
                </c:pt>
                <c:pt idx="4">
                  <c:v>9</c:v>
                </c:pt>
                <c:pt idx="5">
                  <c:v>1</c:v>
                </c:pt>
                <c:pt idx="6">
                  <c:v>1</c:v>
                </c:pt>
              </c:numCache>
            </c:numRef>
          </c:val>
        </c:ser>
        <c:dLbls>
          <c:showLegendKey val="0"/>
          <c:showVal val="1"/>
          <c:showCatName val="0"/>
          <c:showSerName val="0"/>
          <c:showPercent val="0"/>
          <c:showBubbleSize val="0"/>
        </c:dLbls>
        <c:gapWidth val="70"/>
        <c:axId val="321270912"/>
        <c:axId val="321272448"/>
      </c:barChart>
      <c:catAx>
        <c:axId val="321270912"/>
        <c:scaling>
          <c:orientation val="minMax"/>
        </c:scaling>
        <c:delete val="0"/>
        <c:axPos val="b"/>
        <c:numFmt formatCode="General" sourceLinked="1"/>
        <c:majorTickMark val="out"/>
        <c:minorTickMark val="none"/>
        <c:tickLblPos val="nextTo"/>
        <c:spPr>
          <a:noFill/>
          <a:ln w="9525" cap="flat" cmpd="sng" algn="ctr">
            <a:solidFill>
              <a:schemeClr val="bg1"/>
            </a:solidFill>
            <a:round/>
          </a:ln>
          <a:effectLst/>
        </c:spPr>
        <c:txPr>
          <a:bodyPr rot="-6000000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en-US"/>
          </a:p>
        </c:txPr>
        <c:crossAx val="321272448"/>
        <c:crosses val="autoZero"/>
        <c:auto val="1"/>
        <c:lblAlgn val="ctr"/>
        <c:lblOffset val="100"/>
        <c:noMultiLvlLbl val="0"/>
      </c:catAx>
      <c:valAx>
        <c:axId val="321272448"/>
        <c:scaling>
          <c:orientation val="minMax"/>
          <c:max val="35"/>
          <c:min val="0"/>
        </c:scaling>
        <c:delete val="1"/>
        <c:axPos val="l"/>
        <c:numFmt formatCode="General" sourceLinked="1"/>
        <c:majorTickMark val="out"/>
        <c:minorTickMark val="none"/>
        <c:tickLblPos val="none"/>
        <c:crossAx val="321270912"/>
        <c:crosses val="autoZero"/>
        <c:crossBetween val="between"/>
      </c:valAx>
      <c:spPr>
        <a:noFill/>
        <a:ln>
          <a:noFill/>
        </a:ln>
        <a:effectLst/>
      </c:spPr>
    </c:plotArea>
    <c:plotVisOnly val="1"/>
    <c:dispBlanksAs val="gap"/>
    <c:showDLblsOverMax val="0"/>
  </c:chart>
  <c:spPr>
    <a:noFill/>
    <a:ln>
      <a:noFill/>
    </a:ln>
    <a:effectLst/>
  </c:spPr>
  <c:txPr>
    <a:bodyPr/>
    <a:lstStyle/>
    <a:p>
      <a:pPr>
        <a:defRPr sz="1400">
          <a:solidFill>
            <a:schemeClr val="bg1"/>
          </a:solidFill>
        </a:defRPr>
      </a:pPr>
      <a:endParaRPr lang="en-US"/>
    </a:p>
  </c:tx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Column1</c:v>
                </c:pt>
              </c:strCache>
            </c:strRef>
          </c:tx>
          <c:spPr>
            <a:solidFill>
              <a:schemeClr val="accent1"/>
            </a:solidFill>
            <a:ln>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Sheet1!$A$2:$A$10</c:f>
              <c:numCache>
                <c:formatCode>General</c:formatCode>
                <c:ptCount val="9"/>
              </c:numCache>
            </c:numRef>
          </c:cat>
          <c:val>
            <c:numRef>
              <c:f>Sheet1!$B$2:$B$10</c:f>
              <c:numCache>
                <c:formatCode>General</c:formatCode>
                <c:ptCount val="9"/>
                <c:pt idx="0">
                  <c:v>20</c:v>
                </c:pt>
                <c:pt idx="1">
                  <c:v>20</c:v>
                </c:pt>
                <c:pt idx="2">
                  <c:v>22</c:v>
                </c:pt>
                <c:pt idx="3">
                  <c:v>22</c:v>
                </c:pt>
                <c:pt idx="4">
                  <c:v>5</c:v>
                </c:pt>
                <c:pt idx="5">
                  <c:v>2</c:v>
                </c:pt>
                <c:pt idx="6">
                  <c:v>2</c:v>
                </c:pt>
                <c:pt idx="7">
                  <c:v>5</c:v>
                </c:pt>
                <c:pt idx="8">
                  <c:v>2</c:v>
                </c:pt>
              </c:numCache>
            </c:numRef>
          </c:val>
        </c:ser>
        <c:ser>
          <c:idx val="1"/>
          <c:order val="1"/>
          <c:tx>
            <c:strRef>
              <c:f>Sheet1!$C$1</c:f>
              <c:strCache>
                <c:ptCount val="1"/>
                <c:pt idx="0">
                  <c:v>Column2</c:v>
                </c:pt>
              </c:strCache>
            </c:strRef>
          </c:tx>
          <c:spPr>
            <a:solidFill>
              <a:schemeClr val="bg2"/>
            </a:solidFill>
            <a:ln>
              <a:solidFill>
                <a:schemeClr val="tx1"/>
              </a:solidFill>
            </a:ln>
            <a:effectLst/>
          </c:spPr>
          <c:invertIfNegative val="0"/>
          <c:dLbls>
            <c:dLbl>
              <c:idx val="5"/>
              <c:layout/>
              <c:tx>
                <c:rich>
                  <a:bodyPr/>
                  <a:lstStyle/>
                  <a:p>
                    <a:r>
                      <a:rPr lang="en-US" smtClean="0"/>
                      <a:t>-</a:t>
                    </a:r>
                    <a:endParaRPr lang="en-US" dirty="0"/>
                  </a:p>
                </c:rich>
              </c:tx>
              <c:dLblPos val="outEnd"/>
              <c:showLegendKey val="0"/>
              <c:showVal val="1"/>
              <c:showCatName val="0"/>
              <c:showSerName val="0"/>
              <c:showPercent val="0"/>
              <c:showBubbleSize val="0"/>
              <c:extLst>
                <c:ext xmlns:c15="http://schemas.microsoft.com/office/drawing/2012/chart" uri="{CE6537A1-D6FC-4f65-9D91-7224C49458BB}">
                  <c15:layout/>
                </c:ext>
              </c:extLst>
            </c:dLbl>
            <c:dLbl>
              <c:idx val="7"/>
              <c:layout/>
              <c:tx>
                <c:rich>
                  <a:bodyPr/>
                  <a:lstStyle/>
                  <a:p>
                    <a:r>
                      <a:rPr lang="en-US" smtClean="0"/>
                      <a:t>-</a:t>
                    </a:r>
                    <a:endParaRPr lang="en-US" dirty="0"/>
                  </a:p>
                </c:rich>
              </c:tx>
              <c:dLblPos val="outEnd"/>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Sheet1!$A$2:$A$10</c:f>
              <c:numCache>
                <c:formatCode>General</c:formatCode>
                <c:ptCount val="9"/>
              </c:numCache>
            </c:numRef>
          </c:cat>
          <c:val>
            <c:numRef>
              <c:f>Sheet1!$C$2:$C$10</c:f>
              <c:numCache>
                <c:formatCode>General</c:formatCode>
                <c:ptCount val="9"/>
                <c:pt idx="0">
                  <c:v>29</c:v>
                </c:pt>
                <c:pt idx="1">
                  <c:v>26</c:v>
                </c:pt>
                <c:pt idx="2">
                  <c:v>23</c:v>
                </c:pt>
                <c:pt idx="3">
                  <c:v>11</c:v>
                </c:pt>
                <c:pt idx="4">
                  <c:v>6</c:v>
                </c:pt>
                <c:pt idx="5">
                  <c:v>0</c:v>
                </c:pt>
                <c:pt idx="6">
                  <c:v>1</c:v>
                </c:pt>
                <c:pt idx="7">
                  <c:v>0</c:v>
                </c:pt>
                <c:pt idx="8">
                  <c:v>5</c:v>
                </c:pt>
              </c:numCache>
            </c:numRef>
          </c:val>
        </c:ser>
        <c:dLbls>
          <c:showLegendKey val="0"/>
          <c:showVal val="1"/>
          <c:showCatName val="0"/>
          <c:showSerName val="0"/>
          <c:showPercent val="0"/>
          <c:showBubbleSize val="0"/>
        </c:dLbls>
        <c:gapWidth val="70"/>
        <c:axId val="321509248"/>
        <c:axId val="321510784"/>
      </c:barChart>
      <c:catAx>
        <c:axId val="321509248"/>
        <c:scaling>
          <c:orientation val="minMax"/>
        </c:scaling>
        <c:delete val="0"/>
        <c:axPos val="b"/>
        <c:numFmt formatCode="General" sourceLinked="1"/>
        <c:majorTickMark val="out"/>
        <c:minorTickMark val="none"/>
        <c:tickLblPos val="nextTo"/>
        <c:spPr>
          <a:noFill/>
          <a:ln w="9525" cap="flat" cmpd="sng" algn="ctr">
            <a:solidFill>
              <a:schemeClr val="bg1"/>
            </a:solidFill>
            <a:round/>
          </a:ln>
          <a:effectLst/>
        </c:spPr>
        <c:txPr>
          <a:bodyPr rot="-6000000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en-US"/>
          </a:p>
        </c:txPr>
        <c:crossAx val="321510784"/>
        <c:crosses val="autoZero"/>
        <c:auto val="1"/>
        <c:lblAlgn val="ctr"/>
        <c:lblOffset val="100"/>
        <c:noMultiLvlLbl val="0"/>
      </c:catAx>
      <c:valAx>
        <c:axId val="321510784"/>
        <c:scaling>
          <c:orientation val="minMax"/>
          <c:max val="35"/>
          <c:min val="0"/>
        </c:scaling>
        <c:delete val="1"/>
        <c:axPos val="l"/>
        <c:numFmt formatCode="General" sourceLinked="1"/>
        <c:majorTickMark val="out"/>
        <c:minorTickMark val="none"/>
        <c:tickLblPos val="none"/>
        <c:crossAx val="321509248"/>
        <c:crosses val="autoZero"/>
        <c:crossBetween val="between"/>
      </c:valAx>
      <c:spPr>
        <a:noFill/>
        <a:ln>
          <a:noFill/>
        </a:ln>
        <a:effectLst/>
      </c:spPr>
    </c:plotArea>
    <c:plotVisOnly val="1"/>
    <c:dispBlanksAs val="gap"/>
    <c:showDLblsOverMax val="0"/>
  </c:chart>
  <c:spPr>
    <a:noFill/>
    <a:ln>
      <a:noFill/>
    </a:ln>
    <a:effectLst/>
  </c:spPr>
  <c:txPr>
    <a:bodyPr/>
    <a:lstStyle/>
    <a:p>
      <a:pPr>
        <a:defRPr sz="1400">
          <a:solidFill>
            <a:schemeClr val="bg1"/>
          </a:solidFill>
        </a:defRPr>
      </a:pPr>
      <a:endParaRPr lang="en-US"/>
    </a:p>
  </c:tx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tx1"/>
              </a:solidFill>
            </a:ln>
            <a:effectLst/>
          </c:spPr>
          <c:invertIfNegative val="0"/>
          <c:dPt>
            <c:idx val="0"/>
            <c:invertIfNegative val="0"/>
            <c:bubble3D val="0"/>
            <c:spPr>
              <a:solidFill>
                <a:schemeClr val="accent6"/>
              </a:solidFill>
              <a:ln>
                <a:solidFill>
                  <a:schemeClr val="tx1"/>
                </a:solidFill>
              </a:ln>
              <a:effectLst/>
            </c:spPr>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numRef>
              <c:f>Sheet1!$A$2:$A$13</c:f>
              <c:numCache>
                <c:formatCode>General</c:formatCode>
                <c:ptCount val="12"/>
              </c:numCache>
            </c:numRef>
          </c:cat>
          <c:val>
            <c:numRef>
              <c:f>Sheet1!$B$2:$B$13</c:f>
              <c:numCache>
                <c:formatCode>General</c:formatCode>
                <c:ptCount val="12"/>
                <c:pt idx="0">
                  <c:v>9</c:v>
                </c:pt>
                <c:pt idx="1">
                  <c:v>2</c:v>
                </c:pt>
                <c:pt idx="2">
                  <c:v>3</c:v>
                </c:pt>
                <c:pt idx="3">
                  <c:v>4</c:v>
                </c:pt>
                <c:pt idx="4">
                  <c:v>5</c:v>
                </c:pt>
                <c:pt idx="5">
                  <c:v>6</c:v>
                </c:pt>
                <c:pt idx="6">
                  <c:v>6</c:v>
                </c:pt>
                <c:pt idx="7">
                  <c:v>7</c:v>
                </c:pt>
                <c:pt idx="8">
                  <c:v>8</c:v>
                </c:pt>
                <c:pt idx="9">
                  <c:v>14</c:v>
                </c:pt>
                <c:pt idx="10">
                  <c:v>15</c:v>
                </c:pt>
                <c:pt idx="11">
                  <c:v>28</c:v>
                </c:pt>
              </c:numCache>
            </c:numRef>
          </c:val>
        </c:ser>
        <c:dLbls>
          <c:showLegendKey val="0"/>
          <c:showVal val="1"/>
          <c:showCatName val="0"/>
          <c:showSerName val="0"/>
          <c:showPercent val="0"/>
          <c:showBubbleSize val="0"/>
        </c:dLbls>
        <c:gapWidth val="30"/>
        <c:axId val="313218560"/>
        <c:axId val="313246464"/>
      </c:barChart>
      <c:catAx>
        <c:axId val="313218560"/>
        <c:scaling>
          <c:orientation val="minMax"/>
        </c:scaling>
        <c:delete val="1"/>
        <c:axPos val="l"/>
        <c:numFmt formatCode="General" sourceLinked="1"/>
        <c:majorTickMark val="out"/>
        <c:minorTickMark val="none"/>
        <c:tickLblPos val="none"/>
        <c:crossAx val="313246464"/>
        <c:crosses val="autoZero"/>
        <c:auto val="1"/>
        <c:lblAlgn val="ctr"/>
        <c:lblOffset val="100"/>
        <c:noMultiLvlLbl val="0"/>
      </c:catAx>
      <c:valAx>
        <c:axId val="313246464"/>
        <c:scaling>
          <c:orientation val="minMax"/>
          <c:max val="40"/>
          <c:min val="0"/>
        </c:scaling>
        <c:delete val="1"/>
        <c:axPos val="b"/>
        <c:numFmt formatCode="General" sourceLinked="1"/>
        <c:majorTickMark val="out"/>
        <c:minorTickMark val="none"/>
        <c:tickLblPos val="none"/>
        <c:crossAx val="313218560"/>
        <c:crosses val="autoZero"/>
        <c:crossBetween val="between"/>
      </c:valAx>
      <c:spPr>
        <a:noFill/>
        <a:ln>
          <a:noFill/>
        </a:ln>
        <a:effectLst/>
      </c:spPr>
    </c:plotArea>
    <c:plotVisOnly val="1"/>
    <c:dispBlanksAs val="gap"/>
    <c:showDLblsOverMax val="0"/>
  </c:chart>
  <c:spPr>
    <a:noFill/>
    <a:ln>
      <a:noFill/>
    </a:ln>
    <a:effectLst/>
  </c:spPr>
  <c:txPr>
    <a:bodyPr/>
    <a:lstStyle/>
    <a:p>
      <a:pPr>
        <a:defRPr sz="1400">
          <a:solidFill>
            <a:schemeClr val="bg1"/>
          </a:solidFill>
        </a:defRPr>
      </a:pPr>
      <a:endParaRPr lang="en-US"/>
    </a:p>
  </c:txPr>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percentStacked"/>
        <c:varyColors val="0"/>
        <c:ser>
          <c:idx val="0"/>
          <c:order val="0"/>
          <c:tx>
            <c:strRef>
              <c:f>Sheet1!$B$1</c:f>
              <c:strCache>
                <c:ptCount val="1"/>
                <c:pt idx="0">
                  <c:v>Column1</c:v>
                </c:pt>
              </c:strCache>
            </c:strRef>
          </c:tx>
          <c:spPr>
            <a:solidFill>
              <a:schemeClr val="accent6"/>
            </a:solidFill>
            <a:ln>
              <a:solidFill>
                <a:schemeClr val="tx1"/>
              </a:solidFill>
            </a:ln>
            <a:effectLst/>
          </c:spPr>
          <c:invertIfNegative val="0"/>
          <c:dLbls>
            <c:delete val="1"/>
          </c:dLbls>
          <c:cat>
            <c:numRef>
              <c:f>Sheet1!$A$2</c:f>
              <c:numCache>
                <c:formatCode>General</c:formatCode>
                <c:ptCount val="1"/>
              </c:numCache>
            </c:numRef>
          </c:cat>
          <c:val>
            <c:numRef>
              <c:f>Sheet1!$B$2</c:f>
              <c:numCache>
                <c:formatCode>General</c:formatCode>
                <c:ptCount val="1"/>
                <c:pt idx="0">
                  <c:v>-9.5</c:v>
                </c:pt>
              </c:numCache>
            </c:numRef>
          </c:val>
        </c:ser>
        <c:ser>
          <c:idx val="1"/>
          <c:order val="1"/>
          <c:tx>
            <c:strRef>
              <c:f>Sheet1!$C$1</c:f>
              <c:strCache>
                <c:ptCount val="1"/>
                <c:pt idx="0">
                  <c:v>Column2</c:v>
                </c:pt>
              </c:strCache>
            </c:strRef>
          </c:tx>
          <c:spPr>
            <a:solidFill>
              <a:schemeClr val="accent2"/>
            </a:solidFill>
            <a:ln>
              <a:solidFill>
                <a:schemeClr val="tx1"/>
              </a:solid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Sheet1!$A$2</c:f>
              <c:numCache>
                <c:formatCode>General</c:formatCode>
                <c:ptCount val="1"/>
              </c:numCache>
            </c:numRef>
          </c:cat>
          <c:val>
            <c:numRef>
              <c:f>Sheet1!$C$2</c:f>
              <c:numCache>
                <c:formatCode>General</c:formatCode>
                <c:ptCount val="1"/>
                <c:pt idx="0">
                  <c:v>-8</c:v>
                </c:pt>
              </c:numCache>
            </c:numRef>
          </c:val>
        </c:ser>
        <c:ser>
          <c:idx val="2"/>
          <c:order val="2"/>
          <c:tx>
            <c:strRef>
              <c:f>Sheet1!$D$1</c:f>
              <c:strCache>
                <c:ptCount val="1"/>
                <c:pt idx="0">
                  <c:v>Column3</c:v>
                </c:pt>
              </c:strCache>
            </c:strRef>
          </c:tx>
          <c:spPr>
            <a:solidFill>
              <a:schemeClr val="bg2"/>
            </a:solidFill>
            <a:ln>
              <a:solidFill>
                <a:schemeClr val="tx1"/>
              </a:solidFill>
            </a:ln>
            <a:effectLst/>
          </c:spPr>
          <c:invertIfNegative val="0"/>
          <c:dLbls>
            <c:dLbl>
              <c:idx val="2"/>
              <c:layout>
                <c:manualLayout>
                  <c:x val="-1.2872178256357095E-2"/>
                  <c:y val="0"/>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1.448120053840166E-2"/>
                  <c:y val="1.485543023740484E-16"/>
                </c:manualLayout>
              </c:layout>
              <c:showLegendKey val="0"/>
              <c:showVal val="1"/>
              <c:showCatName val="0"/>
              <c:showSerName val="0"/>
              <c:showPercent val="0"/>
              <c:showBubbleSize val="0"/>
              <c:extLst>
                <c:ext xmlns:c15="http://schemas.microsoft.com/office/drawing/2012/chart" uri="{CE6537A1-D6FC-4f65-9D91-7224C49458BB}"/>
              </c:extLst>
            </c:dLbl>
            <c:dLbl>
              <c:idx val="4"/>
              <c:layout>
                <c:manualLayout>
                  <c:x val="-1.930826738453555E-2"/>
                  <c:y val="0"/>
                </c:manualLayout>
              </c:layout>
              <c:showLegendKey val="0"/>
              <c:showVal val="1"/>
              <c:showCatName val="0"/>
              <c:showSerName val="0"/>
              <c:showPercent val="0"/>
              <c:showBubbleSize val="0"/>
              <c:extLst>
                <c:ext xmlns:c15="http://schemas.microsoft.com/office/drawing/2012/chart" uri="{CE6537A1-D6FC-4f65-9D91-7224C49458BB}"/>
              </c:extLst>
            </c:dLbl>
            <c:dLbl>
              <c:idx val="5"/>
              <c:layout>
                <c:manualLayout>
                  <c:x val="1.930826738453555E-2"/>
                  <c:y val="0"/>
                </c:manualLayout>
              </c:layout>
              <c:showLegendKey val="0"/>
              <c:showVal val="1"/>
              <c:showCatName val="0"/>
              <c:showSerName val="0"/>
              <c:showPercent val="0"/>
              <c:showBubbleSize val="0"/>
              <c:extLst>
                <c:ext xmlns:c15="http://schemas.microsoft.com/office/drawing/2012/chart" uri="{CE6537A1-D6FC-4f65-9D91-7224C49458BB}"/>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Sheet1!$A$2</c:f>
              <c:numCache>
                <c:formatCode>General</c:formatCode>
                <c:ptCount val="1"/>
              </c:numCache>
            </c:numRef>
          </c:cat>
          <c:val>
            <c:numRef>
              <c:f>Sheet1!$D$2</c:f>
              <c:numCache>
                <c:formatCode>General</c:formatCode>
                <c:ptCount val="1"/>
                <c:pt idx="0">
                  <c:v>-4</c:v>
                </c:pt>
              </c:numCache>
            </c:numRef>
          </c:val>
        </c:ser>
        <c:ser>
          <c:idx val="3"/>
          <c:order val="3"/>
          <c:tx>
            <c:strRef>
              <c:f>Sheet1!$E$1</c:f>
              <c:strCache>
                <c:ptCount val="1"/>
                <c:pt idx="0">
                  <c:v>Column4</c:v>
                </c:pt>
              </c:strCache>
            </c:strRef>
          </c:tx>
          <c:spPr>
            <a:solidFill>
              <a:schemeClr val="accent6"/>
            </a:solidFill>
            <a:ln>
              <a:solidFill>
                <a:schemeClr val="tx1"/>
              </a:solidFill>
            </a:ln>
            <a:effectLst/>
          </c:spPr>
          <c:invertIfNegative val="0"/>
          <c:dLbls>
            <c:delete val="1"/>
          </c:dLbls>
          <c:cat>
            <c:numRef>
              <c:f>Sheet1!$A$2</c:f>
              <c:numCache>
                <c:formatCode>General</c:formatCode>
                <c:ptCount val="1"/>
              </c:numCache>
            </c:numRef>
          </c:cat>
          <c:val>
            <c:numRef>
              <c:f>Sheet1!$E$2</c:f>
              <c:numCache>
                <c:formatCode>General</c:formatCode>
                <c:ptCount val="1"/>
                <c:pt idx="0">
                  <c:v>9.5</c:v>
                </c:pt>
              </c:numCache>
            </c:numRef>
          </c:val>
        </c:ser>
        <c:ser>
          <c:idx val="4"/>
          <c:order val="4"/>
          <c:tx>
            <c:strRef>
              <c:f>Sheet1!$F$1</c:f>
              <c:strCache>
                <c:ptCount val="1"/>
                <c:pt idx="0">
                  <c:v>Column5</c:v>
                </c:pt>
              </c:strCache>
            </c:strRef>
          </c:tx>
          <c:spPr>
            <a:solidFill>
              <a:schemeClr val="accent1"/>
            </a:solidFill>
            <a:ln>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shade val="95000"/>
                          <a:satMod val="105000"/>
                        </a:schemeClr>
                      </a:solidFill>
                      <a:prstDash val="solid"/>
                      <a:round/>
                    </a:ln>
                    <a:effectLst/>
                  </c:spPr>
                </c15:leaderLines>
              </c:ext>
            </c:extLst>
          </c:dLbls>
          <c:cat>
            <c:numRef>
              <c:f>Sheet1!$A$2</c:f>
              <c:numCache>
                <c:formatCode>General</c:formatCode>
                <c:ptCount val="1"/>
              </c:numCache>
            </c:numRef>
          </c:cat>
          <c:val>
            <c:numRef>
              <c:f>Sheet1!$F$2</c:f>
              <c:numCache>
                <c:formatCode>General</c:formatCode>
                <c:ptCount val="1"/>
                <c:pt idx="0">
                  <c:v>28</c:v>
                </c:pt>
              </c:numCache>
            </c:numRef>
          </c:val>
        </c:ser>
        <c:ser>
          <c:idx val="5"/>
          <c:order val="5"/>
          <c:tx>
            <c:strRef>
              <c:f>Sheet1!$G$1</c:f>
              <c:strCache>
                <c:ptCount val="1"/>
                <c:pt idx="0">
                  <c:v>Column6</c:v>
                </c:pt>
              </c:strCache>
            </c:strRef>
          </c:tx>
          <c:spPr>
            <a:solidFill>
              <a:schemeClr val="tx2"/>
            </a:solidFill>
            <a:ln>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shade val="95000"/>
                          <a:satMod val="105000"/>
                        </a:schemeClr>
                      </a:solidFill>
                      <a:prstDash val="solid"/>
                      <a:round/>
                    </a:ln>
                    <a:effectLst/>
                  </c:spPr>
                </c15:leaderLines>
              </c:ext>
            </c:extLst>
          </c:dLbls>
          <c:cat>
            <c:numRef>
              <c:f>Sheet1!$A$2</c:f>
              <c:numCache>
                <c:formatCode>General</c:formatCode>
                <c:ptCount val="1"/>
              </c:numCache>
            </c:numRef>
          </c:cat>
          <c:val>
            <c:numRef>
              <c:f>Sheet1!$G$2</c:f>
              <c:numCache>
                <c:formatCode>General</c:formatCode>
                <c:ptCount val="1"/>
                <c:pt idx="0">
                  <c:v>41</c:v>
                </c:pt>
              </c:numCache>
            </c:numRef>
          </c:val>
        </c:ser>
        <c:dLbls>
          <c:showLegendKey val="0"/>
          <c:showVal val="1"/>
          <c:showCatName val="0"/>
          <c:showSerName val="0"/>
          <c:showPercent val="0"/>
          <c:showBubbleSize val="0"/>
        </c:dLbls>
        <c:gapWidth val="50"/>
        <c:overlap val="100"/>
        <c:axId val="313624064"/>
        <c:axId val="313625600"/>
      </c:barChart>
      <c:catAx>
        <c:axId val="313624064"/>
        <c:scaling>
          <c:orientation val="minMax"/>
        </c:scaling>
        <c:delete val="1"/>
        <c:axPos val="b"/>
        <c:numFmt formatCode="General" sourceLinked="1"/>
        <c:majorTickMark val="out"/>
        <c:minorTickMark val="none"/>
        <c:tickLblPos val="none"/>
        <c:crossAx val="313625600"/>
        <c:crosses val="autoZero"/>
        <c:auto val="1"/>
        <c:lblAlgn val="ctr"/>
        <c:lblOffset val="100"/>
        <c:noMultiLvlLbl val="0"/>
      </c:catAx>
      <c:valAx>
        <c:axId val="313625600"/>
        <c:scaling>
          <c:orientation val="minMax"/>
        </c:scaling>
        <c:delete val="1"/>
        <c:axPos val="l"/>
        <c:numFmt formatCode="0%" sourceLinked="1"/>
        <c:majorTickMark val="out"/>
        <c:minorTickMark val="none"/>
        <c:tickLblPos val="none"/>
        <c:crossAx val="313624064"/>
        <c:crosses val="autoZero"/>
        <c:crossBetween val="between"/>
      </c:valAx>
      <c:spPr>
        <a:noFill/>
        <a:ln>
          <a:noFill/>
        </a:ln>
        <a:effectLst/>
      </c:spPr>
    </c:plotArea>
    <c:plotVisOnly val="1"/>
    <c:dispBlanksAs val="gap"/>
    <c:showDLblsOverMax val="0"/>
  </c:chart>
  <c:spPr>
    <a:noFill/>
    <a:ln w="9525" cap="flat" cmpd="sng" algn="ctr">
      <a:noFill/>
      <a:prstDash val="solid"/>
    </a:ln>
    <a:effectLst/>
  </c:spPr>
  <c:txPr>
    <a:bodyPr/>
    <a:lstStyle/>
    <a:p>
      <a:pPr>
        <a:defRPr sz="1400">
          <a:solidFill>
            <a:schemeClr val="bg1"/>
          </a:solidFill>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solidFill>
                <a:schemeClr val="tx1"/>
              </a:solidFill>
            </a:ln>
          </c:spPr>
          <c:dPt>
            <c:idx val="0"/>
            <c:bubble3D val="0"/>
            <c:spPr>
              <a:solidFill>
                <a:schemeClr val="accent1"/>
              </a:solidFill>
              <a:ln>
                <a:solidFill>
                  <a:schemeClr val="tx1"/>
                </a:solidFill>
              </a:ln>
              <a:effectLst/>
            </c:spPr>
          </c:dPt>
          <c:dPt>
            <c:idx val="1"/>
            <c:bubble3D val="0"/>
            <c:spPr>
              <a:solidFill>
                <a:schemeClr val="accent2"/>
              </a:solidFill>
              <a:ln>
                <a:solidFill>
                  <a:schemeClr val="tx1"/>
                </a:solidFill>
              </a:ln>
              <a:effectLst/>
            </c:spPr>
          </c:dPt>
          <c:dLbls>
            <c:dLbl>
              <c:idx val="0"/>
              <c:layout/>
              <c:tx>
                <c:rich>
                  <a:bodyPr/>
                  <a:lstStyle/>
                  <a:p>
                    <a:r>
                      <a:rPr lang="en-US" dirty="0"/>
                      <a:t>14</a:t>
                    </a:r>
                    <a:r>
                      <a:rPr lang="en-US" dirty="0" smtClean="0"/>
                      <a:t>% </a:t>
                    </a:r>
                    <a:r>
                      <a:rPr lang="en-US" sz="1100" dirty="0" smtClean="0"/>
                      <a:t>(64%)</a:t>
                    </a:r>
                    <a:endParaRPr lang="en-US" sz="1100" dirty="0"/>
                  </a:p>
                </c:rich>
              </c:tx>
              <c:showLegendKey val="0"/>
              <c:showVal val="1"/>
              <c:showCatName val="0"/>
              <c:showSerName val="0"/>
              <c:showPercent val="0"/>
              <c:showBubbleSize val="0"/>
            </c:dLbl>
            <c:dLbl>
              <c:idx val="1"/>
              <c:layout/>
              <c:tx>
                <c:rich>
                  <a:bodyPr/>
                  <a:lstStyle/>
                  <a:p>
                    <a:r>
                      <a:rPr lang="en-US" dirty="0"/>
                      <a:t>86</a:t>
                    </a:r>
                    <a:r>
                      <a:rPr lang="en-US" dirty="0" smtClean="0"/>
                      <a:t>%</a:t>
                    </a:r>
                  </a:p>
                  <a:p>
                    <a:r>
                      <a:rPr lang="en-US" sz="1100" dirty="0" smtClean="0"/>
                      <a:t>(36%)</a:t>
                    </a:r>
                    <a:endParaRPr lang="en-US" dirty="0"/>
                  </a:p>
                </c:rich>
              </c:tx>
              <c:showLegendKey val="0"/>
              <c:showVal val="1"/>
              <c:showCatName val="0"/>
              <c:showSerName val="0"/>
              <c:showPercent val="0"/>
              <c:showBubbleSize val="0"/>
            </c:dLbl>
            <c:spPr>
              <a:noFill/>
              <a:ln>
                <a:noFill/>
              </a:ln>
              <a:effectLst/>
            </c:spPr>
            <c:txPr>
              <a:bodyPr rot="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ext>
            </c:extLst>
          </c:dLbls>
          <c:cat>
            <c:strRef>
              <c:f>Sheet1!$A$2:$A$3</c:f>
              <c:strCache>
                <c:ptCount val="2"/>
                <c:pt idx="0">
                  <c:v>1st Qtr</c:v>
                </c:pt>
                <c:pt idx="1">
                  <c:v>2nd Qtr</c:v>
                </c:pt>
              </c:strCache>
            </c:strRef>
          </c:cat>
          <c:val>
            <c:numRef>
              <c:f>Sheet1!$B$2:$B$3</c:f>
              <c:numCache>
                <c:formatCode>0%</c:formatCode>
                <c:ptCount val="2"/>
                <c:pt idx="0">
                  <c:v>0.14000000000000001</c:v>
                </c:pt>
                <c:pt idx="1">
                  <c:v>0.8600000000000001</c:v>
                </c:pt>
              </c:numCache>
            </c:numRef>
          </c:val>
        </c:ser>
        <c:dLbls>
          <c:showLegendKey val="0"/>
          <c:showVal val="1"/>
          <c:showCatName val="0"/>
          <c:showSerName val="0"/>
          <c:showPercent val="0"/>
          <c:showBubbleSize val="0"/>
          <c:showLeaderLines val="0"/>
        </c:dLbls>
        <c:firstSliceAng val="0"/>
        <c:holeSize val="50"/>
      </c:doughnutChart>
      <c:spPr>
        <a:noFill/>
        <a:ln>
          <a:noFill/>
        </a:ln>
        <a:effectLst/>
      </c:spPr>
    </c:plotArea>
    <c:plotVisOnly val="1"/>
    <c:dispBlanksAs val="zero"/>
    <c:showDLblsOverMax val="0"/>
  </c:chart>
  <c:spPr>
    <a:noFill/>
    <a:ln w="9525" cap="flat" cmpd="sng" algn="ctr">
      <a:noFill/>
      <a:prstDash val="solid"/>
    </a:ln>
    <a:effectLst/>
  </c:spPr>
  <c:txPr>
    <a:bodyPr/>
    <a:lstStyle/>
    <a:p>
      <a:pPr>
        <a:defRPr sz="1400">
          <a:solidFill>
            <a:schemeClr val="bg1"/>
          </a:solidFill>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tx1"/>
              </a:solidFill>
            </a:ln>
            <a:effectLst/>
          </c:spPr>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numRef>
              <c:f>Sheet1!$A$2:$A$8</c:f>
              <c:numCache>
                <c:formatCode>General</c:formatCode>
                <c:ptCount val="7"/>
              </c:numCache>
            </c:numRef>
          </c:cat>
          <c:val>
            <c:numRef>
              <c:f>Sheet1!$B$2:$B$8</c:f>
              <c:numCache>
                <c:formatCode>General</c:formatCode>
                <c:ptCount val="7"/>
                <c:pt idx="0">
                  <c:v>3</c:v>
                </c:pt>
                <c:pt idx="1">
                  <c:v>4</c:v>
                </c:pt>
                <c:pt idx="2">
                  <c:v>6</c:v>
                </c:pt>
                <c:pt idx="3">
                  <c:v>12</c:v>
                </c:pt>
                <c:pt idx="4">
                  <c:v>18</c:v>
                </c:pt>
                <c:pt idx="5">
                  <c:v>25</c:v>
                </c:pt>
                <c:pt idx="6">
                  <c:v>32</c:v>
                </c:pt>
              </c:numCache>
            </c:numRef>
          </c:val>
        </c:ser>
        <c:dLbls>
          <c:showLegendKey val="0"/>
          <c:showVal val="1"/>
          <c:showCatName val="0"/>
          <c:showSerName val="0"/>
          <c:showPercent val="0"/>
          <c:showBubbleSize val="0"/>
        </c:dLbls>
        <c:gapWidth val="30"/>
        <c:axId val="290909568"/>
        <c:axId val="290949376"/>
      </c:barChart>
      <c:catAx>
        <c:axId val="290909568"/>
        <c:scaling>
          <c:orientation val="minMax"/>
        </c:scaling>
        <c:delete val="1"/>
        <c:axPos val="l"/>
        <c:numFmt formatCode="General" sourceLinked="1"/>
        <c:majorTickMark val="out"/>
        <c:minorTickMark val="none"/>
        <c:tickLblPos val="none"/>
        <c:crossAx val="290949376"/>
        <c:crosses val="autoZero"/>
        <c:auto val="1"/>
        <c:lblAlgn val="ctr"/>
        <c:lblOffset val="100"/>
        <c:noMultiLvlLbl val="0"/>
      </c:catAx>
      <c:valAx>
        <c:axId val="290949376"/>
        <c:scaling>
          <c:orientation val="minMax"/>
          <c:max val="100"/>
          <c:min val="0"/>
        </c:scaling>
        <c:delete val="1"/>
        <c:axPos val="b"/>
        <c:numFmt formatCode="General" sourceLinked="1"/>
        <c:majorTickMark val="out"/>
        <c:minorTickMark val="none"/>
        <c:tickLblPos val="none"/>
        <c:crossAx val="290909568"/>
        <c:crosses val="autoZero"/>
        <c:crossBetween val="between"/>
      </c:valAx>
      <c:spPr>
        <a:noFill/>
        <a:ln>
          <a:noFill/>
        </a:ln>
        <a:effectLst/>
      </c:spPr>
    </c:plotArea>
    <c:plotVisOnly val="1"/>
    <c:dispBlanksAs val="gap"/>
    <c:showDLblsOverMax val="0"/>
  </c:chart>
  <c:spPr>
    <a:noFill/>
    <a:ln>
      <a:noFill/>
    </a:ln>
    <a:effectLst/>
  </c:spPr>
  <c:txPr>
    <a:bodyPr/>
    <a:lstStyle/>
    <a:p>
      <a:pPr>
        <a:defRPr sz="1400">
          <a:solidFill>
            <a:schemeClr val="bg1"/>
          </a:solidFill>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doughnutChart>
        <c:varyColors val="1"/>
        <c:ser>
          <c:idx val="0"/>
          <c:order val="0"/>
          <c:tx>
            <c:strRef>
              <c:f>Sheet1!$B$1</c:f>
              <c:strCache>
                <c:ptCount val="1"/>
                <c:pt idx="0">
                  <c:v>Sales</c:v>
                </c:pt>
              </c:strCache>
            </c:strRef>
          </c:tx>
          <c:spPr>
            <a:ln>
              <a:solidFill>
                <a:schemeClr val="tx1"/>
              </a:solidFill>
            </a:ln>
          </c:spPr>
          <c:dPt>
            <c:idx val="0"/>
            <c:bubble3D val="0"/>
            <c:spPr>
              <a:solidFill>
                <a:schemeClr val="accent2">
                  <a:tint val="77000"/>
                </a:schemeClr>
              </a:solidFill>
              <a:ln>
                <a:solidFill>
                  <a:schemeClr val="tx1"/>
                </a:solidFill>
              </a:ln>
              <a:effectLst/>
            </c:spPr>
          </c:dPt>
          <c:dPt>
            <c:idx val="1"/>
            <c:bubble3D val="0"/>
            <c:spPr>
              <a:solidFill>
                <a:schemeClr val="accent2">
                  <a:shade val="76000"/>
                </a:schemeClr>
              </a:solidFill>
              <a:ln>
                <a:solidFill>
                  <a:schemeClr val="tx1"/>
                </a:solidFill>
              </a:ln>
              <a:effectLst/>
            </c:spPr>
          </c:dPt>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ext>
            </c:extLst>
          </c:dLbls>
          <c:cat>
            <c:strRef>
              <c:f>Sheet1!$A$2:$A$3</c:f>
              <c:strCache>
                <c:ptCount val="2"/>
                <c:pt idx="0">
                  <c:v>1st Qtr</c:v>
                </c:pt>
                <c:pt idx="1">
                  <c:v>2nd Qtr</c:v>
                </c:pt>
              </c:strCache>
            </c:strRef>
          </c:cat>
          <c:val>
            <c:numRef>
              <c:f>Sheet1!$B$2:$B$3</c:f>
              <c:numCache>
                <c:formatCode>0%</c:formatCode>
                <c:ptCount val="2"/>
                <c:pt idx="0">
                  <c:v>0.25</c:v>
                </c:pt>
                <c:pt idx="1">
                  <c:v>0.75000000000000011</c:v>
                </c:pt>
              </c:numCache>
            </c:numRef>
          </c:val>
        </c:ser>
        <c:dLbls>
          <c:showLegendKey val="0"/>
          <c:showVal val="1"/>
          <c:showCatName val="0"/>
          <c:showSerName val="0"/>
          <c:showPercent val="0"/>
          <c:showBubbleSize val="0"/>
          <c:showLeaderLines val="0"/>
        </c:dLbls>
        <c:firstSliceAng val="0"/>
        <c:holeSize val="50"/>
      </c:doughnutChart>
      <c:spPr>
        <a:noFill/>
        <a:ln>
          <a:noFill/>
        </a:ln>
        <a:effectLst/>
      </c:spPr>
    </c:plotArea>
    <c:plotVisOnly val="1"/>
    <c:dispBlanksAs val="zero"/>
    <c:showDLblsOverMax val="0"/>
  </c:chart>
  <c:spPr>
    <a:noFill/>
    <a:ln w="9525" cap="flat" cmpd="sng" algn="ctr">
      <a:noFill/>
      <a:prstDash val="solid"/>
    </a:ln>
    <a:effectLst/>
  </c:spPr>
  <c:txPr>
    <a:bodyPr/>
    <a:lstStyle/>
    <a:p>
      <a:pPr>
        <a:defRPr sz="1400">
          <a:solidFill>
            <a:schemeClr val="bg1"/>
          </a:solidFill>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accent1"/>
            </a:solidFill>
            <a:ln>
              <a:solidFill>
                <a:schemeClr val="tx1"/>
              </a:solidFill>
            </a:ln>
            <a:effectLst/>
          </c:spPr>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numRef>
              <c:f>Sheet1!$A$2:$A$7</c:f>
              <c:numCache>
                <c:formatCode>General</c:formatCode>
                <c:ptCount val="6"/>
              </c:numCache>
            </c:numRef>
          </c:cat>
          <c:val>
            <c:numRef>
              <c:f>Sheet1!$B$2:$B$7</c:f>
              <c:numCache>
                <c:formatCode>General</c:formatCode>
                <c:ptCount val="6"/>
                <c:pt idx="0">
                  <c:v>4</c:v>
                </c:pt>
                <c:pt idx="1">
                  <c:v>8</c:v>
                </c:pt>
                <c:pt idx="2">
                  <c:v>21</c:v>
                </c:pt>
                <c:pt idx="3">
                  <c:v>7</c:v>
                </c:pt>
                <c:pt idx="4">
                  <c:v>47</c:v>
                </c:pt>
                <c:pt idx="5">
                  <c:v>12</c:v>
                </c:pt>
              </c:numCache>
            </c:numRef>
          </c:val>
        </c:ser>
        <c:dLbls>
          <c:showLegendKey val="0"/>
          <c:showVal val="1"/>
          <c:showCatName val="0"/>
          <c:showSerName val="0"/>
          <c:showPercent val="0"/>
          <c:showBubbleSize val="0"/>
        </c:dLbls>
        <c:gapWidth val="30"/>
        <c:axId val="291011968"/>
        <c:axId val="291019008"/>
      </c:barChart>
      <c:catAx>
        <c:axId val="291011968"/>
        <c:scaling>
          <c:orientation val="minMax"/>
        </c:scaling>
        <c:delete val="1"/>
        <c:axPos val="l"/>
        <c:numFmt formatCode="General" sourceLinked="1"/>
        <c:majorTickMark val="out"/>
        <c:minorTickMark val="none"/>
        <c:tickLblPos val="none"/>
        <c:crossAx val="291019008"/>
        <c:crosses val="autoZero"/>
        <c:auto val="1"/>
        <c:lblAlgn val="ctr"/>
        <c:lblOffset val="100"/>
        <c:noMultiLvlLbl val="0"/>
      </c:catAx>
      <c:valAx>
        <c:axId val="291019008"/>
        <c:scaling>
          <c:orientation val="minMax"/>
          <c:max val="100"/>
          <c:min val="0"/>
        </c:scaling>
        <c:delete val="1"/>
        <c:axPos val="b"/>
        <c:numFmt formatCode="General" sourceLinked="1"/>
        <c:majorTickMark val="out"/>
        <c:minorTickMark val="none"/>
        <c:tickLblPos val="none"/>
        <c:crossAx val="291011968"/>
        <c:crosses val="autoZero"/>
        <c:crossBetween val="between"/>
      </c:valAx>
      <c:spPr>
        <a:noFill/>
        <a:ln>
          <a:noFill/>
        </a:ln>
        <a:effectLst/>
      </c:spPr>
    </c:plotArea>
    <c:plotVisOnly val="1"/>
    <c:dispBlanksAs val="gap"/>
    <c:showDLblsOverMax val="0"/>
  </c:chart>
  <c:spPr>
    <a:noFill/>
    <a:ln>
      <a:noFill/>
    </a:ln>
    <a:effectLst/>
  </c:spPr>
  <c:txPr>
    <a:bodyPr/>
    <a:lstStyle/>
    <a:p>
      <a:pPr>
        <a:defRPr sz="1400">
          <a:solidFill>
            <a:schemeClr val="bg1"/>
          </a:solidFill>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bg1"/>
            </a:solidFill>
            <a:ln>
              <a:solidFill>
                <a:schemeClr val="tx1"/>
              </a:solidFill>
            </a:ln>
            <a:effectLst/>
          </c:spPr>
          <c:invertIfNegative val="0"/>
          <c:dPt>
            <c:idx val="0"/>
            <c:invertIfNegative val="0"/>
            <c:bubble3D val="0"/>
            <c:spPr>
              <a:solidFill>
                <a:schemeClr val="accent6"/>
              </a:solidFill>
              <a:ln>
                <a:solidFill>
                  <a:schemeClr val="tx1"/>
                </a:solidFill>
              </a:ln>
              <a:effectLst/>
            </c:spPr>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numRef>
              <c:f>Sheet1!$A$2:$A$5</c:f>
              <c:numCache>
                <c:formatCode>General</c:formatCode>
                <c:ptCount val="4"/>
              </c:numCache>
            </c:numRef>
          </c:cat>
          <c:val>
            <c:numRef>
              <c:f>Sheet1!$B$2:$B$5</c:f>
              <c:numCache>
                <c:formatCode>General</c:formatCode>
                <c:ptCount val="4"/>
                <c:pt idx="0">
                  <c:v>3</c:v>
                </c:pt>
                <c:pt idx="1">
                  <c:v>1</c:v>
                </c:pt>
                <c:pt idx="2">
                  <c:v>3</c:v>
                </c:pt>
                <c:pt idx="3">
                  <c:v>93</c:v>
                </c:pt>
              </c:numCache>
            </c:numRef>
          </c:val>
        </c:ser>
        <c:dLbls>
          <c:showLegendKey val="0"/>
          <c:showVal val="1"/>
          <c:showCatName val="0"/>
          <c:showSerName val="0"/>
          <c:showPercent val="0"/>
          <c:showBubbleSize val="0"/>
        </c:dLbls>
        <c:gapWidth val="30"/>
        <c:axId val="291036544"/>
        <c:axId val="291089024"/>
      </c:barChart>
      <c:catAx>
        <c:axId val="291036544"/>
        <c:scaling>
          <c:orientation val="minMax"/>
        </c:scaling>
        <c:delete val="1"/>
        <c:axPos val="l"/>
        <c:numFmt formatCode="General" sourceLinked="1"/>
        <c:majorTickMark val="out"/>
        <c:minorTickMark val="none"/>
        <c:tickLblPos val="none"/>
        <c:crossAx val="291089024"/>
        <c:crosses val="autoZero"/>
        <c:auto val="1"/>
        <c:lblAlgn val="ctr"/>
        <c:lblOffset val="100"/>
        <c:noMultiLvlLbl val="0"/>
      </c:catAx>
      <c:valAx>
        <c:axId val="291089024"/>
        <c:scaling>
          <c:orientation val="minMax"/>
          <c:max val="100"/>
          <c:min val="0"/>
        </c:scaling>
        <c:delete val="1"/>
        <c:axPos val="b"/>
        <c:numFmt formatCode="General" sourceLinked="1"/>
        <c:majorTickMark val="out"/>
        <c:minorTickMark val="none"/>
        <c:tickLblPos val="none"/>
        <c:crossAx val="291036544"/>
        <c:crosses val="autoZero"/>
        <c:crossBetween val="between"/>
      </c:valAx>
      <c:spPr>
        <a:noFill/>
        <a:ln>
          <a:noFill/>
        </a:ln>
        <a:effectLst/>
      </c:spPr>
    </c:plotArea>
    <c:plotVisOnly val="1"/>
    <c:dispBlanksAs val="gap"/>
    <c:showDLblsOverMax val="0"/>
  </c:chart>
  <c:spPr>
    <a:noFill/>
    <a:ln>
      <a:noFill/>
    </a:ln>
    <a:effectLst/>
  </c:spPr>
  <c:txPr>
    <a:bodyPr/>
    <a:lstStyle/>
    <a:p>
      <a:pPr>
        <a:defRPr sz="1400">
          <a:solidFill>
            <a:schemeClr val="bg1"/>
          </a:solidFill>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percentStacked"/>
        <c:varyColors val="0"/>
        <c:ser>
          <c:idx val="0"/>
          <c:order val="0"/>
          <c:tx>
            <c:strRef>
              <c:f>Sheet1!$B$1</c:f>
              <c:strCache>
                <c:ptCount val="1"/>
                <c:pt idx="0">
                  <c:v>Conn./Ulster</c:v>
                </c:pt>
              </c:strCache>
            </c:strRef>
          </c:tx>
          <c:spPr>
            <a:solidFill>
              <a:schemeClr val="accent3"/>
            </a:solidFill>
            <a:ln>
              <a:solidFill>
                <a:schemeClr val="tx1"/>
              </a:solidFill>
            </a:ln>
          </c:spPr>
          <c:invertIfNegative val="0"/>
          <c:dLbls>
            <c:spPr>
              <a:noFill/>
              <a:ln>
                <a:noFill/>
              </a:ln>
              <a:effectLst/>
            </c:spPr>
            <c:txPr>
              <a:bodyPr wrap="square" lIns="38100" tIns="19050" rIns="38100" bIns="19050" anchor="ctr">
                <a:spAutoFit/>
              </a:bodyPr>
              <a:lstStyle/>
              <a:p>
                <a:pPr>
                  <a:defRPr>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Sheet1!$A$2</c:f>
              <c:numCache>
                <c:formatCode>General</c:formatCode>
                <c:ptCount val="1"/>
              </c:numCache>
            </c:numRef>
          </c:cat>
          <c:val>
            <c:numRef>
              <c:f>Sheet1!$B$2</c:f>
              <c:numCache>
                <c:formatCode>General</c:formatCode>
                <c:ptCount val="1"/>
                <c:pt idx="0">
                  <c:v>2</c:v>
                </c:pt>
              </c:numCache>
            </c:numRef>
          </c:val>
        </c:ser>
        <c:ser>
          <c:idx val="1"/>
          <c:order val="1"/>
          <c:tx>
            <c:strRef>
              <c:f>Sheet1!$C$1</c:f>
              <c:strCache>
                <c:ptCount val="1"/>
                <c:pt idx="0">
                  <c:v>Munser</c:v>
                </c:pt>
              </c:strCache>
            </c:strRef>
          </c:tx>
          <c:spPr>
            <a:solidFill>
              <a:schemeClr val="bg2"/>
            </a:solidFill>
            <a:ln>
              <a:solidFill>
                <a:schemeClr val="tx1"/>
              </a:solidFill>
            </a:ln>
          </c:spPr>
          <c:invertIfNegative val="0"/>
          <c:dLbls>
            <c:spPr>
              <a:noFill/>
              <a:ln>
                <a:noFill/>
              </a:ln>
              <a:effectLst/>
            </c:spPr>
            <c:txPr>
              <a:bodyPr wrap="square" lIns="38100" tIns="19050" rIns="38100" bIns="19050" anchor="ctr">
                <a:spAutoFit/>
              </a:bodyPr>
              <a:lstStyle/>
              <a:p>
                <a:pPr>
                  <a:defRPr>
                    <a:solidFill>
                      <a:schemeClr val="tx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Sheet1!$A$2</c:f>
              <c:numCache>
                <c:formatCode>General</c:formatCode>
                <c:ptCount val="1"/>
              </c:numCache>
            </c:numRef>
          </c:cat>
          <c:val>
            <c:numRef>
              <c:f>Sheet1!$C$2</c:f>
              <c:numCache>
                <c:formatCode>General</c:formatCode>
                <c:ptCount val="1"/>
                <c:pt idx="0">
                  <c:v>8</c:v>
                </c:pt>
              </c:numCache>
            </c:numRef>
          </c:val>
        </c:ser>
        <c:ser>
          <c:idx val="2"/>
          <c:order val="2"/>
          <c:tx>
            <c:strRef>
              <c:f>Sheet1!$D$1</c:f>
              <c:strCache>
                <c:ptCount val="1"/>
                <c:pt idx="0">
                  <c:v>ROL</c:v>
                </c:pt>
              </c:strCache>
            </c:strRef>
          </c:tx>
          <c:spPr>
            <a:solidFill>
              <a:schemeClr val="tx2"/>
            </a:solidFill>
            <a:ln>
              <a:solidFill>
                <a:schemeClr val="tx1"/>
              </a:solidFill>
            </a:ln>
          </c:spPr>
          <c:invertIfNegative val="0"/>
          <c:dLbls>
            <c:spPr>
              <a:noFill/>
              <a:ln>
                <a:noFill/>
              </a:ln>
              <a:effectLst/>
            </c:spPr>
            <c:txPr>
              <a:bodyPr wrap="square" lIns="38100" tIns="19050" rIns="38100" bIns="19050" anchor="ctr">
                <a:spAutoFit/>
              </a:bodyPr>
              <a:lstStyle/>
              <a:p>
                <a:pPr>
                  <a:defRPr>
                    <a:solidFill>
                      <a:schemeClr val="tx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Sheet1!$A$2</c:f>
              <c:numCache>
                <c:formatCode>General</c:formatCode>
                <c:ptCount val="1"/>
              </c:numCache>
            </c:numRef>
          </c:cat>
          <c:val>
            <c:numRef>
              <c:f>Sheet1!$D$2</c:f>
              <c:numCache>
                <c:formatCode>General</c:formatCode>
                <c:ptCount val="1"/>
                <c:pt idx="0">
                  <c:v>27</c:v>
                </c:pt>
              </c:numCache>
            </c:numRef>
          </c:val>
        </c:ser>
        <c:ser>
          <c:idx val="3"/>
          <c:order val="3"/>
          <c:tx>
            <c:strRef>
              <c:f>Sheet1!$E$1</c:f>
              <c:strCache>
                <c:ptCount val="1"/>
                <c:pt idx="0">
                  <c:v>Dublin</c:v>
                </c:pt>
              </c:strCache>
            </c:strRef>
          </c:tx>
          <c:spPr>
            <a:solidFill>
              <a:schemeClr val="accent1"/>
            </a:solidFill>
            <a:ln>
              <a:solidFill>
                <a:schemeClr val="tx1"/>
              </a:solidFill>
            </a:ln>
          </c:spPr>
          <c:invertIfNegative val="0"/>
          <c:dLbls>
            <c:spPr>
              <a:noFill/>
              <a:ln>
                <a:noFill/>
              </a:ln>
              <a:effectLst/>
            </c:spPr>
            <c:txPr>
              <a:bodyPr wrap="square" lIns="38100" tIns="19050" rIns="38100" bIns="19050" anchor="ctr">
                <a:spAutoFit/>
              </a:bodyPr>
              <a:lstStyle/>
              <a:p>
                <a:pPr>
                  <a:defRPr>
                    <a:solidFill>
                      <a:schemeClr val="tx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Sheet1!$A$2</c:f>
              <c:numCache>
                <c:formatCode>General</c:formatCode>
                <c:ptCount val="1"/>
              </c:numCache>
            </c:numRef>
          </c:cat>
          <c:val>
            <c:numRef>
              <c:f>Sheet1!$E$2</c:f>
              <c:numCache>
                <c:formatCode>General</c:formatCode>
                <c:ptCount val="1"/>
                <c:pt idx="0">
                  <c:v>64</c:v>
                </c:pt>
              </c:numCache>
            </c:numRef>
          </c:val>
        </c:ser>
        <c:dLbls>
          <c:showLegendKey val="0"/>
          <c:showVal val="1"/>
          <c:showCatName val="0"/>
          <c:showSerName val="0"/>
          <c:showPercent val="0"/>
          <c:showBubbleSize val="0"/>
        </c:dLbls>
        <c:gapWidth val="50"/>
        <c:overlap val="100"/>
        <c:axId val="296409344"/>
        <c:axId val="296427520"/>
      </c:barChart>
      <c:catAx>
        <c:axId val="296409344"/>
        <c:scaling>
          <c:orientation val="minMax"/>
        </c:scaling>
        <c:delete val="1"/>
        <c:axPos val="b"/>
        <c:numFmt formatCode="General" sourceLinked="1"/>
        <c:majorTickMark val="out"/>
        <c:minorTickMark val="none"/>
        <c:tickLblPos val="none"/>
        <c:crossAx val="296427520"/>
        <c:crosses val="autoZero"/>
        <c:auto val="1"/>
        <c:lblAlgn val="ctr"/>
        <c:lblOffset val="100"/>
        <c:noMultiLvlLbl val="0"/>
      </c:catAx>
      <c:valAx>
        <c:axId val="296427520"/>
        <c:scaling>
          <c:orientation val="minMax"/>
        </c:scaling>
        <c:delete val="1"/>
        <c:axPos val="l"/>
        <c:numFmt formatCode="0%" sourceLinked="1"/>
        <c:majorTickMark val="out"/>
        <c:minorTickMark val="none"/>
        <c:tickLblPos val="none"/>
        <c:crossAx val="296409344"/>
        <c:crosses val="autoZero"/>
        <c:crossBetween val="between"/>
      </c:valAx>
    </c:plotArea>
    <c:plotVisOnly val="1"/>
    <c:dispBlanksAs val="gap"/>
    <c:showDLblsOverMax val="0"/>
  </c:chart>
  <c:txPr>
    <a:bodyPr/>
    <a:lstStyle/>
    <a:p>
      <a:pPr>
        <a:defRPr sz="1600">
          <a:solidFill>
            <a:schemeClr val="bg1"/>
          </a:solidFill>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percentStacked"/>
        <c:varyColors val="0"/>
        <c:ser>
          <c:idx val="0"/>
          <c:order val="0"/>
          <c:tx>
            <c:strRef>
              <c:f>Sheet1!$B$1</c:f>
              <c:strCache>
                <c:ptCount val="1"/>
                <c:pt idx="0">
                  <c:v>Column1</c:v>
                </c:pt>
              </c:strCache>
            </c:strRef>
          </c:tx>
          <c:spPr>
            <a:solidFill>
              <a:schemeClr val="bg2"/>
            </a:solidFill>
            <a:ln>
              <a:solidFill>
                <a:schemeClr val="tx1"/>
              </a:solidFill>
            </a:ln>
            <a:effectLst/>
          </c:spPr>
          <c:invertIfNegative val="0"/>
          <c:dLbls>
            <c:dLbl>
              <c:idx val="0"/>
              <c:layout>
                <c:manualLayout>
                  <c:x val="-1.6985644084329656E-2"/>
                  <c:y val="0"/>
                </c:manualLayout>
              </c:layout>
              <c:showLegendKey val="0"/>
              <c:showVal val="1"/>
              <c:showCatName val="0"/>
              <c:showSerName val="0"/>
              <c:showPercent val="0"/>
              <c:showBubbleSize val="0"/>
            </c:dLbl>
            <c:dLbl>
              <c:idx val="1"/>
              <c:layout>
                <c:manualLayout>
                  <c:x val="2.6422113020068333E-2"/>
                  <c:y val="-3.7160863232222627E-3"/>
                </c:manualLayout>
              </c:layout>
              <c:showLegendKey val="0"/>
              <c:showVal val="1"/>
              <c:showCatName val="0"/>
              <c:showSerName val="0"/>
              <c:showPercent val="0"/>
              <c:showBubbleSize val="0"/>
            </c:dLbl>
            <c:dLbl>
              <c:idx val="2"/>
              <c:layout/>
              <c:tx>
                <c:rich>
                  <a:bodyPr/>
                  <a:lstStyle/>
                  <a:p>
                    <a:r>
                      <a:rPr lang="en-US" dirty="0" smtClean="0"/>
                      <a:t>-</a:t>
                    </a:r>
                    <a:endParaRPr lang="en-US" dirty="0"/>
                  </a:p>
                </c:rich>
              </c:tx>
              <c:showLegendKey val="0"/>
              <c:showVal val="1"/>
              <c:showCatName val="0"/>
              <c:showSerName val="0"/>
              <c:showPercent val="0"/>
              <c:showBubbleSize val="0"/>
            </c:dLbl>
            <c:dLbl>
              <c:idx val="3"/>
              <c:layout>
                <c:manualLayout>
                  <c:x val="-2.2647525445772854E-2"/>
                  <c:y val="-1.858043161611132E-2"/>
                </c:manualLayout>
              </c:layout>
              <c:tx>
                <c:rich>
                  <a:bodyPr/>
                  <a:lstStyle/>
                  <a:p>
                    <a:r>
                      <a:rPr lang="en-US" dirty="0" smtClean="0"/>
                      <a:t>-</a:t>
                    </a:r>
                    <a:endParaRPr lang="en-US" dirty="0"/>
                  </a:p>
                </c:rich>
              </c:tx>
              <c:showLegendKey val="0"/>
              <c:showVal val="1"/>
              <c:showCatName val="0"/>
              <c:showSerName val="0"/>
              <c:showPercent val="0"/>
              <c:showBubbleSize val="0"/>
            </c:dLbl>
            <c:spPr>
              <a:noFill/>
              <a:ln>
                <a:noFill/>
              </a:ln>
              <a:effectLst/>
            </c:spPr>
            <c:txPr>
              <a:bodyPr rot="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Sheet1!$A$2:$A$5</c:f>
              <c:numCache>
                <c:formatCode>General</c:formatCode>
                <c:ptCount val="4"/>
              </c:numCache>
            </c:numRef>
          </c:cat>
          <c:val>
            <c:numRef>
              <c:f>Sheet1!$B$2:$B$5</c:f>
              <c:numCache>
                <c:formatCode>General</c:formatCode>
                <c:ptCount val="4"/>
                <c:pt idx="0">
                  <c:v>1</c:v>
                </c:pt>
                <c:pt idx="1">
                  <c:v>3</c:v>
                </c:pt>
                <c:pt idx="2">
                  <c:v>0</c:v>
                </c:pt>
                <c:pt idx="3">
                  <c:v>0</c:v>
                </c:pt>
              </c:numCache>
            </c:numRef>
          </c:val>
        </c:ser>
        <c:ser>
          <c:idx val="1"/>
          <c:order val="1"/>
          <c:tx>
            <c:strRef>
              <c:f>Sheet1!$C$1</c:f>
              <c:strCache>
                <c:ptCount val="1"/>
                <c:pt idx="0">
                  <c:v>Column2</c:v>
                </c:pt>
              </c:strCache>
            </c:strRef>
          </c:tx>
          <c:spPr>
            <a:solidFill>
              <a:schemeClr val="accent4"/>
            </a:solidFill>
            <a:ln>
              <a:solidFill>
                <a:schemeClr val="tx1"/>
              </a:solidFill>
            </a:ln>
            <a:effectLst/>
          </c:spPr>
          <c:invertIfNegative val="0"/>
          <c:dLbls>
            <c:dLbl>
              <c:idx val="2"/>
              <c:layout>
                <c:manualLayout>
                  <c:x val="3.3971288168659276E-2"/>
                  <c:y val="-3.7160863232222627E-3"/>
                </c:manualLayout>
              </c:layout>
              <c:showLegendKey val="0"/>
              <c:showVal val="1"/>
              <c:showCatName val="0"/>
              <c:showSerName val="0"/>
              <c:showPercent val="0"/>
              <c:showBubbleSize val="0"/>
            </c:dLbl>
            <c:dLbl>
              <c:idx val="3"/>
              <c:layout>
                <c:manualLayout>
                  <c:x val="-4.1520463317250213E-2"/>
                  <c:y val="-1.858043161611132E-2"/>
                </c:manualLayout>
              </c:layout>
              <c:tx>
                <c:rich>
                  <a:bodyPr/>
                  <a:lstStyle/>
                  <a:p>
                    <a:r>
                      <a:rPr lang="en-US" dirty="0" smtClean="0"/>
                      <a:t>-</a:t>
                    </a:r>
                    <a:endParaRPr lang="en-US" dirty="0"/>
                  </a:p>
                </c:rich>
              </c:tx>
              <c:showLegendKey val="0"/>
              <c:showVal val="1"/>
              <c:showCatName val="0"/>
              <c:showSerName val="0"/>
              <c:showPercent val="0"/>
              <c:showBubbleSize val="0"/>
            </c:dLbl>
            <c:spPr>
              <a:noFill/>
              <a:ln>
                <a:noFill/>
              </a:ln>
              <a:effectLst/>
            </c:spPr>
            <c:txPr>
              <a:bodyPr rot="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Sheet1!$A$2:$A$5</c:f>
              <c:numCache>
                <c:formatCode>General</c:formatCode>
                <c:ptCount val="4"/>
              </c:numCache>
            </c:numRef>
          </c:cat>
          <c:val>
            <c:numRef>
              <c:f>Sheet1!$C$2:$C$5</c:f>
              <c:numCache>
                <c:formatCode>General</c:formatCode>
                <c:ptCount val="4"/>
                <c:pt idx="0">
                  <c:v>4</c:v>
                </c:pt>
                <c:pt idx="1">
                  <c:v>10</c:v>
                </c:pt>
                <c:pt idx="2">
                  <c:v>3</c:v>
                </c:pt>
                <c:pt idx="3">
                  <c:v>0</c:v>
                </c:pt>
              </c:numCache>
            </c:numRef>
          </c:val>
        </c:ser>
        <c:ser>
          <c:idx val="2"/>
          <c:order val="2"/>
          <c:tx>
            <c:strRef>
              <c:f>Sheet1!$D$1</c:f>
              <c:strCache>
                <c:ptCount val="1"/>
                <c:pt idx="0">
                  <c:v>Column3</c:v>
                </c:pt>
              </c:strCache>
            </c:strRef>
          </c:tx>
          <c:spPr>
            <a:solidFill>
              <a:schemeClr val="accent3"/>
            </a:solidFill>
            <a:ln>
              <a:solidFill>
                <a:schemeClr val="tx1"/>
              </a:solidFill>
            </a:ln>
            <a:effectLst/>
          </c:spPr>
          <c:invertIfNegative val="0"/>
          <c:dLbls>
            <c:dLbl>
              <c:idx val="3"/>
              <c:layout>
                <c:manualLayout>
                  <c:x val="-2.2647525445772854E-2"/>
                  <c:y val="-2.6012604262555836E-2"/>
                </c:manualLayout>
              </c:layout>
              <c:tx>
                <c:rich>
                  <a:bodyPr/>
                  <a:lstStyle/>
                  <a:p>
                    <a:r>
                      <a:rPr lang="en-US" dirty="0" smtClean="0"/>
                      <a:t>-</a:t>
                    </a:r>
                    <a:endParaRPr lang="en-US" dirty="0"/>
                  </a:p>
                </c:rich>
              </c:tx>
              <c:showLegendKey val="0"/>
              <c:showVal val="1"/>
              <c:showCatName val="0"/>
              <c:showSerName val="0"/>
              <c:showPercent val="0"/>
              <c:showBubbleSize val="0"/>
            </c:dLbl>
            <c:spPr>
              <a:noFill/>
              <a:ln>
                <a:noFill/>
              </a:ln>
              <a:effectLst/>
            </c:spPr>
            <c:txPr>
              <a:bodyPr rot="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Sheet1!$A$2:$A$5</c:f>
              <c:numCache>
                <c:formatCode>General</c:formatCode>
                <c:ptCount val="4"/>
              </c:numCache>
            </c:numRef>
          </c:cat>
          <c:val>
            <c:numRef>
              <c:f>Sheet1!$D$2:$D$5</c:f>
              <c:numCache>
                <c:formatCode>General</c:formatCode>
                <c:ptCount val="4"/>
                <c:pt idx="0">
                  <c:v>12</c:v>
                </c:pt>
                <c:pt idx="1">
                  <c:v>42</c:v>
                </c:pt>
                <c:pt idx="2">
                  <c:v>12</c:v>
                </c:pt>
                <c:pt idx="3">
                  <c:v>0</c:v>
                </c:pt>
              </c:numCache>
            </c:numRef>
          </c:val>
        </c:ser>
        <c:ser>
          <c:idx val="3"/>
          <c:order val="3"/>
          <c:tx>
            <c:strRef>
              <c:f>Sheet1!$E$1</c:f>
              <c:strCache>
                <c:ptCount val="1"/>
                <c:pt idx="0">
                  <c:v>Column4</c:v>
                </c:pt>
              </c:strCache>
            </c:strRef>
          </c:tx>
          <c:spPr>
            <a:solidFill>
              <a:schemeClr val="accent2"/>
            </a:solidFill>
            <a:ln>
              <a:solidFill>
                <a:schemeClr val="tx1"/>
              </a:solidFill>
            </a:ln>
            <a:effectLst/>
          </c:spPr>
          <c:invertIfNegative val="0"/>
          <c:dLbls>
            <c:dLbl>
              <c:idx val="3"/>
              <c:layout>
                <c:manualLayout>
                  <c:x val="2.6422113020068333E-2"/>
                  <c:y val="-3.7160863232222627E-3"/>
                </c:manualLayout>
              </c:layout>
              <c:showLegendKey val="0"/>
              <c:showVal val="1"/>
              <c:showCatName val="0"/>
              <c:showSerName val="0"/>
              <c:showPercent val="0"/>
              <c:showBubbleSize val="0"/>
            </c:dLbl>
            <c:spPr>
              <a:noFill/>
              <a:ln>
                <a:noFill/>
              </a:ln>
              <a:effectLst/>
            </c:spPr>
            <c:txPr>
              <a:bodyPr rot="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Sheet1!$A$2:$A$5</c:f>
              <c:numCache>
                <c:formatCode>General</c:formatCode>
                <c:ptCount val="4"/>
              </c:numCache>
            </c:numRef>
          </c:cat>
          <c:val>
            <c:numRef>
              <c:f>Sheet1!$E$2:$E$5</c:f>
              <c:numCache>
                <c:formatCode>General</c:formatCode>
                <c:ptCount val="4"/>
                <c:pt idx="0">
                  <c:v>13</c:v>
                </c:pt>
                <c:pt idx="1">
                  <c:v>27</c:v>
                </c:pt>
                <c:pt idx="2">
                  <c:v>39</c:v>
                </c:pt>
                <c:pt idx="3">
                  <c:v>3</c:v>
                </c:pt>
              </c:numCache>
            </c:numRef>
          </c:val>
        </c:ser>
        <c:ser>
          <c:idx val="4"/>
          <c:order val="4"/>
          <c:tx>
            <c:strRef>
              <c:f>Sheet1!$F$1</c:f>
              <c:strCache>
                <c:ptCount val="1"/>
                <c:pt idx="0">
                  <c:v>Column5</c:v>
                </c:pt>
              </c:strCache>
            </c:strRef>
          </c:tx>
          <c:spPr>
            <a:solidFill>
              <a:schemeClr val="accent1"/>
            </a:solidFill>
            <a:ln>
              <a:solidFill>
                <a:schemeClr val="tx1"/>
              </a:solidFill>
            </a:ln>
            <a:effectLst/>
          </c:spPr>
          <c:invertIfNegative val="0"/>
          <c:dLbls>
            <c:spPr>
              <a:noFill/>
              <a:ln>
                <a:noFill/>
              </a:ln>
              <a:effectLst/>
            </c:spPr>
            <c:txPr>
              <a:bodyPr rot="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shade val="95000"/>
                          <a:satMod val="105000"/>
                        </a:schemeClr>
                      </a:solidFill>
                      <a:prstDash val="solid"/>
                      <a:round/>
                    </a:ln>
                    <a:effectLst/>
                  </c:spPr>
                </c15:leaderLines>
              </c:ext>
            </c:extLst>
          </c:dLbls>
          <c:cat>
            <c:numRef>
              <c:f>Sheet1!$A$2:$A$5</c:f>
              <c:numCache>
                <c:formatCode>General</c:formatCode>
                <c:ptCount val="4"/>
              </c:numCache>
            </c:numRef>
          </c:cat>
          <c:val>
            <c:numRef>
              <c:f>Sheet1!$F$2:$F$5</c:f>
              <c:numCache>
                <c:formatCode>General</c:formatCode>
                <c:ptCount val="4"/>
                <c:pt idx="0">
                  <c:v>70</c:v>
                </c:pt>
                <c:pt idx="1">
                  <c:v>18</c:v>
                </c:pt>
                <c:pt idx="2">
                  <c:v>46</c:v>
                </c:pt>
                <c:pt idx="3">
                  <c:v>96</c:v>
                </c:pt>
              </c:numCache>
            </c:numRef>
          </c:val>
        </c:ser>
        <c:dLbls>
          <c:showLegendKey val="0"/>
          <c:showVal val="1"/>
          <c:showCatName val="0"/>
          <c:showSerName val="0"/>
          <c:showPercent val="0"/>
          <c:showBubbleSize val="0"/>
        </c:dLbls>
        <c:gapWidth val="50"/>
        <c:overlap val="100"/>
        <c:axId val="300127360"/>
        <c:axId val="300129280"/>
      </c:barChart>
      <c:catAx>
        <c:axId val="300127360"/>
        <c:scaling>
          <c:orientation val="minMax"/>
        </c:scaling>
        <c:delete val="1"/>
        <c:axPos val="b"/>
        <c:numFmt formatCode="General" sourceLinked="1"/>
        <c:majorTickMark val="out"/>
        <c:minorTickMark val="none"/>
        <c:tickLblPos val="none"/>
        <c:crossAx val="300129280"/>
        <c:crosses val="autoZero"/>
        <c:auto val="1"/>
        <c:lblAlgn val="ctr"/>
        <c:lblOffset val="100"/>
        <c:noMultiLvlLbl val="0"/>
      </c:catAx>
      <c:valAx>
        <c:axId val="300129280"/>
        <c:scaling>
          <c:orientation val="minMax"/>
        </c:scaling>
        <c:delete val="1"/>
        <c:axPos val="l"/>
        <c:numFmt formatCode="0%" sourceLinked="1"/>
        <c:majorTickMark val="out"/>
        <c:minorTickMark val="none"/>
        <c:tickLblPos val="none"/>
        <c:crossAx val="300127360"/>
        <c:crosses val="autoZero"/>
        <c:crossBetween val="between"/>
      </c:valAx>
      <c:spPr>
        <a:noFill/>
        <a:ln>
          <a:noFill/>
        </a:ln>
        <a:effectLst/>
      </c:spPr>
    </c:plotArea>
    <c:plotVisOnly val="1"/>
    <c:dispBlanksAs val="gap"/>
    <c:showDLblsOverMax val="0"/>
  </c:chart>
  <c:spPr>
    <a:noFill/>
    <a:ln w="9525" cap="flat" cmpd="sng" algn="ctr">
      <a:noFill/>
      <a:prstDash val="solid"/>
    </a:ln>
    <a:effectLst/>
  </c:spPr>
  <c:txPr>
    <a:bodyPr/>
    <a:lstStyle/>
    <a:p>
      <a:pPr>
        <a:defRPr sz="1400">
          <a:solidFill>
            <a:schemeClr val="bg1"/>
          </a:solidFill>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Reversed" id="22">
  <a:schemeClr val="accent2"/>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103">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mods="ignoreCSTransforms">
      <cs:styleClr val="0">
        <a:shade val="25000"/>
      </cs:styl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mods="ignoreCSTransforms">
      <cs:styleClr val="0">
        <a:tint val="25000"/>
      </cs:styl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0.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103">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mods="ignoreCSTransforms">
      <cs:styleClr val="0">
        <a:shade val="25000"/>
      </cs:styl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mods="ignoreCSTransforms">
      <cs:styleClr val="0">
        <a:tint val="25000"/>
      </cs:styl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3.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4.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5.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6.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B9AB061-DCD3-4507-95FC-506292F13486}"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IE"/>
        </a:p>
      </dgm:t>
    </dgm:pt>
    <dgm:pt modelId="{753F850F-CBCE-4D03-A6FA-15644D172136}">
      <dgm:prSet phldrT="[Text]" custT="1"/>
      <dgm:spPr/>
      <dgm:t>
        <a:bodyPr anchor="t" anchorCtr="0"/>
        <a:lstStyle/>
        <a:p>
          <a:r>
            <a:rPr lang="en-IE" sz="1600" dirty="0" smtClean="0"/>
            <a:t>1</a:t>
          </a:r>
        </a:p>
        <a:p>
          <a:r>
            <a:rPr lang="en-IE" sz="1600" dirty="0" smtClean="0"/>
            <a:t>Living Status</a:t>
          </a:r>
          <a:endParaRPr lang="en-IE" sz="1600" dirty="0"/>
        </a:p>
      </dgm:t>
    </dgm:pt>
    <dgm:pt modelId="{11ACC7D8-BED3-4402-8CAE-CA910217A19B}" type="parTrans" cxnId="{2ADA0C64-740D-45D2-806A-914501563AE4}">
      <dgm:prSet/>
      <dgm:spPr/>
      <dgm:t>
        <a:bodyPr/>
        <a:lstStyle/>
        <a:p>
          <a:endParaRPr lang="en-IE" sz="2400"/>
        </a:p>
      </dgm:t>
    </dgm:pt>
    <dgm:pt modelId="{0959A770-C65D-48AE-ADE4-EFE9FAD669EA}" type="sibTrans" cxnId="{2ADA0C64-740D-45D2-806A-914501563AE4}">
      <dgm:prSet/>
      <dgm:spPr/>
      <dgm:t>
        <a:bodyPr/>
        <a:lstStyle/>
        <a:p>
          <a:endParaRPr lang="en-IE" sz="2400"/>
        </a:p>
      </dgm:t>
    </dgm:pt>
    <dgm:pt modelId="{77465754-9D55-419D-97FC-8C722EDD5A31}">
      <dgm:prSet phldrT="[Text]" custT="1"/>
      <dgm:spPr/>
      <dgm:t>
        <a:bodyPr/>
        <a:lstStyle/>
        <a:p>
          <a:r>
            <a:rPr lang="en-IE" sz="1400" dirty="0" smtClean="0"/>
            <a:t>Just over 2 in 3 </a:t>
          </a:r>
          <a:r>
            <a:rPr lang="en-IE" sz="1400" dirty="0" smtClean="0">
              <a:solidFill>
                <a:schemeClr val="tx2"/>
              </a:solidFill>
            </a:rPr>
            <a:t>do not pay rent</a:t>
          </a:r>
          <a:r>
            <a:rPr lang="en-IE" sz="1400" dirty="0" smtClean="0"/>
            <a:t>, with the majority of these living with a </a:t>
          </a:r>
          <a:r>
            <a:rPr lang="en-IE" sz="1400" dirty="0" smtClean="0">
              <a:solidFill>
                <a:schemeClr val="tx2"/>
              </a:solidFill>
            </a:rPr>
            <a:t>family</a:t>
          </a:r>
          <a:r>
            <a:rPr lang="en-IE" sz="1400" dirty="0" smtClean="0"/>
            <a:t> member.</a:t>
          </a:r>
          <a:endParaRPr lang="en-IE" sz="1400" dirty="0"/>
        </a:p>
      </dgm:t>
    </dgm:pt>
    <dgm:pt modelId="{B6D21FDB-FBDE-4F6E-B663-A07AABB767D8}" type="parTrans" cxnId="{80A71351-BA69-45D0-8C6E-6E6AB92987AA}">
      <dgm:prSet/>
      <dgm:spPr/>
      <dgm:t>
        <a:bodyPr/>
        <a:lstStyle/>
        <a:p>
          <a:endParaRPr lang="en-IE" sz="2400"/>
        </a:p>
      </dgm:t>
    </dgm:pt>
    <dgm:pt modelId="{96E9142D-3175-41B8-BE36-B357FB3B0D96}" type="sibTrans" cxnId="{80A71351-BA69-45D0-8C6E-6E6AB92987AA}">
      <dgm:prSet/>
      <dgm:spPr/>
      <dgm:t>
        <a:bodyPr/>
        <a:lstStyle/>
        <a:p>
          <a:endParaRPr lang="en-IE" sz="2400"/>
        </a:p>
      </dgm:t>
    </dgm:pt>
    <dgm:pt modelId="{70A991D3-387A-4340-83C2-565CF2D7D7CA}">
      <dgm:prSet phldrT="[Text]" custT="1"/>
      <dgm:spPr>
        <a:solidFill>
          <a:schemeClr val="tx2"/>
        </a:solidFill>
        <a:ln>
          <a:solidFill>
            <a:schemeClr val="tx2"/>
          </a:solidFill>
        </a:ln>
      </dgm:spPr>
      <dgm:t>
        <a:bodyPr anchor="t" anchorCtr="0"/>
        <a:lstStyle/>
        <a:p>
          <a:r>
            <a:rPr lang="en-IE" sz="1600" dirty="0" smtClean="0"/>
            <a:t>2 </a:t>
          </a:r>
          <a:r>
            <a:rPr lang="en-IE" sz="1350" dirty="0" smtClean="0"/>
            <a:t>Accommodation</a:t>
          </a:r>
          <a:endParaRPr lang="en-IE" sz="1350" dirty="0"/>
        </a:p>
      </dgm:t>
    </dgm:pt>
    <dgm:pt modelId="{E1251D5C-CDD8-4159-A01B-716201CDA4C0}" type="parTrans" cxnId="{29727DF9-0823-4320-98F0-5CBA922C77B3}">
      <dgm:prSet/>
      <dgm:spPr/>
      <dgm:t>
        <a:bodyPr/>
        <a:lstStyle/>
        <a:p>
          <a:endParaRPr lang="en-IE" sz="2400"/>
        </a:p>
      </dgm:t>
    </dgm:pt>
    <dgm:pt modelId="{1A42FA95-EBB1-47DB-8FC5-9B43E140C7A3}" type="sibTrans" cxnId="{29727DF9-0823-4320-98F0-5CBA922C77B3}">
      <dgm:prSet/>
      <dgm:spPr/>
      <dgm:t>
        <a:bodyPr/>
        <a:lstStyle/>
        <a:p>
          <a:endParaRPr lang="en-IE" sz="2400"/>
        </a:p>
      </dgm:t>
    </dgm:pt>
    <dgm:pt modelId="{07BEC9B4-BC32-4664-AA7C-8A5D0F53512E}">
      <dgm:prSet phldrT="[Text]" custT="1"/>
      <dgm:spPr>
        <a:ln>
          <a:solidFill>
            <a:schemeClr val="tx2"/>
          </a:solidFill>
        </a:ln>
      </dgm:spPr>
      <dgm:t>
        <a:bodyPr/>
        <a:lstStyle/>
        <a:p>
          <a:r>
            <a:rPr lang="en-IE" sz="1400" dirty="0" smtClean="0">
              <a:solidFill>
                <a:schemeClr val="tx2"/>
              </a:solidFill>
            </a:rPr>
            <a:t>Satisfaction</a:t>
          </a:r>
          <a:r>
            <a:rPr lang="en-IE" sz="1400" dirty="0" smtClean="0"/>
            <a:t> levels of </a:t>
          </a:r>
          <a:r>
            <a:rPr lang="en-IE" sz="1400" dirty="0" smtClean="0">
              <a:solidFill>
                <a:schemeClr val="tx2"/>
              </a:solidFill>
            </a:rPr>
            <a:t>accommodation</a:t>
          </a:r>
          <a:r>
            <a:rPr lang="en-IE" sz="1400" dirty="0" smtClean="0"/>
            <a:t> are </a:t>
          </a:r>
          <a:r>
            <a:rPr lang="en-IE" sz="1400" dirty="0" smtClean="0">
              <a:solidFill>
                <a:schemeClr val="tx2"/>
              </a:solidFill>
            </a:rPr>
            <a:t>high</a:t>
          </a:r>
          <a:r>
            <a:rPr lang="en-IE" sz="1400" dirty="0" smtClean="0"/>
            <a:t>, with 8 in 10 scoring 4 or 5 for overall satisfaction.</a:t>
          </a:r>
          <a:endParaRPr lang="en-IE" sz="1400" dirty="0"/>
        </a:p>
      </dgm:t>
    </dgm:pt>
    <dgm:pt modelId="{77FB0E95-F3E0-41C7-96C0-B5DD62705262}" type="parTrans" cxnId="{CF561F7E-2A57-4A04-82CF-DFC4FD3E3170}">
      <dgm:prSet/>
      <dgm:spPr/>
      <dgm:t>
        <a:bodyPr/>
        <a:lstStyle/>
        <a:p>
          <a:endParaRPr lang="en-IE" sz="2400"/>
        </a:p>
      </dgm:t>
    </dgm:pt>
    <dgm:pt modelId="{5014C3FD-A8D0-4FC2-8564-75FE48CC8CD8}" type="sibTrans" cxnId="{CF561F7E-2A57-4A04-82CF-DFC4FD3E3170}">
      <dgm:prSet/>
      <dgm:spPr/>
      <dgm:t>
        <a:bodyPr/>
        <a:lstStyle/>
        <a:p>
          <a:endParaRPr lang="en-IE" sz="2400"/>
        </a:p>
      </dgm:t>
    </dgm:pt>
    <dgm:pt modelId="{9ECAF4EE-58B9-4A30-80EE-6D6903C66F30}">
      <dgm:prSet phldrT="[Text]" custT="1"/>
      <dgm:spPr>
        <a:solidFill>
          <a:schemeClr val="accent5"/>
        </a:solidFill>
        <a:ln>
          <a:solidFill>
            <a:schemeClr val="accent5"/>
          </a:solidFill>
        </a:ln>
      </dgm:spPr>
      <dgm:t>
        <a:bodyPr anchor="t" anchorCtr="0"/>
        <a:lstStyle/>
        <a:p>
          <a:r>
            <a:rPr lang="en-IE" sz="1600" dirty="0" smtClean="0"/>
            <a:t>3</a:t>
          </a:r>
        </a:p>
        <a:p>
          <a:r>
            <a:rPr lang="en-IE" sz="1600" dirty="0" smtClean="0"/>
            <a:t>Health Insurance</a:t>
          </a:r>
          <a:endParaRPr lang="en-IE" sz="1600" dirty="0"/>
        </a:p>
      </dgm:t>
    </dgm:pt>
    <dgm:pt modelId="{6A8B7E24-7526-4F68-9EE3-5C9FE92EBFFB}" type="parTrans" cxnId="{4F52D1F4-7A1F-4DF4-AB7F-0569FD959244}">
      <dgm:prSet/>
      <dgm:spPr/>
      <dgm:t>
        <a:bodyPr/>
        <a:lstStyle/>
        <a:p>
          <a:endParaRPr lang="en-IE" sz="2400"/>
        </a:p>
      </dgm:t>
    </dgm:pt>
    <dgm:pt modelId="{1CAB875B-A064-47D0-913F-CCB0C4E39122}" type="sibTrans" cxnId="{4F52D1F4-7A1F-4DF4-AB7F-0569FD959244}">
      <dgm:prSet/>
      <dgm:spPr/>
      <dgm:t>
        <a:bodyPr/>
        <a:lstStyle/>
        <a:p>
          <a:endParaRPr lang="en-IE" sz="2400"/>
        </a:p>
      </dgm:t>
    </dgm:pt>
    <dgm:pt modelId="{E5284CBB-D137-43E3-81F9-0A61EF43F7C2}">
      <dgm:prSet phldrT="[Text]" custT="1"/>
      <dgm:spPr>
        <a:ln>
          <a:solidFill>
            <a:schemeClr val="accent5"/>
          </a:solidFill>
        </a:ln>
      </dgm:spPr>
      <dgm:t>
        <a:bodyPr/>
        <a:lstStyle/>
        <a:p>
          <a:r>
            <a:rPr lang="en-IE" sz="1400" dirty="0" smtClean="0">
              <a:solidFill>
                <a:schemeClr val="tx2"/>
              </a:solidFill>
            </a:rPr>
            <a:t>3 in 10 </a:t>
          </a:r>
          <a:r>
            <a:rPr lang="en-IE" sz="1400" dirty="0" smtClean="0"/>
            <a:t>18-5 year olds have </a:t>
          </a:r>
          <a:r>
            <a:rPr lang="en-IE" sz="1400" dirty="0" smtClean="0">
              <a:solidFill>
                <a:schemeClr val="tx2"/>
              </a:solidFill>
            </a:rPr>
            <a:t>health</a:t>
          </a:r>
          <a:r>
            <a:rPr lang="en-IE" sz="1400" dirty="0" smtClean="0"/>
            <a:t> </a:t>
          </a:r>
          <a:r>
            <a:rPr lang="en-IE" sz="1400" dirty="0" smtClean="0">
              <a:solidFill>
                <a:schemeClr val="tx2"/>
              </a:solidFill>
            </a:rPr>
            <a:t>insurance</a:t>
          </a:r>
          <a:r>
            <a:rPr lang="en-IE" sz="1400" dirty="0" smtClean="0"/>
            <a:t>, and is even higher among higher social grades, Munster and those not receiving Job Seekers.</a:t>
          </a:r>
          <a:endParaRPr lang="en-IE" sz="1400" dirty="0"/>
        </a:p>
      </dgm:t>
    </dgm:pt>
    <dgm:pt modelId="{00C373D3-7D90-4FBC-A82D-EA3FDBEB233E}" type="parTrans" cxnId="{CEB4C2B5-B2DE-4EA6-9F9B-85F8F05F109C}">
      <dgm:prSet/>
      <dgm:spPr/>
      <dgm:t>
        <a:bodyPr/>
        <a:lstStyle/>
        <a:p>
          <a:endParaRPr lang="en-IE" sz="2400"/>
        </a:p>
      </dgm:t>
    </dgm:pt>
    <dgm:pt modelId="{1A4D68B6-3AD5-4110-822C-2B508AC23304}" type="sibTrans" cxnId="{CEB4C2B5-B2DE-4EA6-9F9B-85F8F05F109C}">
      <dgm:prSet/>
      <dgm:spPr/>
      <dgm:t>
        <a:bodyPr/>
        <a:lstStyle/>
        <a:p>
          <a:endParaRPr lang="en-IE" sz="2400"/>
        </a:p>
      </dgm:t>
    </dgm:pt>
    <dgm:pt modelId="{23CD6263-E6D0-4AD9-AE1D-9BFB89B5D266}">
      <dgm:prSet phldrT="[Text]" custT="1"/>
      <dgm:spPr/>
      <dgm:t>
        <a:bodyPr/>
        <a:lstStyle/>
        <a:p>
          <a:r>
            <a:rPr lang="en-IE" sz="1400" dirty="0" smtClean="0"/>
            <a:t>Over 1 in 4 </a:t>
          </a:r>
          <a:r>
            <a:rPr lang="en-IE" sz="1400" dirty="0" smtClean="0">
              <a:solidFill>
                <a:schemeClr val="tx2"/>
              </a:solidFill>
            </a:rPr>
            <a:t>rent</a:t>
          </a:r>
          <a:r>
            <a:rPr lang="en-IE" sz="1400" dirty="0" smtClean="0"/>
            <a:t> </a:t>
          </a:r>
          <a:r>
            <a:rPr lang="en-IE" sz="1400" dirty="0" smtClean="0">
              <a:solidFill>
                <a:schemeClr val="tx2"/>
              </a:solidFill>
            </a:rPr>
            <a:t>privately</a:t>
          </a:r>
          <a:r>
            <a:rPr lang="en-IE" sz="1400" dirty="0" smtClean="0"/>
            <a:t>. Of these 2 in 5 live with </a:t>
          </a:r>
          <a:r>
            <a:rPr lang="en-IE" sz="1400" dirty="0" smtClean="0">
              <a:solidFill>
                <a:schemeClr val="tx2"/>
              </a:solidFill>
            </a:rPr>
            <a:t>friends</a:t>
          </a:r>
          <a:r>
            <a:rPr lang="en-IE" sz="1400" dirty="0" smtClean="0"/>
            <a:t> while 1 in 4 live with their </a:t>
          </a:r>
          <a:r>
            <a:rPr lang="en-IE" sz="1400" dirty="0" smtClean="0">
              <a:solidFill>
                <a:schemeClr val="tx2"/>
              </a:solidFill>
            </a:rPr>
            <a:t>partner</a:t>
          </a:r>
          <a:r>
            <a:rPr lang="en-IE" sz="1400" dirty="0" smtClean="0"/>
            <a:t>.</a:t>
          </a:r>
          <a:endParaRPr lang="en-IE" sz="1400" dirty="0"/>
        </a:p>
      </dgm:t>
    </dgm:pt>
    <dgm:pt modelId="{C99A9B4A-DA83-44C2-9F2E-DF57AA8C853B}" type="parTrans" cxnId="{CF29A2FD-90F0-4EBC-9471-3EC97B043088}">
      <dgm:prSet/>
      <dgm:spPr/>
      <dgm:t>
        <a:bodyPr/>
        <a:lstStyle/>
        <a:p>
          <a:endParaRPr lang="en-IE" sz="2400"/>
        </a:p>
      </dgm:t>
    </dgm:pt>
    <dgm:pt modelId="{37755A72-0547-4450-918C-9799756641BB}" type="sibTrans" cxnId="{CF29A2FD-90F0-4EBC-9471-3EC97B043088}">
      <dgm:prSet/>
      <dgm:spPr/>
      <dgm:t>
        <a:bodyPr/>
        <a:lstStyle/>
        <a:p>
          <a:endParaRPr lang="en-IE" sz="2400"/>
        </a:p>
      </dgm:t>
    </dgm:pt>
    <dgm:pt modelId="{1C600DCD-4B3B-4CA0-B5EA-2F63C41794D7}">
      <dgm:prSet phldrT="[Text]" custT="1"/>
      <dgm:spPr>
        <a:ln>
          <a:solidFill>
            <a:schemeClr val="tx2"/>
          </a:solidFill>
        </a:ln>
      </dgm:spPr>
      <dgm:t>
        <a:bodyPr/>
        <a:lstStyle/>
        <a:p>
          <a:r>
            <a:rPr lang="en-IE" sz="1400" dirty="0" smtClean="0"/>
            <a:t>Specific ratings do vary a little however, with </a:t>
          </a:r>
          <a:r>
            <a:rPr lang="en-IE" sz="1400" dirty="0" smtClean="0">
              <a:solidFill>
                <a:schemeClr val="tx2"/>
              </a:solidFill>
            </a:rPr>
            <a:t>affordability</a:t>
          </a:r>
          <a:r>
            <a:rPr lang="en-IE" sz="1400" dirty="0" smtClean="0"/>
            <a:t> and </a:t>
          </a:r>
          <a:r>
            <a:rPr lang="en-IE" sz="1400" dirty="0" smtClean="0">
              <a:solidFill>
                <a:schemeClr val="tx2"/>
              </a:solidFill>
            </a:rPr>
            <a:t>facilities</a:t>
          </a:r>
          <a:r>
            <a:rPr lang="en-IE" sz="1400" dirty="0" smtClean="0"/>
            <a:t> rating below other metrics such as security, décor and sanitation.</a:t>
          </a:r>
          <a:endParaRPr lang="en-IE" sz="1400" dirty="0"/>
        </a:p>
      </dgm:t>
    </dgm:pt>
    <dgm:pt modelId="{FFE430E9-8A3D-4E11-8864-4BE3755E2D10}" type="parTrans" cxnId="{822ADCAF-EAF1-4BE9-BA57-1801E8DD3D0F}">
      <dgm:prSet/>
      <dgm:spPr/>
      <dgm:t>
        <a:bodyPr/>
        <a:lstStyle/>
        <a:p>
          <a:endParaRPr lang="en-IE" sz="2400"/>
        </a:p>
      </dgm:t>
    </dgm:pt>
    <dgm:pt modelId="{6A344670-DDB1-44A2-B710-6E81B9100E76}" type="sibTrans" cxnId="{822ADCAF-EAF1-4BE9-BA57-1801E8DD3D0F}">
      <dgm:prSet/>
      <dgm:spPr/>
      <dgm:t>
        <a:bodyPr/>
        <a:lstStyle/>
        <a:p>
          <a:endParaRPr lang="en-IE" sz="2400"/>
        </a:p>
      </dgm:t>
    </dgm:pt>
    <dgm:pt modelId="{A6F48E33-514A-4A78-982A-036E3CD62629}">
      <dgm:prSet phldrT="[Text]" custT="1"/>
      <dgm:spPr>
        <a:ln>
          <a:solidFill>
            <a:schemeClr val="tx2"/>
          </a:solidFill>
        </a:ln>
      </dgm:spPr>
      <dgm:t>
        <a:bodyPr/>
        <a:lstStyle/>
        <a:p>
          <a:r>
            <a:rPr lang="en-IE" sz="1400" dirty="0" smtClean="0"/>
            <a:t>Those </a:t>
          </a:r>
          <a:r>
            <a:rPr lang="en-IE" sz="1400" dirty="0" smtClean="0">
              <a:solidFill>
                <a:schemeClr val="tx2"/>
              </a:solidFill>
            </a:rPr>
            <a:t>not paying rent</a:t>
          </a:r>
          <a:r>
            <a:rPr lang="en-IE" sz="1400" dirty="0" smtClean="0"/>
            <a:t> are universally </a:t>
          </a:r>
          <a:r>
            <a:rPr lang="en-IE" sz="1400" dirty="0" smtClean="0">
              <a:solidFill>
                <a:schemeClr val="tx2"/>
              </a:solidFill>
            </a:rPr>
            <a:t>more satisfied</a:t>
          </a:r>
          <a:r>
            <a:rPr lang="en-IE" sz="1400" dirty="0" smtClean="0"/>
            <a:t> with all aspects of their accommodation, while renters either privately or from local authority score similar to each other, but below the total.</a:t>
          </a:r>
          <a:endParaRPr lang="en-IE" sz="1400" dirty="0"/>
        </a:p>
      </dgm:t>
    </dgm:pt>
    <dgm:pt modelId="{4E91B6AE-172B-4E05-82D0-F3FCC60701C0}" type="parTrans" cxnId="{8805828E-0409-42D3-A73C-7EB1736BAC81}">
      <dgm:prSet/>
      <dgm:spPr/>
      <dgm:t>
        <a:bodyPr/>
        <a:lstStyle/>
        <a:p>
          <a:endParaRPr lang="en-IE" sz="2400"/>
        </a:p>
      </dgm:t>
    </dgm:pt>
    <dgm:pt modelId="{E8692711-D000-4CEA-8436-2E948D41DEDE}" type="sibTrans" cxnId="{8805828E-0409-42D3-A73C-7EB1736BAC81}">
      <dgm:prSet/>
      <dgm:spPr/>
      <dgm:t>
        <a:bodyPr/>
        <a:lstStyle/>
        <a:p>
          <a:endParaRPr lang="en-IE" sz="2400"/>
        </a:p>
      </dgm:t>
    </dgm:pt>
    <dgm:pt modelId="{33BEA673-6304-4C4F-BEE6-FF7F291DFE29}">
      <dgm:prSet phldrT="[Text]" custT="1"/>
      <dgm:spPr>
        <a:ln>
          <a:solidFill>
            <a:schemeClr val="accent5"/>
          </a:solidFill>
        </a:ln>
      </dgm:spPr>
      <dgm:t>
        <a:bodyPr/>
        <a:lstStyle/>
        <a:p>
          <a:r>
            <a:rPr lang="en-IE" sz="1400" dirty="0" smtClean="0">
              <a:solidFill>
                <a:schemeClr val="tx2"/>
              </a:solidFill>
            </a:rPr>
            <a:t>Support</a:t>
          </a:r>
          <a:r>
            <a:rPr lang="en-IE" sz="1400" dirty="0" smtClean="0"/>
            <a:t> of </a:t>
          </a:r>
          <a:r>
            <a:rPr lang="en-IE" sz="1400" dirty="0" smtClean="0">
              <a:solidFill>
                <a:schemeClr val="tx2"/>
              </a:solidFill>
            </a:rPr>
            <a:t>mandatory</a:t>
          </a:r>
          <a:r>
            <a:rPr lang="en-IE" sz="1400" dirty="0" smtClean="0"/>
            <a:t> </a:t>
          </a:r>
          <a:r>
            <a:rPr lang="en-IE" sz="1400" dirty="0" smtClean="0">
              <a:solidFill>
                <a:schemeClr val="tx2"/>
              </a:solidFill>
            </a:rPr>
            <a:t>health insurance </a:t>
          </a:r>
          <a:r>
            <a:rPr lang="en-IE" sz="1400" dirty="0" smtClean="0"/>
            <a:t>stands at just over </a:t>
          </a:r>
          <a:r>
            <a:rPr lang="en-IE" sz="1400" dirty="0" smtClean="0">
              <a:solidFill>
                <a:schemeClr val="tx2"/>
              </a:solidFill>
            </a:rPr>
            <a:t>half</a:t>
          </a:r>
          <a:r>
            <a:rPr lang="en-IE" sz="1400" dirty="0" smtClean="0"/>
            <a:t> – higher among Dublin residents and those who already have health insurance.</a:t>
          </a:r>
          <a:endParaRPr lang="en-IE" sz="1400" dirty="0"/>
        </a:p>
      </dgm:t>
    </dgm:pt>
    <dgm:pt modelId="{85AED690-F370-482C-A119-411ED045DBD1}" type="parTrans" cxnId="{033A8F6F-5B50-4FB6-AC3B-8239A1335E89}">
      <dgm:prSet/>
      <dgm:spPr/>
      <dgm:t>
        <a:bodyPr/>
        <a:lstStyle/>
        <a:p>
          <a:endParaRPr lang="en-IE" sz="2400"/>
        </a:p>
      </dgm:t>
    </dgm:pt>
    <dgm:pt modelId="{1F386F62-C4B1-41C9-A003-A4C97E8B6E62}" type="sibTrans" cxnId="{033A8F6F-5B50-4FB6-AC3B-8239A1335E89}">
      <dgm:prSet/>
      <dgm:spPr/>
      <dgm:t>
        <a:bodyPr/>
        <a:lstStyle/>
        <a:p>
          <a:endParaRPr lang="en-IE" sz="2400"/>
        </a:p>
      </dgm:t>
    </dgm:pt>
    <dgm:pt modelId="{2D340D02-885E-4A78-8CA4-65F6AA151D5B}">
      <dgm:prSet phldrT="[Text]" custT="1"/>
      <dgm:spPr>
        <a:ln>
          <a:solidFill>
            <a:schemeClr val="accent5"/>
          </a:solidFill>
        </a:ln>
      </dgm:spPr>
      <dgm:t>
        <a:bodyPr/>
        <a:lstStyle/>
        <a:p>
          <a:r>
            <a:rPr lang="en-IE" sz="1400" dirty="0" smtClean="0"/>
            <a:t>There are however a proportion that either disagree with this proposal, or are currently uncertain as to their support.</a:t>
          </a:r>
          <a:endParaRPr lang="en-IE" sz="1400" dirty="0"/>
        </a:p>
      </dgm:t>
    </dgm:pt>
    <dgm:pt modelId="{BD233EFC-5761-4F32-8C71-48B8AFAF79CF}" type="parTrans" cxnId="{4169C68D-A094-4B24-8040-BE82C304483F}">
      <dgm:prSet/>
      <dgm:spPr/>
      <dgm:t>
        <a:bodyPr/>
        <a:lstStyle/>
        <a:p>
          <a:endParaRPr lang="en-IE" sz="2400"/>
        </a:p>
      </dgm:t>
    </dgm:pt>
    <dgm:pt modelId="{E6F18BD8-950A-42B8-8142-5215E82B5A1F}" type="sibTrans" cxnId="{4169C68D-A094-4B24-8040-BE82C304483F}">
      <dgm:prSet/>
      <dgm:spPr/>
      <dgm:t>
        <a:bodyPr/>
        <a:lstStyle/>
        <a:p>
          <a:endParaRPr lang="en-IE" sz="2400"/>
        </a:p>
      </dgm:t>
    </dgm:pt>
    <dgm:pt modelId="{018FF461-BEAF-4281-A167-D6DBDA2D2C03}" type="pres">
      <dgm:prSet presAssocID="{7B9AB061-DCD3-4507-95FC-506292F13486}" presName="linearFlow" presStyleCnt="0">
        <dgm:presLayoutVars>
          <dgm:dir/>
          <dgm:animLvl val="lvl"/>
          <dgm:resizeHandles val="exact"/>
        </dgm:presLayoutVars>
      </dgm:prSet>
      <dgm:spPr/>
      <dgm:t>
        <a:bodyPr/>
        <a:lstStyle/>
        <a:p>
          <a:endParaRPr lang="en-IE"/>
        </a:p>
      </dgm:t>
    </dgm:pt>
    <dgm:pt modelId="{6250E03F-1F39-4C9F-846D-71FB91DE0514}" type="pres">
      <dgm:prSet presAssocID="{753F850F-CBCE-4D03-A6FA-15644D172136}" presName="composite" presStyleCnt="0"/>
      <dgm:spPr/>
    </dgm:pt>
    <dgm:pt modelId="{19D1A6E4-FE3B-464E-9FC3-24359BBD32C3}" type="pres">
      <dgm:prSet presAssocID="{753F850F-CBCE-4D03-A6FA-15644D172136}" presName="parentText" presStyleLbl="alignNode1" presStyleIdx="0" presStyleCnt="3">
        <dgm:presLayoutVars>
          <dgm:chMax val="1"/>
          <dgm:bulletEnabled val="1"/>
        </dgm:presLayoutVars>
      </dgm:prSet>
      <dgm:spPr/>
      <dgm:t>
        <a:bodyPr/>
        <a:lstStyle/>
        <a:p>
          <a:endParaRPr lang="en-IE"/>
        </a:p>
      </dgm:t>
    </dgm:pt>
    <dgm:pt modelId="{EAA7CCF1-34F0-4AF8-B3EA-1975C27D039F}" type="pres">
      <dgm:prSet presAssocID="{753F850F-CBCE-4D03-A6FA-15644D172136}" presName="descendantText" presStyleLbl="alignAcc1" presStyleIdx="0" presStyleCnt="3">
        <dgm:presLayoutVars>
          <dgm:bulletEnabled val="1"/>
        </dgm:presLayoutVars>
      </dgm:prSet>
      <dgm:spPr/>
      <dgm:t>
        <a:bodyPr/>
        <a:lstStyle/>
        <a:p>
          <a:endParaRPr lang="en-IE"/>
        </a:p>
      </dgm:t>
    </dgm:pt>
    <dgm:pt modelId="{E87F6332-F6F5-424C-A71D-A3D93E180E7B}" type="pres">
      <dgm:prSet presAssocID="{0959A770-C65D-48AE-ADE4-EFE9FAD669EA}" presName="sp" presStyleCnt="0"/>
      <dgm:spPr/>
    </dgm:pt>
    <dgm:pt modelId="{53BBEF4C-BF93-4DFC-AD72-5A2AD766A13E}" type="pres">
      <dgm:prSet presAssocID="{70A991D3-387A-4340-83C2-565CF2D7D7CA}" presName="composite" presStyleCnt="0"/>
      <dgm:spPr/>
    </dgm:pt>
    <dgm:pt modelId="{37969CA3-8AD3-4C27-AA71-CAD0DD58A59D}" type="pres">
      <dgm:prSet presAssocID="{70A991D3-387A-4340-83C2-565CF2D7D7CA}" presName="parentText" presStyleLbl="alignNode1" presStyleIdx="1" presStyleCnt="3">
        <dgm:presLayoutVars>
          <dgm:chMax val="1"/>
          <dgm:bulletEnabled val="1"/>
        </dgm:presLayoutVars>
      </dgm:prSet>
      <dgm:spPr/>
      <dgm:t>
        <a:bodyPr/>
        <a:lstStyle/>
        <a:p>
          <a:endParaRPr lang="en-IE"/>
        </a:p>
      </dgm:t>
    </dgm:pt>
    <dgm:pt modelId="{98D999A3-AD45-45DD-B434-CF39E06F4AEF}" type="pres">
      <dgm:prSet presAssocID="{70A991D3-387A-4340-83C2-565CF2D7D7CA}" presName="descendantText" presStyleLbl="alignAcc1" presStyleIdx="1" presStyleCnt="3" custScaleY="135278">
        <dgm:presLayoutVars>
          <dgm:bulletEnabled val="1"/>
        </dgm:presLayoutVars>
      </dgm:prSet>
      <dgm:spPr/>
      <dgm:t>
        <a:bodyPr/>
        <a:lstStyle/>
        <a:p>
          <a:endParaRPr lang="en-IE"/>
        </a:p>
      </dgm:t>
    </dgm:pt>
    <dgm:pt modelId="{8145E79F-4D99-4387-82B6-6AC7CABED57E}" type="pres">
      <dgm:prSet presAssocID="{1A42FA95-EBB1-47DB-8FC5-9B43E140C7A3}" presName="sp" presStyleCnt="0"/>
      <dgm:spPr/>
    </dgm:pt>
    <dgm:pt modelId="{C2A7D950-ECEE-4FAC-A243-33E52ADFD61E}" type="pres">
      <dgm:prSet presAssocID="{9ECAF4EE-58B9-4A30-80EE-6D6903C66F30}" presName="composite" presStyleCnt="0"/>
      <dgm:spPr/>
    </dgm:pt>
    <dgm:pt modelId="{7F5C6EB5-ADF4-4767-AA5A-DB113C13D301}" type="pres">
      <dgm:prSet presAssocID="{9ECAF4EE-58B9-4A30-80EE-6D6903C66F30}" presName="parentText" presStyleLbl="alignNode1" presStyleIdx="2" presStyleCnt="3">
        <dgm:presLayoutVars>
          <dgm:chMax val="1"/>
          <dgm:bulletEnabled val="1"/>
        </dgm:presLayoutVars>
      </dgm:prSet>
      <dgm:spPr/>
      <dgm:t>
        <a:bodyPr/>
        <a:lstStyle/>
        <a:p>
          <a:endParaRPr lang="en-IE"/>
        </a:p>
      </dgm:t>
    </dgm:pt>
    <dgm:pt modelId="{AC866A12-DBA2-401A-9417-8B71BB699CB6}" type="pres">
      <dgm:prSet presAssocID="{9ECAF4EE-58B9-4A30-80EE-6D6903C66F30}" presName="descendantText" presStyleLbl="alignAcc1" presStyleIdx="2" presStyleCnt="3" custScaleY="159567">
        <dgm:presLayoutVars>
          <dgm:bulletEnabled val="1"/>
        </dgm:presLayoutVars>
      </dgm:prSet>
      <dgm:spPr/>
      <dgm:t>
        <a:bodyPr/>
        <a:lstStyle/>
        <a:p>
          <a:endParaRPr lang="en-IE"/>
        </a:p>
      </dgm:t>
    </dgm:pt>
  </dgm:ptLst>
  <dgm:cxnLst>
    <dgm:cxn modelId="{C0633024-8B03-4C14-AF9F-EEE80322F3B0}" type="presOf" srcId="{753F850F-CBCE-4D03-A6FA-15644D172136}" destId="{19D1A6E4-FE3B-464E-9FC3-24359BBD32C3}" srcOrd="0" destOrd="0" presId="urn:microsoft.com/office/officeart/2005/8/layout/chevron2"/>
    <dgm:cxn modelId="{5B4A26D3-F13D-49D3-8D96-44FD6A8F3B5B}" type="presOf" srcId="{33BEA673-6304-4C4F-BEE6-FF7F291DFE29}" destId="{AC866A12-DBA2-401A-9417-8B71BB699CB6}" srcOrd="0" destOrd="1" presId="urn:microsoft.com/office/officeart/2005/8/layout/chevron2"/>
    <dgm:cxn modelId="{53CA383E-5E30-43CB-9F5D-E6E5004DAFF1}" type="presOf" srcId="{07BEC9B4-BC32-4664-AA7C-8A5D0F53512E}" destId="{98D999A3-AD45-45DD-B434-CF39E06F4AEF}" srcOrd="0" destOrd="0" presId="urn:microsoft.com/office/officeart/2005/8/layout/chevron2"/>
    <dgm:cxn modelId="{2ADA0C64-740D-45D2-806A-914501563AE4}" srcId="{7B9AB061-DCD3-4507-95FC-506292F13486}" destId="{753F850F-CBCE-4D03-A6FA-15644D172136}" srcOrd="0" destOrd="0" parTransId="{11ACC7D8-BED3-4402-8CAE-CA910217A19B}" sibTransId="{0959A770-C65D-48AE-ADE4-EFE9FAD669EA}"/>
    <dgm:cxn modelId="{8140CFD7-3EE0-45B7-9387-9489D618F07E}" type="presOf" srcId="{E5284CBB-D137-43E3-81F9-0A61EF43F7C2}" destId="{AC866A12-DBA2-401A-9417-8B71BB699CB6}" srcOrd="0" destOrd="0" presId="urn:microsoft.com/office/officeart/2005/8/layout/chevron2"/>
    <dgm:cxn modelId="{7B88B52B-8AB5-45EB-862D-B821674EDFC2}" type="presOf" srcId="{1C600DCD-4B3B-4CA0-B5EA-2F63C41794D7}" destId="{98D999A3-AD45-45DD-B434-CF39E06F4AEF}" srcOrd="0" destOrd="1" presId="urn:microsoft.com/office/officeart/2005/8/layout/chevron2"/>
    <dgm:cxn modelId="{8805828E-0409-42D3-A73C-7EB1736BAC81}" srcId="{70A991D3-387A-4340-83C2-565CF2D7D7CA}" destId="{A6F48E33-514A-4A78-982A-036E3CD62629}" srcOrd="2" destOrd="0" parTransId="{4E91B6AE-172B-4E05-82D0-F3FCC60701C0}" sibTransId="{E8692711-D000-4CEA-8436-2E948D41DEDE}"/>
    <dgm:cxn modelId="{10464736-760E-4A50-8CA2-3E1BD52A81AA}" type="presOf" srcId="{9ECAF4EE-58B9-4A30-80EE-6D6903C66F30}" destId="{7F5C6EB5-ADF4-4767-AA5A-DB113C13D301}" srcOrd="0" destOrd="0" presId="urn:microsoft.com/office/officeart/2005/8/layout/chevron2"/>
    <dgm:cxn modelId="{822ADCAF-EAF1-4BE9-BA57-1801E8DD3D0F}" srcId="{70A991D3-387A-4340-83C2-565CF2D7D7CA}" destId="{1C600DCD-4B3B-4CA0-B5EA-2F63C41794D7}" srcOrd="1" destOrd="0" parTransId="{FFE430E9-8A3D-4E11-8864-4BE3755E2D10}" sibTransId="{6A344670-DDB1-44A2-B710-6E81B9100E76}"/>
    <dgm:cxn modelId="{CEB4C2B5-B2DE-4EA6-9F9B-85F8F05F109C}" srcId="{9ECAF4EE-58B9-4A30-80EE-6D6903C66F30}" destId="{E5284CBB-D137-43E3-81F9-0A61EF43F7C2}" srcOrd="0" destOrd="0" parTransId="{00C373D3-7D90-4FBC-A82D-EA3FDBEB233E}" sibTransId="{1A4D68B6-3AD5-4110-822C-2B508AC23304}"/>
    <dgm:cxn modelId="{E13E1AD4-8806-4325-9AF8-D5CDD8634361}" type="presOf" srcId="{A6F48E33-514A-4A78-982A-036E3CD62629}" destId="{98D999A3-AD45-45DD-B434-CF39E06F4AEF}" srcOrd="0" destOrd="2" presId="urn:microsoft.com/office/officeart/2005/8/layout/chevron2"/>
    <dgm:cxn modelId="{CF29A2FD-90F0-4EBC-9471-3EC97B043088}" srcId="{753F850F-CBCE-4D03-A6FA-15644D172136}" destId="{23CD6263-E6D0-4AD9-AE1D-9BFB89B5D266}" srcOrd="1" destOrd="0" parTransId="{C99A9B4A-DA83-44C2-9F2E-DF57AA8C853B}" sibTransId="{37755A72-0547-4450-918C-9799756641BB}"/>
    <dgm:cxn modelId="{01C26D27-3825-440C-AC8A-733FB41349FF}" type="presOf" srcId="{77465754-9D55-419D-97FC-8C722EDD5A31}" destId="{EAA7CCF1-34F0-4AF8-B3EA-1975C27D039F}" srcOrd="0" destOrd="0" presId="urn:microsoft.com/office/officeart/2005/8/layout/chevron2"/>
    <dgm:cxn modelId="{9DE4A5BD-5259-4562-83D8-69AB0A841003}" type="presOf" srcId="{70A991D3-387A-4340-83C2-565CF2D7D7CA}" destId="{37969CA3-8AD3-4C27-AA71-CAD0DD58A59D}" srcOrd="0" destOrd="0" presId="urn:microsoft.com/office/officeart/2005/8/layout/chevron2"/>
    <dgm:cxn modelId="{80A71351-BA69-45D0-8C6E-6E6AB92987AA}" srcId="{753F850F-CBCE-4D03-A6FA-15644D172136}" destId="{77465754-9D55-419D-97FC-8C722EDD5A31}" srcOrd="0" destOrd="0" parTransId="{B6D21FDB-FBDE-4F6E-B663-A07AABB767D8}" sibTransId="{96E9142D-3175-41B8-BE36-B357FB3B0D96}"/>
    <dgm:cxn modelId="{4169C68D-A094-4B24-8040-BE82C304483F}" srcId="{9ECAF4EE-58B9-4A30-80EE-6D6903C66F30}" destId="{2D340D02-885E-4A78-8CA4-65F6AA151D5B}" srcOrd="2" destOrd="0" parTransId="{BD233EFC-5761-4F32-8C71-48B8AFAF79CF}" sibTransId="{E6F18BD8-950A-42B8-8142-5215E82B5A1F}"/>
    <dgm:cxn modelId="{033A8F6F-5B50-4FB6-AC3B-8239A1335E89}" srcId="{9ECAF4EE-58B9-4A30-80EE-6D6903C66F30}" destId="{33BEA673-6304-4C4F-BEE6-FF7F291DFE29}" srcOrd="1" destOrd="0" parTransId="{85AED690-F370-482C-A119-411ED045DBD1}" sibTransId="{1F386F62-C4B1-41C9-A003-A4C97E8B6E62}"/>
    <dgm:cxn modelId="{823BF82C-6459-4986-8B92-F486576315C5}" type="presOf" srcId="{23CD6263-E6D0-4AD9-AE1D-9BFB89B5D266}" destId="{EAA7CCF1-34F0-4AF8-B3EA-1975C27D039F}" srcOrd="0" destOrd="1" presId="urn:microsoft.com/office/officeart/2005/8/layout/chevron2"/>
    <dgm:cxn modelId="{B299BE70-DD9A-426B-98E8-BF9F2D602DD4}" type="presOf" srcId="{2D340D02-885E-4A78-8CA4-65F6AA151D5B}" destId="{AC866A12-DBA2-401A-9417-8B71BB699CB6}" srcOrd="0" destOrd="2" presId="urn:microsoft.com/office/officeart/2005/8/layout/chevron2"/>
    <dgm:cxn modelId="{4F52D1F4-7A1F-4DF4-AB7F-0569FD959244}" srcId="{7B9AB061-DCD3-4507-95FC-506292F13486}" destId="{9ECAF4EE-58B9-4A30-80EE-6D6903C66F30}" srcOrd="2" destOrd="0" parTransId="{6A8B7E24-7526-4F68-9EE3-5C9FE92EBFFB}" sibTransId="{1CAB875B-A064-47D0-913F-CCB0C4E39122}"/>
    <dgm:cxn modelId="{C6C6CFAC-6932-4151-B75E-EA814E63C1AA}" type="presOf" srcId="{7B9AB061-DCD3-4507-95FC-506292F13486}" destId="{018FF461-BEAF-4281-A167-D6DBDA2D2C03}" srcOrd="0" destOrd="0" presId="urn:microsoft.com/office/officeart/2005/8/layout/chevron2"/>
    <dgm:cxn modelId="{29727DF9-0823-4320-98F0-5CBA922C77B3}" srcId="{7B9AB061-DCD3-4507-95FC-506292F13486}" destId="{70A991D3-387A-4340-83C2-565CF2D7D7CA}" srcOrd="1" destOrd="0" parTransId="{E1251D5C-CDD8-4159-A01B-716201CDA4C0}" sibTransId="{1A42FA95-EBB1-47DB-8FC5-9B43E140C7A3}"/>
    <dgm:cxn modelId="{CF561F7E-2A57-4A04-82CF-DFC4FD3E3170}" srcId="{70A991D3-387A-4340-83C2-565CF2D7D7CA}" destId="{07BEC9B4-BC32-4664-AA7C-8A5D0F53512E}" srcOrd="0" destOrd="0" parTransId="{77FB0E95-F3E0-41C7-96C0-B5DD62705262}" sibTransId="{5014C3FD-A8D0-4FC2-8564-75FE48CC8CD8}"/>
    <dgm:cxn modelId="{E20B9D0C-D1FD-4B80-8B3A-398C3D969207}" type="presParOf" srcId="{018FF461-BEAF-4281-A167-D6DBDA2D2C03}" destId="{6250E03F-1F39-4C9F-846D-71FB91DE0514}" srcOrd="0" destOrd="0" presId="urn:microsoft.com/office/officeart/2005/8/layout/chevron2"/>
    <dgm:cxn modelId="{D6D816D1-2BC0-48AB-A306-5354A2B605E6}" type="presParOf" srcId="{6250E03F-1F39-4C9F-846D-71FB91DE0514}" destId="{19D1A6E4-FE3B-464E-9FC3-24359BBD32C3}" srcOrd="0" destOrd="0" presId="urn:microsoft.com/office/officeart/2005/8/layout/chevron2"/>
    <dgm:cxn modelId="{ADA9091A-1EBD-4C45-B05E-A356C556FEC5}" type="presParOf" srcId="{6250E03F-1F39-4C9F-846D-71FB91DE0514}" destId="{EAA7CCF1-34F0-4AF8-B3EA-1975C27D039F}" srcOrd="1" destOrd="0" presId="urn:microsoft.com/office/officeart/2005/8/layout/chevron2"/>
    <dgm:cxn modelId="{F77A24F9-F5DE-4B00-B090-D9A8847A9789}" type="presParOf" srcId="{018FF461-BEAF-4281-A167-D6DBDA2D2C03}" destId="{E87F6332-F6F5-424C-A71D-A3D93E180E7B}" srcOrd="1" destOrd="0" presId="urn:microsoft.com/office/officeart/2005/8/layout/chevron2"/>
    <dgm:cxn modelId="{3844E16C-DCC8-458C-ADB7-6A4EF6BF813F}" type="presParOf" srcId="{018FF461-BEAF-4281-A167-D6DBDA2D2C03}" destId="{53BBEF4C-BF93-4DFC-AD72-5A2AD766A13E}" srcOrd="2" destOrd="0" presId="urn:microsoft.com/office/officeart/2005/8/layout/chevron2"/>
    <dgm:cxn modelId="{7BE82F25-93CD-49C8-B5AE-DA9242331F49}" type="presParOf" srcId="{53BBEF4C-BF93-4DFC-AD72-5A2AD766A13E}" destId="{37969CA3-8AD3-4C27-AA71-CAD0DD58A59D}" srcOrd="0" destOrd="0" presId="urn:microsoft.com/office/officeart/2005/8/layout/chevron2"/>
    <dgm:cxn modelId="{6E4ED58A-9146-4712-B567-E7467184E5FB}" type="presParOf" srcId="{53BBEF4C-BF93-4DFC-AD72-5A2AD766A13E}" destId="{98D999A3-AD45-45DD-B434-CF39E06F4AEF}" srcOrd="1" destOrd="0" presId="urn:microsoft.com/office/officeart/2005/8/layout/chevron2"/>
    <dgm:cxn modelId="{E51132B0-3C2D-4496-AD9E-C9C448E9CA7B}" type="presParOf" srcId="{018FF461-BEAF-4281-A167-D6DBDA2D2C03}" destId="{8145E79F-4D99-4387-82B6-6AC7CABED57E}" srcOrd="3" destOrd="0" presId="urn:microsoft.com/office/officeart/2005/8/layout/chevron2"/>
    <dgm:cxn modelId="{8C245011-A773-4DAC-B155-45C92AC07946}" type="presParOf" srcId="{018FF461-BEAF-4281-A167-D6DBDA2D2C03}" destId="{C2A7D950-ECEE-4FAC-A243-33E52ADFD61E}" srcOrd="4" destOrd="0" presId="urn:microsoft.com/office/officeart/2005/8/layout/chevron2"/>
    <dgm:cxn modelId="{63CAF537-D8CE-4543-BD72-691FA1962E82}" type="presParOf" srcId="{C2A7D950-ECEE-4FAC-A243-33E52ADFD61E}" destId="{7F5C6EB5-ADF4-4767-AA5A-DB113C13D301}" srcOrd="0" destOrd="0" presId="urn:microsoft.com/office/officeart/2005/8/layout/chevron2"/>
    <dgm:cxn modelId="{8A1BD127-F338-4929-85BF-EA30405BFD47}" type="presParOf" srcId="{C2A7D950-ECEE-4FAC-A243-33E52ADFD61E}" destId="{AC866A12-DBA2-401A-9417-8B71BB699CB6}" srcOrd="1" destOrd="0" presId="urn:microsoft.com/office/officeart/2005/8/layout/chevron2"/>
  </dgm:cxnLst>
  <dgm:bg/>
  <dgm:whole>
    <a:ln w="9525" cap="flat" cmpd="sng" algn="ctr">
      <a:noFill/>
      <a:prstDash val="solid"/>
      <a:round/>
      <a:headEnd type="none" w="med" len="med"/>
      <a:tailEnd type="none" w="med" len="med"/>
    </a:ln>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B9AB061-DCD3-4507-95FC-506292F13486}"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IE"/>
        </a:p>
      </dgm:t>
    </dgm:pt>
    <dgm:pt modelId="{753F850F-CBCE-4D03-A6FA-15644D172136}">
      <dgm:prSet phldrT="[Text]" custT="1"/>
      <dgm:spPr>
        <a:solidFill>
          <a:schemeClr val="accent5"/>
        </a:solidFill>
        <a:ln>
          <a:solidFill>
            <a:schemeClr val="accent5"/>
          </a:solidFill>
        </a:ln>
      </dgm:spPr>
      <dgm:t>
        <a:bodyPr anchor="t" anchorCtr="0"/>
        <a:lstStyle/>
        <a:p>
          <a:r>
            <a:rPr lang="en-IE" sz="1800" dirty="0" smtClean="0"/>
            <a:t>4 </a:t>
          </a:r>
        </a:p>
        <a:p>
          <a:r>
            <a:rPr lang="en-IE" sz="1800" dirty="0" smtClean="0"/>
            <a:t>Job Seekers Allowance</a:t>
          </a:r>
          <a:endParaRPr lang="en-IE" sz="1800" dirty="0"/>
        </a:p>
      </dgm:t>
    </dgm:pt>
    <dgm:pt modelId="{11ACC7D8-BED3-4402-8CAE-CA910217A19B}" type="parTrans" cxnId="{2ADA0C64-740D-45D2-806A-914501563AE4}">
      <dgm:prSet/>
      <dgm:spPr/>
      <dgm:t>
        <a:bodyPr/>
        <a:lstStyle/>
        <a:p>
          <a:endParaRPr lang="en-IE" sz="2400"/>
        </a:p>
      </dgm:t>
    </dgm:pt>
    <dgm:pt modelId="{0959A770-C65D-48AE-ADE4-EFE9FAD669EA}" type="sibTrans" cxnId="{2ADA0C64-740D-45D2-806A-914501563AE4}">
      <dgm:prSet/>
      <dgm:spPr/>
      <dgm:t>
        <a:bodyPr/>
        <a:lstStyle/>
        <a:p>
          <a:endParaRPr lang="en-IE" sz="2400"/>
        </a:p>
      </dgm:t>
    </dgm:pt>
    <dgm:pt modelId="{77465754-9D55-419D-97FC-8C722EDD5A31}">
      <dgm:prSet phldrT="[Text]" custT="1"/>
      <dgm:spPr>
        <a:ln>
          <a:solidFill>
            <a:schemeClr val="accent5"/>
          </a:solidFill>
        </a:ln>
      </dgm:spPr>
      <dgm:t>
        <a:bodyPr/>
        <a:lstStyle/>
        <a:p>
          <a:r>
            <a:rPr lang="en-IE" sz="1400" dirty="0" smtClean="0">
              <a:solidFill>
                <a:schemeClr val="tx2"/>
              </a:solidFill>
            </a:rPr>
            <a:t>1 in 4 </a:t>
          </a:r>
          <a:r>
            <a:rPr lang="en-IE" sz="1400" dirty="0" smtClean="0"/>
            <a:t>are currently receiving the </a:t>
          </a:r>
          <a:r>
            <a:rPr lang="en-IE" sz="1400" dirty="0" smtClean="0">
              <a:solidFill>
                <a:schemeClr val="tx2"/>
              </a:solidFill>
            </a:rPr>
            <a:t>Jobseekers</a:t>
          </a:r>
          <a:r>
            <a:rPr lang="en-IE" sz="1400" dirty="0" smtClean="0"/>
            <a:t> allowance, and is more prevalent among those slightly older, aged 22-25, lower social grades and Leinster residents.</a:t>
          </a:r>
          <a:endParaRPr lang="en-IE" sz="1400" dirty="0"/>
        </a:p>
      </dgm:t>
    </dgm:pt>
    <dgm:pt modelId="{B6D21FDB-FBDE-4F6E-B663-A07AABB767D8}" type="parTrans" cxnId="{80A71351-BA69-45D0-8C6E-6E6AB92987AA}">
      <dgm:prSet/>
      <dgm:spPr/>
      <dgm:t>
        <a:bodyPr/>
        <a:lstStyle/>
        <a:p>
          <a:endParaRPr lang="en-IE" sz="2400"/>
        </a:p>
      </dgm:t>
    </dgm:pt>
    <dgm:pt modelId="{96E9142D-3175-41B8-BE36-B357FB3B0D96}" type="sibTrans" cxnId="{80A71351-BA69-45D0-8C6E-6E6AB92987AA}">
      <dgm:prSet/>
      <dgm:spPr/>
      <dgm:t>
        <a:bodyPr/>
        <a:lstStyle/>
        <a:p>
          <a:endParaRPr lang="en-IE" sz="2400"/>
        </a:p>
      </dgm:t>
    </dgm:pt>
    <dgm:pt modelId="{70A991D3-387A-4340-83C2-565CF2D7D7CA}">
      <dgm:prSet phldrT="[Text]" custT="1"/>
      <dgm:spPr>
        <a:solidFill>
          <a:schemeClr val="bg2"/>
        </a:solidFill>
        <a:ln>
          <a:solidFill>
            <a:schemeClr val="bg2"/>
          </a:solidFill>
        </a:ln>
      </dgm:spPr>
      <dgm:t>
        <a:bodyPr anchor="t" anchorCtr="0"/>
        <a:lstStyle/>
        <a:p>
          <a:r>
            <a:rPr lang="en-IE" sz="1800" dirty="0" smtClean="0"/>
            <a:t>5 </a:t>
          </a:r>
        </a:p>
        <a:p>
          <a:r>
            <a:rPr lang="en-IE" sz="1800" dirty="0" err="1" smtClean="0"/>
            <a:t>Jobbridge</a:t>
          </a:r>
          <a:r>
            <a:rPr lang="en-IE" sz="1800" dirty="0" smtClean="0"/>
            <a:t> Scheme</a:t>
          </a:r>
          <a:endParaRPr lang="en-IE" sz="1800" dirty="0"/>
        </a:p>
      </dgm:t>
    </dgm:pt>
    <dgm:pt modelId="{E1251D5C-CDD8-4159-A01B-716201CDA4C0}" type="parTrans" cxnId="{29727DF9-0823-4320-98F0-5CBA922C77B3}">
      <dgm:prSet/>
      <dgm:spPr/>
      <dgm:t>
        <a:bodyPr/>
        <a:lstStyle/>
        <a:p>
          <a:endParaRPr lang="en-IE" sz="2400"/>
        </a:p>
      </dgm:t>
    </dgm:pt>
    <dgm:pt modelId="{1A42FA95-EBB1-47DB-8FC5-9B43E140C7A3}" type="sibTrans" cxnId="{29727DF9-0823-4320-98F0-5CBA922C77B3}">
      <dgm:prSet/>
      <dgm:spPr/>
      <dgm:t>
        <a:bodyPr/>
        <a:lstStyle/>
        <a:p>
          <a:endParaRPr lang="en-IE" sz="2400"/>
        </a:p>
      </dgm:t>
    </dgm:pt>
    <dgm:pt modelId="{07BEC9B4-BC32-4664-AA7C-8A5D0F53512E}">
      <dgm:prSet phldrT="[Text]" custT="1"/>
      <dgm:spPr>
        <a:ln>
          <a:solidFill>
            <a:schemeClr val="bg2"/>
          </a:solidFill>
        </a:ln>
      </dgm:spPr>
      <dgm:t>
        <a:bodyPr/>
        <a:lstStyle/>
        <a:p>
          <a:r>
            <a:rPr lang="en-IE" sz="1400" dirty="0" smtClean="0"/>
            <a:t>Just over </a:t>
          </a:r>
          <a:r>
            <a:rPr lang="en-IE" sz="1400" dirty="0" smtClean="0">
              <a:solidFill>
                <a:schemeClr val="tx2"/>
              </a:solidFill>
            </a:rPr>
            <a:t>half</a:t>
          </a:r>
          <a:r>
            <a:rPr lang="en-IE" sz="1400" dirty="0" smtClean="0"/>
            <a:t> are a</a:t>
          </a:r>
          <a:r>
            <a:rPr lang="en-IE" sz="1400" dirty="0" smtClean="0">
              <a:solidFill>
                <a:schemeClr val="tx2"/>
              </a:solidFill>
            </a:rPr>
            <a:t>w</a:t>
          </a:r>
          <a:r>
            <a:rPr lang="en-IE" sz="1400" dirty="0" smtClean="0"/>
            <a:t>are of the </a:t>
          </a:r>
          <a:r>
            <a:rPr lang="en-IE" sz="1400" dirty="0" err="1" smtClean="0">
              <a:solidFill>
                <a:schemeClr val="tx2"/>
              </a:solidFill>
            </a:rPr>
            <a:t>Jobbridge</a:t>
          </a:r>
          <a:r>
            <a:rPr lang="en-IE" sz="1400" dirty="0" smtClean="0">
              <a:solidFill>
                <a:schemeClr val="tx2"/>
              </a:solidFill>
            </a:rPr>
            <a:t> </a:t>
          </a:r>
          <a:r>
            <a:rPr lang="en-IE" sz="1400" dirty="0" smtClean="0"/>
            <a:t>scheme and has cut through better among 22-25 year olds, higher social grades and those outside of Dublin.</a:t>
          </a:r>
          <a:endParaRPr lang="en-IE" sz="1400" dirty="0"/>
        </a:p>
      </dgm:t>
    </dgm:pt>
    <dgm:pt modelId="{77FB0E95-F3E0-41C7-96C0-B5DD62705262}" type="parTrans" cxnId="{CF561F7E-2A57-4A04-82CF-DFC4FD3E3170}">
      <dgm:prSet/>
      <dgm:spPr/>
      <dgm:t>
        <a:bodyPr/>
        <a:lstStyle/>
        <a:p>
          <a:endParaRPr lang="en-IE" sz="2400"/>
        </a:p>
      </dgm:t>
    </dgm:pt>
    <dgm:pt modelId="{5014C3FD-A8D0-4FC2-8564-75FE48CC8CD8}" type="sibTrans" cxnId="{CF561F7E-2A57-4A04-82CF-DFC4FD3E3170}">
      <dgm:prSet/>
      <dgm:spPr/>
      <dgm:t>
        <a:bodyPr/>
        <a:lstStyle/>
        <a:p>
          <a:endParaRPr lang="en-IE" sz="2400"/>
        </a:p>
      </dgm:t>
    </dgm:pt>
    <dgm:pt modelId="{9ECAF4EE-58B9-4A30-80EE-6D6903C66F30}">
      <dgm:prSet phldrT="[Text]" custT="1"/>
      <dgm:spPr>
        <a:solidFill>
          <a:schemeClr val="accent1"/>
        </a:solidFill>
        <a:ln>
          <a:solidFill>
            <a:schemeClr val="accent1"/>
          </a:solidFill>
        </a:ln>
      </dgm:spPr>
      <dgm:t>
        <a:bodyPr anchor="t" anchorCtr="0"/>
        <a:lstStyle/>
        <a:p>
          <a:r>
            <a:rPr lang="en-IE" sz="1800" dirty="0" smtClean="0"/>
            <a:t>6</a:t>
          </a:r>
        </a:p>
        <a:p>
          <a:r>
            <a:rPr lang="en-IE" sz="1800" dirty="0" smtClean="0"/>
            <a:t>Voting</a:t>
          </a:r>
          <a:endParaRPr lang="en-IE" sz="1800" dirty="0"/>
        </a:p>
      </dgm:t>
    </dgm:pt>
    <dgm:pt modelId="{6A8B7E24-7526-4F68-9EE3-5C9FE92EBFFB}" type="parTrans" cxnId="{4F52D1F4-7A1F-4DF4-AB7F-0569FD959244}">
      <dgm:prSet/>
      <dgm:spPr/>
      <dgm:t>
        <a:bodyPr/>
        <a:lstStyle/>
        <a:p>
          <a:endParaRPr lang="en-IE" sz="2400"/>
        </a:p>
      </dgm:t>
    </dgm:pt>
    <dgm:pt modelId="{1CAB875B-A064-47D0-913F-CCB0C4E39122}" type="sibTrans" cxnId="{4F52D1F4-7A1F-4DF4-AB7F-0569FD959244}">
      <dgm:prSet/>
      <dgm:spPr/>
      <dgm:t>
        <a:bodyPr/>
        <a:lstStyle/>
        <a:p>
          <a:endParaRPr lang="en-IE" sz="2400"/>
        </a:p>
      </dgm:t>
    </dgm:pt>
    <dgm:pt modelId="{E5284CBB-D137-43E3-81F9-0A61EF43F7C2}">
      <dgm:prSet phldrT="[Text]" custT="1"/>
      <dgm:spPr>
        <a:ln>
          <a:solidFill>
            <a:schemeClr val="accent1"/>
          </a:solidFill>
        </a:ln>
      </dgm:spPr>
      <dgm:t>
        <a:bodyPr/>
        <a:lstStyle/>
        <a:p>
          <a:r>
            <a:rPr lang="en-IE" sz="1400" dirty="0" smtClean="0">
              <a:solidFill>
                <a:schemeClr val="tx2"/>
              </a:solidFill>
            </a:rPr>
            <a:t>7 in 10 </a:t>
          </a:r>
          <a:r>
            <a:rPr lang="en-IE" sz="1400" dirty="0" smtClean="0"/>
            <a:t>18-25 year olds are </a:t>
          </a:r>
          <a:r>
            <a:rPr lang="en-IE" sz="1400" dirty="0" smtClean="0">
              <a:solidFill>
                <a:schemeClr val="tx2"/>
              </a:solidFill>
            </a:rPr>
            <a:t>registered</a:t>
          </a:r>
          <a:r>
            <a:rPr lang="en-IE" sz="1400" dirty="0" smtClean="0"/>
            <a:t> to vote, while just over </a:t>
          </a:r>
          <a:r>
            <a:rPr lang="en-IE" sz="1400" dirty="0" smtClean="0">
              <a:solidFill>
                <a:schemeClr val="tx2"/>
              </a:solidFill>
            </a:rPr>
            <a:t>half</a:t>
          </a:r>
          <a:r>
            <a:rPr lang="en-IE" sz="1400" dirty="0" smtClean="0"/>
            <a:t> of these </a:t>
          </a:r>
          <a:r>
            <a:rPr lang="en-IE" sz="1400" dirty="0" smtClean="0">
              <a:solidFill>
                <a:schemeClr val="tx2"/>
              </a:solidFill>
            </a:rPr>
            <a:t>actually</a:t>
          </a:r>
          <a:r>
            <a:rPr lang="en-IE" sz="1400" dirty="0" smtClean="0"/>
            <a:t> </a:t>
          </a:r>
          <a:r>
            <a:rPr lang="en-IE" sz="1400" dirty="0" smtClean="0">
              <a:solidFill>
                <a:schemeClr val="tx2"/>
              </a:solidFill>
            </a:rPr>
            <a:t>voted</a:t>
          </a:r>
          <a:r>
            <a:rPr lang="en-IE" sz="1400" dirty="0" smtClean="0"/>
            <a:t> in the local and Euro elections in May. This converts to only </a:t>
          </a:r>
          <a:r>
            <a:rPr lang="en-IE" sz="1400" dirty="0" smtClean="0">
              <a:solidFill>
                <a:schemeClr val="tx2"/>
              </a:solidFill>
            </a:rPr>
            <a:t>38%</a:t>
          </a:r>
          <a:r>
            <a:rPr lang="en-IE" sz="1400" dirty="0" smtClean="0"/>
            <a:t> of all 18-25 year olds in Ireland </a:t>
          </a:r>
          <a:r>
            <a:rPr lang="en-IE" sz="1400" dirty="0" smtClean="0">
              <a:solidFill>
                <a:schemeClr val="tx2"/>
              </a:solidFill>
            </a:rPr>
            <a:t>actually voting </a:t>
          </a:r>
          <a:r>
            <a:rPr lang="en-IE" sz="1400" dirty="0" smtClean="0"/>
            <a:t>at the last elections in May.</a:t>
          </a:r>
          <a:endParaRPr lang="en-IE" sz="1400" dirty="0"/>
        </a:p>
      </dgm:t>
    </dgm:pt>
    <dgm:pt modelId="{00C373D3-7D90-4FBC-A82D-EA3FDBEB233E}" type="parTrans" cxnId="{CEB4C2B5-B2DE-4EA6-9F9B-85F8F05F109C}">
      <dgm:prSet/>
      <dgm:spPr/>
      <dgm:t>
        <a:bodyPr/>
        <a:lstStyle/>
        <a:p>
          <a:endParaRPr lang="en-IE" sz="2400"/>
        </a:p>
      </dgm:t>
    </dgm:pt>
    <dgm:pt modelId="{1A4D68B6-3AD5-4110-822C-2B508AC23304}" type="sibTrans" cxnId="{CEB4C2B5-B2DE-4EA6-9F9B-85F8F05F109C}">
      <dgm:prSet/>
      <dgm:spPr/>
      <dgm:t>
        <a:bodyPr/>
        <a:lstStyle/>
        <a:p>
          <a:endParaRPr lang="en-IE" sz="2400"/>
        </a:p>
      </dgm:t>
    </dgm:pt>
    <dgm:pt modelId="{5B7AF0A6-5E3B-40D3-86AD-C6C58E9CBED2}">
      <dgm:prSet phldrT="[Text]" custT="1"/>
      <dgm:spPr>
        <a:ln>
          <a:solidFill>
            <a:schemeClr val="accent5"/>
          </a:solidFill>
        </a:ln>
      </dgm:spPr>
      <dgm:t>
        <a:bodyPr/>
        <a:lstStyle/>
        <a:p>
          <a:r>
            <a:rPr lang="en-IE" sz="1400" dirty="0" smtClean="0"/>
            <a:t>Strong </a:t>
          </a:r>
          <a:r>
            <a:rPr lang="en-IE" sz="1400" dirty="0" smtClean="0">
              <a:solidFill>
                <a:schemeClr val="tx2"/>
              </a:solidFill>
            </a:rPr>
            <a:t>disagreement</a:t>
          </a:r>
          <a:r>
            <a:rPr lang="en-IE" sz="1400" dirty="0" smtClean="0"/>
            <a:t> with the </a:t>
          </a:r>
          <a:r>
            <a:rPr lang="en-IE" sz="1400" dirty="0" smtClean="0">
              <a:solidFill>
                <a:schemeClr val="tx2"/>
              </a:solidFill>
            </a:rPr>
            <a:t>cuts</a:t>
          </a:r>
          <a:r>
            <a:rPr lang="en-IE" sz="1400" dirty="0" smtClean="0"/>
            <a:t> made to the jobseekers allowance, with 4 in 10 claiming they are now </a:t>
          </a:r>
          <a:r>
            <a:rPr lang="en-IE" sz="1400" dirty="0" smtClean="0">
              <a:solidFill>
                <a:schemeClr val="tx2"/>
              </a:solidFill>
            </a:rPr>
            <a:t>struggling</a:t>
          </a:r>
          <a:r>
            <a:rPr lang="en-IE" sz="1400" dirty="0" smtClean="0"/>
            <a:t> to make ends meet and 1 in 4 unable to move out of parents home. For 1 in 3 however, the cuts have made </a:t>
          </a:r>
          <a:r>
            <a:rPr lang="en-IE" sz="1400" dirty="0" smtClean="0">
              <a:solidFill>
                <a:schemeClr val="tx2"/>
              </a:solidFill>
            </a:rPr>
            <a:t>no difference</a:t>
          </a:r>
          <a:r>
            <a:rPr lang="en-IE" sz="1400" dirty="0" smtClean="0"/>
            <a:t>.</a:t>
          </a:r>
          <a:endParaRPr lang="en-IE" sz="1400" dirty="0"/>
        </a:p>
      </dgm:t>
    </dgm:pt>
    <dgm:pt modelId="{662B5186-B0D5-48AB-AC14-80F5140D2B31}" type="parTrans" cxnId="{19E5D2C6-145C-4FAD-9E34-42CF9F279D86}">
      <dgm:prSet/>
      <dgm:spPr/>
      <dgm:t>
        <a:bodyPr/>
        <a:lstStyle/>
        <a:p>
          <a:endParaRPr lang="en-IE"/>
        </a:p>
      </dgm:t>
    </dgm:pt>
    <dgm:pt modelId="{9E92EFDB-2F43-47DD-9CFE-CBE77DF09A21}" type="sibTrans" cxnId="{19E5D2C6-145C-4FAD-9E34-42CF9F279D86}">
      <dgm:prSet/>
      <dgm:spPr/>
      <dgm:t>
        <a:bodyPr/>
        <a:lstStyle/>
        <a:p>
          <a:endParaRPr lang="en-IE"/>
        </a:p>
      </dgm:t>
    </dgm:pt>
    <dgm:pt modelId="{63FFB6EF-F289-469D-8FD9-1E70A9EB6B33}">
      <dgm:prSet phldrT="[Text]" custT="1"/>
      <dgm:spPr>
        <a:ln>
          <a:solidFill>
            <a:schemeClr val="bg2"/>
          </a:solidFill>
        </a:ln>
      </dgm:spPr>
      <dgm:t>
        <a:bodyPr/>
        <a:lstStyle/>
        <a:p>
          <a:r>
            <a:rPr lang="en-IE" sz="1400" dirty="0" smtClean="0"/>
            <a:t>There are </a:t>
          </a:r>
          <a:r>
            <a:rPr lang="en-IE" sz="1400" dirty="0" smtClean="0">
              <a:solidFill>
                <a:schemeClr val="tx2"/>
              </a:solidFill>
            </a:rPr>
            <a:t>polarised</a:t>
          </a:r>
          <a:r>
            <a:rPr lang="en-IE" sz="1400" dirty="0" smtClean="0"/>
            <a:t> </a:t>
          </a:r>
          <a:r>
            <a:rPr lang="en-IE" sz="1400" dirty="0" smtClean="0">
              <a:solidFill>
                <a:schemeClr val="tx2"/>
              </a:solidFill>
            </a:rPr>
            <a:t>attitudes</a:t>
          </a:r>
          <a:r>
            <a:rPr lang="en-IE" sz="1400" dirty="0" smtClean="0"/>
            <a:t> towards the scheme with older age groups, 22-25, lower social grades and those receiving Jobseekers slightly more </a:t>
          </a:r>
          <a:r>
            <a:rPr lang="en-IE" sz="1400" dirty="0" smtClean="0">
              <a:solidFill>
                <a:schemeClr val="tx2"/>
              </a:solidFill>
            </a:rPr>
            <a:t>negatively</a:t>
          </a:r>
          <a:r>
            <a:rPr lang="en-IE" sz="1400" dirty="0" smtClean="0"/>
            <a:t> disposed.</a:t>
          </a:r>
          <a:endParaRPr lang="en-IE" sz="1400" dirty="0"/>
        </a:p>
      </dgm:t>
    </dgm:pt>
    <dgm:pt modelId="{C1BEEFBB-0C5B-4F5E-9F8A-C670B2B0E6EE}" type="parTrans" cxnId="{58C1FE0A-71FB-471A-903B-101CE239F762}">
      <dgm:prSet/>
      <dgm:spPr/>
      <dgm:t>
        <a:bodyPr/>
        <a:lstStyle/>
        <a:p>
          <a:endParaRPr lang="en-IE"/>
        </a:p>
      </dgm:t>
    </dgm:pt>
    <dgm:pt modelId="{C20E1AA2-E256-4580-B095-18978FAFF509}" type="sibTrans" cxnId="{58C1FE0A-71FB-471A-903B-101CE239F762}">
      <dgm:prSet/>
      <dgm:spPr/>
      <dgm:t>
        <a:bodyPr/>
        <a:lstStyle/>
        <a:p>
          <a:endParaRPr lang="en-IE"/>
        </a:p>
      </dgm:t>
    </dgm:pt>
    <dgm:pt modelId="{4F714C69-B041-4CD7-8105-3BD5983F2DA2}">
      <dgm:prSet phldrT="[Text]" custT="1"/>
      <dgm:spPr>
        <a:ln>
          <a:solidFill>
            <a:schemeClr val="accent1"/>
          </a:solidFill>
        </a:ln>
      </dgm:spPr>
      <dgm:t>
        <a:bodyPr/>
        <a:lstStyle/>
        <a:p>
          <a:r>
            <a:rPr lang="en-IE" sz="1400" dirty="0" smtClean="0"/>
            <a:t>Among those who did vote, </a:t>
          </a:r>
          <a:r>
            <a:rPr lang="en-IE" sz="1400" dirty="0" smtClean="0">
              <a:solidFill>
                <a:schemeClr val="tx2"/>
              </a:solidFill>
            </a:rPr>
            <a:t>Sinn </a:t>
          </a:r>
          <a:r>
            <a:rPr lang="en-IE" sz="1400" dirty="0" err="1" smtClean="0">
              <a:solidFill>
                <a:schemeClr val="tx2"/>
              </a:solidFill>
            </a:rPr>
            <a:t>Féin</a:t>
          </a:r>
          <a:r>
            <a:rPr lang="en-IE" sz="1400" dirty="0" smtClean="0">
              <a:solidFill>
                <a:schemeClr val="tx2"/>
              </a:solidFill>
            </a:rPr>
            <a:t> </a:t>
          </a:r>
          <a:r>
            <a:rPr lang="en-IE" sz="1400" dirty="0" smtClean="0"/>
            <a:t>are the clear winner with a significant over index in 1</a:t>
          </a:r>
          <a:r>
            <a:rPr lang="en-IE" sz="1400" baseline="30000" dirty="0" smtClean="0"/>
            <a:t>st</a:t>
          </a:r>
          <a:r>
            <a:rPr lang="en-IE" sz="1400" dirty="0" smtClean="0"/>
            <a:t> preference support versus the voting population.</a:t>
          </a:r>
          <a:endParaRPr lang="en-IE" sz="1400" dirty="0"/>
        </a:p>
      </dgm:t>
    </dgm:pt>
    <dgm:pt modelId="{79CA6A6C-7A28-42BE-A221-09296EE23E23}" type="parTrans" cxnId="{53F2A031-3CAF-4E61-9C25-64F1C310C7ED}">
      <dgm:prSet/>
      <dgm:spPr/>
      <dgm:t>
        <a:bodyPr/>
        <a:lstStyle/>
        <a:p>
          <a:endParaRPr lang="en-IE"/>
        </a:p>
      </dgm:t>
    </dgm:pt>
    <dgm:pt modelId="{B91DE663-EDB9-47B9-A057-A37624A8207F}" type="sibTrans" cxnId="{53F2A031-3CAF-4E61-9C25-64F1C310C7ED}">
      <dgm:prSet/>
      <dgm:spPr/>
      <dgm:t>
        <a:bodyPr/>
        <a:lstStyle/>
        <a:p>
          <a:endParaRPr lang="en-IE"/>
        </a:p>
      </dgm:t>
    </dgm:pt>
    <dgm:pt modelId="{6EB60135-CAD9-40DA-A73D-541703958174}">
      <dgm:prSet phldrT="[Text]" custT="1"/>
      <dgm:spPr>
        <a:ln>
          <a:solidFill>
            <a:schemeClr val="accent1"/>
          </a:solidFill>
        </a:ln>
      </dgm:spPr>
      <dgm:t>
        <a:bodyPr/>
        <a:lstStyle/>
        <a:p>
          <a:r>
            <a:rPr lang="en-IE" sz="1400" dirty="0" smtClean="0">
              <a:solidFill>
                <a:schemeClr val="tx2"/>
              </a:solidFill>
            </a:rPr>
            <a:t>Barriers</a:t>
          </a:r>
          <a:r>
            <a:rPr lang="en-IE" sz="1400" dirty="0" smtClean="0"/>
            <a:t> to voting is, by some distance, </a:t>
          </a:r>
          <a:r>
            <a:rPr lang="en-IE" sz="1400" dirty="0" smtClean="0">
              <a:solidFill>
                <a:schemeClr val="tx2"/>
              </a:solidFill>
            </a:rPr>
            <a:t>a lack of interest in politics</a:t>
          </a:r>
          <a:r>
            <a:rPr lang="en-IE" sz="1400" dirty="0" smtClean="0"/>
            <a:t>, followed by being out of the country or busy on the day.</a:t>
          </a:r>
          <a:endParaRPr lang="en-IE" sz="1400" dirty="0"/>
        </a:p>
      </dgm:t>
    </dgm:pt>
    <dgm:pt modelId="{B962C721-1070-4744-96AD-5E3A19B8C8D8}" type="parTrans" cxnId="{24A8F235-9B3B-442A-A4A2-AD0CB380DAE1}">
      <dgm:prSet/>
      <dgm:spPr/>
      <dgm:t>
        <a:bodyPr/>
        <a:lstStyle/>
        <a:p>
          <a:endParaRPr lang="en-IE"/>
        </a:p>
      </dgm:t>
    </dgm:pt>
    <dgm:pt modelId="{DF3DA2FD-218E-4ABB-B6C2-C94F599642B8}" type="sibTrans" cxnId="{24A8F235-9B3B-442A-A4A2-AD0CB380DAE1}">
      <dgm:prSet/>
      <dgm:spPr/>
      <dgm:t>
        <a:bodyPr/>
        <a:lstStyle/>
        <a:p>
          <a:endParaRPr lang="en-IE"/>
        </a:p>
      </dgm:t>
    </dgm:pt>
    <dgm:pt modelId="{018FF461-BEAF-4281-A167-D6DBDA2D2C03}" type="pres">
      <dgm:prSet presAssocID="{7B9AB061-DCD3-4507-95FC-506292F13486}" presName="linearFlow" presStyleCnt="0">
        <dgm:presLayoutVars>
          <dgm:dir/>
          <dgm:animLvl val="lvl"/>
          <dgm:resizeHandles val="exact"/>
        </dgm:presLayoutVars>
      </dgm:prSet>
      <dgm:spPr/>
      <dgm:t>
        <a:bodyPr/>
        <a:lstStyle/>
        <a:p>
          <a:endParaRPr lang="en-IE"/>
        </a:p>
      </dgm:t>
    </dgm:pt>
    <dgm:pt modelId="{6250E03F-1F39-4C9F-846D-71FB91DE0514}" type="pres">
      <dgm:prSet presAssocID="{753F850F-CBCE-4D03-A6FA-15644D172136}" presName="composite" presStyleCnt="0"/>
      <dgm:spPr/>
    </dgm:pt>
    <dgm:pt modelId="{19D1A6E4-FE3B-464E-9FC3-24359BBD32C3}" type="pres">
      <dgm:prSet presAssocID="{753F850F-CBCE-4D03-A6FA-15644D172136}" presName="parentText" presStyleLbl="alignNode1" presStyleIdx="0" presStyleCnt="3">
        <dgm:presLayoutVars>
          <dgm:chMax val="1"/>
          <dgm:bulletEnabled val="1"/>
        </dgm:presLayoutVars>
      </dgm:prSet>
      <dgm:spPr/>
      <dgm:t>
        <a:bodyPr/>
        <a:lstStyle/>
        <a:p>
          <a:endParaRPr lang="en-IE"/>
        </a:p>
      </dgm:t>
    </dgm:pt>
    <dgm:pt modelId="{EAA7CCF1-34F0-4AF8-B3EA-1975C27D039F}" type="pres">
      <dgm:prSet presAssocID="{753F850F-CBCE-4D03-A6FA-15644D172136}" presName="descendantText" presStyleLbl="alignAcc1" presStyleIdx="0" presStyleCnt="3">
        <dgm:presLayoutVars>
          <dgm:bulletEnabled val="1"/>
        </dgm:presLayoutVars>
      </dgm:prSet>
      <dgm:spPr/>
      <dgm:t>
        <a:bodyPr/>
        <a:lstStyle/>
        <a:p>
          <a:endParaRPr lang="en-IE"/>
        </a:p>
      </dgm:t>
    </dgm:pt>
    <dgm:pt modelId="{E87F6332-F6F5-424C-A71D-A3D93E180E7B}" type="pres">
      <dgm:prSet presAssocID="{0959A770-C65D-48AE-ADE4-EFE9FAD669EA}" presName="sp" presStyleCnt="0"/>
      <dgm:spPr/>
    </dgm:pt>
    <dgm:pt modelId="{53BBEF4C-BF93-4DFC-AD72-5A2AD766A13E}" type="pres">
      <dgm:prSet presAssocID="{70A991D3-387A-4340-83C2-565CF2D7D7CA}" presName="composite" presStyleCnt="0"/>
      <dgm:spPr/>
    </dgm:pt>
    <dgm:pt modelId="{37969CA3-8AD3-4C27-AA71-CAD0DD58A59D}" type="pres">
      <dgm:prSet presAssocID="{70A991D3-387A-4340-83C2-565CF2D7D7CA}" presName="parentText" presStyleLbl="alignNode1" presStyleIdx="1" presStyleCnt="3">
        <dgm:presLayoutVars>
          <dgm:chMax val="1"/>
          <dgm:bulletEnabled val="1"/>
        </dgm:presLayoutVars>
      </dgm:prSet>
      <dgm:spPr/>
      <dgm:t>
        <a:bodyPr/>
        <a:lstStyle/>
        <a:p>
          <a:endParaRPr lang="en-IE"/>
        </a:p>
      </dgm:t>
    </dgm:pt>
    <dgm:pt modelId="{98D999A3-AD45-45DD-B434-CF39E06F4AEF}" type="pres">
      <dgm:prSet presAssocID="{70A991D3-387A-4340-83C2-565CF2D7D7CA}" presName="descendantText" presStyleLbl="alignAcc1" presStyleIdx="1" presStyleCnt="3" custScaleY="96384">
        <dgm:presLayoutVars>
          <dgm:bulletEnabled val="1"/>
        </dgm:presLayoutVars>
      </dgm:prSet>
      <dgm:spPr/>
      <dgm:t>
        <a:bodyPr/>
        <a:lstStyle/>
        <a:p>
          <a:endParaRPr lang="en-IE"/>
        </a:p>
      </dgm:t>
    </dgm:pt>
    <dgm:pt modelId="{8145E79F-4D99-4387-82B6-6AC7CABED57E}" type="pres">
      <dgm:prSet presAssocID="{1A42FA95-EBB1-47DB-8FC5-9B43E140C7A3}" presName="sp" presStyleCnt="0"/>
      <dgm:spPr/>
    </dgm:pt>
    <dgm:pt modelId="{C2A7D950-ECEE-4FAC-A243-33E52ADFD61E}" type="pres">
      <dgm:prSet presAssocID="{9ECAF4EE-58B9-4A30-80EE-6D6903C66F30}" presName="composite" presStyleCnt="0"/>
      <dgm:spPr/>
    </dgm:pt>
    <dgm:pt modelId="{7F5C6EB5-ADF4-4767-AA5A-DB113C13D301}" type="pres">
      <dgm:prSet presAssocID="{9ECAF4EE-58B9-4A30-80EE-6D6903C66F30}" presName="parentText" presStyleLbl="alignNode1" presStyleIdx="2" presStyleCnt="3">
        <dgm:presLayoutVars>
          <dgm:chMax val="1"/>
          <dgm:bulletEnabled val="1"/>
        </dgm:presLayoutVars>
      </dgm:prSet>
      <dgm:spPr/>
      <dgm:t>
        <a:bodyPr/>
        <a:lstStyle/>
        <a:p>
          <a:endParaRPr lang="en-IE"/>
        </a:p>
      </dgm:t>
    </dgm:pt>
    <dgm:pt modelId="{AC866A12-DBA2-401A-9417-8B71BB699CB6}" type="pres">
      <dgm:prSet presAssocID="{9ECAF4EE-58B9-4A30-80EE-6D6903C66F30}" presName="descendantText" presStyleLbl="alignAcc1" presStyleIdx="2" presStyleCnt="3" custScaleY="127541">
        <dgm:presLayoutVars>
          <dgm:bulletEnabled val="1"/>
        </dgm:presLayoutVars>
      </dgm:prSet>
      <dgm:spPr/>
      <dgm:t>
        <a:bodyPr/>
        <a:lstStyle/>
        <a:p>
          <a:endParaRPr lang="en-IE"/>
        </a:p>
      </dgm:t>
    </dgm:pt>
  </dgm:ptLst>
  <dgm:cxnLst>
    <dgm:cxn modelId="{58C1FE0A-71FB-471A-903B-101CE239F762}" srcId="{70A991D3-387A-4340-83C2-565CF2D7D7CA}" destId="{63FFB6EF-F289-469D-8FD9-1E70A9EB6B33}" srcOrd="1" destOrd="0" parTransId="{C1BEEFBB-0C5B-4F5E-9F8A-C670B2B0E6EE}" sibTransId="{C20E1AA2-E256-4580-B095-18978FAFF509}"/>
    <dgm:cxn modelId="{341B3C82-0C0C-4745-9551-0601143A2205}" type="presOf" srcId="{9ECAF4EE-58B9-4A30-80EE-6D6903C66F30}" destId="{7F5C6EB5-ADF4-4767-AA5A-DB113C13D301}" srcOrd="0" destOrd="0" presId="urn:microsoft.com/office/officeart/2005/8/layout/chevron2"/>
    <dgm:cxn modelId="{9DA477C4-2BEB-418B-B3BD-82500010D09B}" type="presOf" srcId="{753F850F-CBCE-4D03-A6FA-15644D172136}" destId="{19D1A6E4-FE3B-464E-9FC3-24359BBD32C3}" srcOrd="0" destOrd="0" presId="urn:microsoft.com/office/officeart/2005/8/layout/chevron2"/>
    <dgm:cxn modelId="{2ADA0C64-740D-45D2-806A-914501563AE4}" srcId="{7B9AB061-DCD3-4507-95FC-506292F13486}" destId="{753F850F-CBCE-4D03-A6FA-15644D172136}" srcOrd="0" destOrd="0" parTransId="{11ACC7D8-BED3-4402-8CAE-CA910217A19B}" sibTransId="{0959A770-C65D-48AE-ADE4-EFE9FAD669EA}"/>
    <dgm:cxn modelId="{FBD04321-8556-4321-A99B-0CAE573D5803}" type="presOf" srcId="{77465754-9D55-419D-97FC-8C722EDD5A31}" destId="{EAA7CCF1-34F0-4AF8-B3EA-1975C27D039F}" srcOrd="0" destOrd="0" presId="urn:microsoft.com/office/officeart/2005/8/layout/chevron2"/>
    <dgm:cxn modelId="{1AD35291-231A-49CA-8149-34D9EFDF2690}" type="presOf" srcId="{70A991D3-387A-4340-83C2-565CF2D7D7CA}" destId="{37969CA3-8AD3-4C27-AA71-CAD0DD58A59D}" srcOrd="0" destOrd="0" presId="urn:microsoft.com/office/officeart/2005/8/layout/chevron2"/>
    <dgm:cxn modelId="{4E396537-6729-47B4-BC3D-4CD07A9E8D97}" type="presOf" srcId="{E5284CBB-D137-43E3-81F9-0A61EF43F7C2}" destId="{AC866A12-DBA2-401A-9417-8B71BB699CB6}" srcOrd="0" destOrd="0" presId="urn:microsoft.com/office/officeart/2005/8/layout/chevron2"/>
    <dgm:cxn modelId="{ADEA5C5C-3CEE-472D-9ECF-1BD19FA50587}" type="presOf" srcId="{6EB60135-CAD9-40DA-A73D-541703958174}" destId="{AC866A12-DBA2-401A-9417-8B71BB699CB6}" srcOrd="0" destOrd="2" presId="urn:microsoft.com/office/officeart/2005/8/layout/chevron2"/>
    <dgm:cxn modelId="{E7326540-6A97-4CB7-99F6-240CD569ABB4}" type="presOf" srcId="{5B7AF0A6-5E3B-40D3-86AD-C6C58E9CBED2}" destId="{EAA7CCF1-34F0-4AF8-B3EA-1975C27D039F}" srcOrd="0" destOrd="1" presId="urn:microsoft.com/office/officeart/2005/8/layout/chevron2"/>
    <dgm:cxn modelId="{19E5D2C6-145C-4FAD-9E34-42CF9F279D86}" srcId="{753F850F-CBCE-4D03-A6FA-15644D172136}" destId="{5B7AF0A6-5E3B-40D3-86AD-C6C58E9CBED2}" srcOrd="1" destOrd="0" parTransId="{662B5186-B0D5-48AB-AC14-80F5140D2B31}" sibTransId="{9E92EFDB-2F43-47DD-9CFE-CBE77DF09A21}"/>
    <dgm:cxn modelId="{CEB4C2B5-B2DE-4EA6-9F9B-85F8F05F109C}" srcId="{9ECAF4EE-58B9-4A30-80EE-6D6903C66F30}" destId="{E5284CBB-D137-43E3-81F9-0A61EF43F7C2}" srcOrd="0" destOrd="0" parTransId="{00C373D3-7D90-4FBC-A82D-EA3FDBEB233E}" sibTransId="{1A4D68B6-3AD5-4110-822C-2B508AC23304}"/>
    <dgm:cxn modelId="{9693E1BB-3B36-4856-8D74-FBCA7D1BD079}" type="presOf" srcId="{63FFB6EF-F289-469D-8FD9-1E70A9EB6B33}" destId="{98D999A3-AD45-45DD-B434-CF39E06F4AEF}" srcOrd="0" destOrd="1" presId="urn:microsoft.com/office/officeart/2005/8/layout/chevron2"/>
    <dgm:cxn modelId="{274F5AFA-DF1B-47B9-A68D-F12E70D76F00}" type="presOf" srcId="{07BEC9B4-BC32-4664-AA7C-8A5D0F53512E}" destId="{98D999A3-AD45-45DD-B434-CF39E06F4AEF}" srcOrd="0" destOrd="0" presId="urn:microsoft.com/office/officeart/2005/8/layout/chevron2"/>
    <dgm:cxn modelId="{80A71351-BA69-45D0-8C6E-6E6AB92987AA}" srcId="{753F850F-CBCE-4D03-A6FA-15644D172136}" destId="{77465754-9D55-419D-97FC-8C722EDD5A31}" srcOrd="0" destOrd="0" parTransId="{B6D21FDB-FBDE-4F6E-B663-A07AABB767D8}" sibTransId="{96E9142D-3175-41B8-BE36-B357FB3B0D96}"/>
    <dgm:cxn modelId="{CC0767FC-884B-47CF-BDEE-47EFE3024F7B}" type="presOf" srcId="{4F714C69-B041-4CD7-8105-3BD5983F2DA2}" destId="{AC866A12-DBA2-401A-9417-8B71BB699CB6}" srcOrd="0" destOrd="1" presId="urn:microsoft.com/office/officeart/2005/8/layout/chevron2"/>
    <dgm:cxn modelId="{53F2A031-3CAF-4E61-9C25-64F1C310C7ED}" srcId="{9ECAF4EE-58B9-4A30-80EE-6D6903C66F30}" destId="{4F714C69-B041-4CD7-8105-3BD5983F2DA2}" srcOrd="1" destOrd="0" parTransId="{79CA6A6C-7A28-42BE-A221-09296EE23E23}" sibTransId="{B91DE663-EDB9-47B9-A057-A37624A8207F}"/>
    <dgm:cxn modelId="{4F52D1F4-7A1F-4DF4-AB7F-0569FD959244}" srcId="{7B9AB061-DCD3-4507-95FC-506292F13486}" destId="{9ECAF4EE-58B9-4A30-80EE-6D6903C66F30}" srcOrd="2" destOrd="0" parTransId="{6A8B7E24-7526-4F68-9EE3-5C9FE92EBFFB}" sibTransId="{1CAB875B-A064-47D0-913F-CCB0C4E39122}"/>
    <dgm:cxn modelId="{24A8F235-9B3B-442A-A4A2-AD0CB380DAE1}" srcId="{9ECAF4EE-58B9-4A30-80EE-6D6903C66F30}" destId="{6EB60135-CAD9-40DA-A73D-541703958174}" srcOrd="2" destOrd="0" parTransId="{B962C721-1070-4744-96AD-5E3A19B8C8D8}" sibTransId="{DF3DA2FD-218E-4ABB-B6C2-C94F599642B8}"/>
    <dgm:cxn modelId="{CC3E5B0F-980B-43D8-849E-2228CB7609E6}" type="presOf" srcId="{7B9AB061-DCD3-4507-95FC-506292F13486}" destId="{018FF461-BEAF-4281-A167-D6DBDA2D2C03}" srcOrd="0" destOrd="0" presId="urn:microsoft.com/office/officeart/2005/8/layout/chevron2"/>
    <dgm:cxn modelId="{29727DF9-0823-4320-98F0-5CBA922C77B3}" srcId="{7B9AB061-DCD3-4507-95FC-506292F13486}" destId="{70A991D3-387A-4340-83C2-565CF2D7D7CA}" srcOrd="1" destOrd="0" parTransId="{E1251D5C-CDD8-4159-A01B-716201CDA4C0}" sibTransId="{1A42FA95-EBB1-47DB-8FC5-9B43E140C7A3}"/>
    <dgm:cxn modelId="{CF561F7E-2A57-4A04-82CF-DFC4FD3E3170}" srcId="{70A991D3-387A-4340-83C2-565CF2D7D7CA}" destId="{07BEC9B4-BC32-4664-AA7C-8A5D0F53512E}" srcOrd="0" destOrd="0" parTransId="{77FB0E95-F3E0-41C7-96C0-B5DD62705262}" sibTransId="{5014C3FD-A8D0-4FC2-8564-75FE48CC8CD8}"/>
    <dgm:cxn modelId="{0EE398AA-08E4-4C10-ADED-275C8B2F2A13}" type="presParOf" srcId="{018FF461-BEAF-4281-A167-D6DBDA2D2C03}" destId="{6250E03F-1F39-4C9F-846D-71FB91DE0514}" srcOrd="0" destOrd="0" presId="urn:microsoft.com/office/officeart/2005/8/layout/chevron2"/>
    <dgm:cxn modelId="{6E55E80B-7381-4918-88CC-D9C65F4C4C49}" type="presParOf" srcId="{6250E03F-1F39-4C9F-846D-71FB91DE0514}" destId="{19D1A6E4-FE3B-464E-9FC3-24359BBD32C3}" srcOrd="0" destOrd="0" presId="urn:microsoft.com/office/officeart/2005/8/layout/chevron2"/>
    <dgm:cxn modelId="{83F05831-AECD-4FB5-B9BF-B70E8D8816B6}" type="presParOf" srcId="{6250E03F-1F39-4C9F-846D-71FB91DE0514}" destId="{EAA7CCF1-34F0-4AF8-B3EA-1975C27D039F}" srcOrd="1" destOrd="0" presId="urn:microsoft.com/office/officeart/2005/8/layout/chevron2"/>
    <dgm:cxn modelId="{FBCB674B-50B9-41AC-B134-04D5CCB29DDB}" type="presParOf" srcId="{018FF461-BEAF-4281-A167-D6DBDA2D2C03}" destId="{E87F6332-F6F5-424C-A71D-A3D93E180E7B}" srcOrd="1" destOrd="0" presId="urn:microsoft.com/office/officeart/2005/8/layout/chevron2"/>
    <dgm:cxn modelId="{279A7C36-A02B-4CCB-A271-39827DF85385}" type="presParOf" srcId="{018FF461-BEAF-4281-A167-D6DBDA2D2C03}" destId="{53BBEF4C-BF93-4DFC-AD72-5A2AD766A13E}" srcOrd="2" destOrd="0" presId="urn:microsoft.com/office/officeart/2005/8/layout/chevron2"/>
    <dgm:cxn modelId="{4876702E-9614-48B4-A221-41307ABA760E}" type="presParOf" srcId="{53BBEF4C-BF93-4DFC-AD72-5A2AD766A13E}" destId="{37969CA3-8AD3-4C27-AA71-CAD0DD58A59D}" srcOrd="0" destOrd="0" presId="urn:microsoft.com/office/officeart/2005/8/layout/chevron2"/>
    <dgm:cxn modelId="{AAD2E67E-A470-4BF0-8CDB-D321FC480C1F}" type="presParOf" srcId="{53BBEF4C-BF93-4DFC-AD72-5A2AD766A13E}" destId="{98D999A3-AD45-45DD-B434-CF39E06F4AEF}" srcOrd="1" destOrd="0" presId="urn:microsoft.com/office/officeart/2005/8/layout/chevron2"/>
    <dgm:cxn modelId="{7CA3EE22-D8A7-40A6-81F2-492F394A7C34}" type="presParOf" srcId="{018FF461-BEAF-4281-A167-D6DBDA2D2C03}" destId="{8145E79F-4D99-4387-82B6-6AC7CABED57E}" srcOrd="3" destOrd="0" presId="urn:microsoft.com/office/officeart/2005/8/layout/chevron2"/>
    <dgm:cxn modelId="{54EC8688-7A54-48D4-9D6C-AFFE50381CE2}" type="presParOf" srcId="{018FF461-BEAF-4281-A167-D6DBDA2D2C03}" destId="{C2A7D950-ECEE-4FAC-A243-33E52ADFD61E}" srcOrd="4" destOrd="0" presId="urn:microsoft.com/office/officeart/2005/8/layout/chevron2"/>
    <dgm:cxn modelId="{BFF0E56B-F0B4-4574-BA42-60503A03CBD1}" type="presParOf" srcId="{C2A7D950-ECEE-4FAC-A243-33E52ADFD61E}" destId="{7F5C6EB5-ADF4-4767-AA5A-DB113C13D301}" srcOrd="0" destOrd="0" presId="urn:microsoft.com/office/officeart/2005/8/layout/chevron2"/>
    <dgm:cxn modelId="{13297E3E-F205-4E8A-A795-8FE9AB268E78}" type="presParOf" srcId="{C2A7D950-ECEE-4FAC-A243-33E52ADFD61E}" destId="{AC866A12-DBA2-401A-9417-8B71BB699CB6}"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FB94EEA-0090-4EE1-944D-C3CF0A84582D}"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IE"/>
        </a:p>
      </dgm:t>
    </dgm:pt>
    <dgm:pt modelId="{5B813738-5751-4D7B-813A-EF16CB635618}">
      <dgm:prSet phldrT="[Text]" custT="1"/>
      <dgm:spPr/>
      <dgm:t>
        <a:bodyPr anchor="t" anchorCtr="0"/>
        <a:lstStyle/>
        <a:p>
          <a:r>
            <a:rPr lang="en-IE" sz="2000" b="1" dirty="0" smtClean="0"/>
            <a:t>1</a:t>
          </a:r>
          <a:endParaRPr lang="en-IE" sz="2000" b="1" dirty="0"/>
        </a:p>
      </dgm:t>
    </dgm:pt>
    <dgm:pt modelId="{1610B29E-F6A9-4403-A7DC-EF6A7405971D}" type="parTrans" cxnId="{6100C37C-2206-4B99-AE3F-2EF5F4384B10}">
      <dgm:prSet/>
      <dgm:spPr/>
      <dgm:t>
        <a:bodyPr/>
        <a:lstStyle/>
        <a:p>
          <a:endParaRPr lang="en-IE" sz="2000"/>
        </a:p>
      </dgm:t>
    </dgm:pt>
    <dgm:pt modelId="{CE0CD6F4-AC19-456D-826B-B05909EA0D11}" type="sibTrans" cxnId="{6100C37C-2206-4B99-AE3F-2EF5F4384B10}">
      <dgm:prSet/>
      <dgm:spPr/>
      <dgm:t>
        <a:bodyPr/>
        <a:lstStyle/>
        <a:p>
          <a:endParaRPr lang="en-IE" sz="2000"/>
        </a:p>
      </dgm:t>
    </dgm:pt>
    <dgm:pt modelId="{27047347-50B7-40C2-A011-ACEA49418244}">
      <dgm:prSet phldrT="[Text]" custT="1"/>
      <dgm:spPr/>
      <dgm:t>
        <a:bodyPr/>
        <a:lstStyle/>
        <a:p>
          <a:r>
            <a:rPr lang="en-IE" sz="1300" dirty="0" smtClean="0"/>
            <a:t>2 in 3 18-25 year olds live in a house or apartment but </a:t>
          </a:r>
          <a:r>
            <a:rPr lang="en-IE" sz="1300" b="1" u="none" dirty="0" smtClean="0"/>
            <a:t>do not pay rent</a:t>
          </a:r>
          <a:r>
            <a:rPr lang="en-IE" sz="1300" u="none" dirty="0" smtClean="0"/>
            <a:t>. However 1 in 4 are </a:t>
          </a:r>
          <a:r>
            <a:rPr lang="en-IE" sz="1300" b="1" u="none" dirty="0" smtClean="0"/>
            <a:t>renting privately</a:t>
          </a:r>
          <a:r>
            <a:rPr lang="en-IE" sz="1300" u="none" dirty="0" smtClean="0"/>
            <a:t>.</a:t>
          </a:r>
          <a:r>
            <a:rPr lang="en-IE" sz="1300" dirty="0" smtClean="0"/>
            <a:t> </a:t>
          </a:r>
          <a:endParaRPr lang="en-IE" sz="1300" dirty="0"/>
        </a:p>
      </dgm:t>
    </dgm:pt>
    <dgm:pt modelId="{12B0C486-0C88-49A2-826B-5788CE4E295D}" type="parTrans" cxnId="{A52B7CB8-251D-44B5-8914-FBE7DAB79A86}">
      <dgm:prSet/>
      <dgm:spPr/>
      <dgm:t>
        <a:bodyPr/>
        <a:lstStyle/>
        <a:p>
          <a:endParaRPr lang="en-IE" sz="2000"/>
        </a:p>
      </dgm:t>
    </dgm:pt>
    <dgm:pt modelId="{701E3378-7C57-402D-B769-D3ED3A2C20E5}" type="sibTrans" cxnId="{A52B7CB8-251D-44B5-8914-FBE7DAB79A86}">
      <dgm:prSet/>
      <dgm:spPr/>
      <dgm:t>
        <a:bodyPr/>
        <a:lstStyle/>
        <a:p>
          <a:endParaRPr lang="en-IE" sz="2000"/>
        </a:p>
      </dgm:t>
    </dgm:pt>
    <dgm:pt modelId="{643121DD-28AA-4D1D-8B68-58AC30887607}">
      <dgm:prSet phldrT="[Text]" custT="1"/>
      <dgm:spPr>
        <a:solidFill>
          <a:schemeClr val="tx2"/>
        </a:solidFill>
        <a:ln>
          <a:solidFill>
            <a:schemeClr val="tx2"/>
          </a:solidFill>
        </a:ln>
      </dgm:spPr>
      <dgm:t>
        <a:bodyPr anchor="t" anchorCtr="0"/>
        <a:lstStyle/>
        <a:p>
          <a:r>
            <a:rPr lang="en-IE" sz="2000" b="1" dirty="0" smtClean="0"/>
            <a:t>2</a:t>
          </a:r>
          <a:endParaRPr lang="en-IE" sz="2000" b="1" dirty="0"/>
        </a:p>
      </dgm:t>
    </dgm:pt>
    <dgm:pt modelId="{B670DD5F-B6FA-4C44-AB1A-71FAC372B7C7}" type="parTrans" cxnId="{CD73DEFB-DB32-460C-84CF-6A0B54BFDC70}">
      <dgm:prSet/>
      <dgm:spPr/>
      <dgm:t>
        <a:bodyPr/>
        <a:lstStyle/>
        <a:p>
          <a:endParaRPr lang="en-IE" sz="2000"/>
        </a:p>
      </dgm:t>
    </dgm:pt>
    <dgm:pt modelId="{0832EC07-D8D9-4F0D-8A4B-ABD0C7B806ED}" type="sibTrans" cxnId="{CD73DEFB-DB32-460C-84CF-6A0B54BFDC70}">
      <dgm:prSet/>
      <dgm:spPr/>
      <dgm:t>
        <a:bodyPr/>
        <a:lstStyle/>
        <a:p>
          <a:endParaRPr lang="en-IE" sz="2000"/>
        </a:p>
      </dgm:t>
    </dgm:pt>
    <dgm:pt modelId="{B1C4C2F5-7433-4411-9B25-F69A7CC15D6F}">
      <dgm:prSet phldrT="[Text]" custT="1"/>
      <dgm:spPr>
        <a:ln>
          <a:solidFill>
            <a:schemeClr val="tx2"/>
          </a:solidFill>
        </a:ln>
      </dgm:spPr>
      <dgm:t>
        <a:bodyPr/>
        <a:lstStyle/>
        <a:p>
          <a:r>
            <a:rPr lang="en-IE" sz="1300" dirty="0" smtClean="0"/>
            <a:t>7 in 10 18-25 year olds currently </a:t>
          </a:r>
          <a:r>
            <a:rPr lang="en-IE" sz="1300" b="1" dirty="0" smtClean="0"/>
            <a:t>live</a:t>
          </a:r>
          <a:r>
            <a:rPr lang="en-IE" sz="1300" dirty="0" smtClean="0"/>
            <a:t> with their </a:t>
          </a:r>
          <a:r>
            <a:rPr lang="en-IE" sz="1300" b="1" dirty="0" smtClean="0"/>
            <a:t>family</a:t>
          </a:r>
          <a:r>
            <a:rPr lang="en-IE" sz="1300" dirty="0" smtClean="0"/>
            <a:t>. Of those who do not pay any rent, the majority of them live with their family.</a:t>
          </a:r>
          <a:endParaRPr lang="en-IE" sz="1300" dirty="0"/>
        </a:p>
      </dgm:t>
    </dgm:pt>
    <dgm:pt modelId="{06AEC017-DB9E-44DB-8647-A961737E1880}" type="parTrans" cxnId="{983E44E0-C85E-46A4-BA93-5932788BE6CA}">
      <dgm:prSet/>
      <dgm:spPr/>
      <dgm:t>
        <a:bodyPr/>
        <a:lstStyle/>
        <a:p>
          <a:endParaRPr lang="en-IE" sz="2000"/>
        </a:p>
      </dgm:t>
    </dgm:pt>
    <dgm:pt modelId="{715F7F12-18D2-4AD0-AB68-92713AD3DFE4}" type="sibTrans" cxnId="{983E44E0-C85E-46A4-BA93-5932788BE6CA}">
      <dgm:prSet/>
      <dgm:spPr/>
      <dgm:t>
        <a:bodyPr/>
        <a:lstStyle/>
        <a:p>
          <a:endParaRPr lang="en-IE" sz="2000"/>
        </a:p>
      </dgm:t>
    </dgm:pt>
    <dgm:pt modelId="{1C10696A-4A74-41E4-A335-C7E2633AC15F}">
      <dgm:prSet phldrT="[Text]" custT="1"/>
      <dgm:spPr>
        <a:solidFill>
          <a:schemeClr val="bg2"/>
        </a:solidFill>
        <a:ln>
          <a:solidFill>
            <a:schemeClr val="bg2"/>
          </a:solidFill>
        </a:ln>
      </dgm:spPr>
      <dgm:t>
        <a:bodyPr anchor="t" anchorCtr="0"/>
        <a:lstStyle/>
        <a:p>
          <a:r>
            <a:rPr lang="en-IE" sz="2000" b="1" dirty="0" smtClean="0"/>
            <a:t>3</a:t>
          </a:r>
          <a:endParaRPr lang="en-IE" sz="2000" b="1" dirty="0"/>
        </a:p>
      </dgm:t>
    </dgm:pt>
    <dgm:pt modelId="{876A5EBC-D297-4433-8D5A-685803CB0499}" type="parTrans" cxnId="{5AC451B3-6E82-4B66-9CF8-DFBAA6E0D98A}">
      <dgm:prSet/>
      <dgm:spPr/>
      <dgm:t>
        <a:bodyPr/>
        <a:lstStyle/>
        <a:p>
          <a:endParaRPr lang="en-IE" sz="2000"/>
        </a:p>
      </dgm:t>
    </dgm:pt>
    <dgm:pt modelId="{F6B9D460-B27C-4165-ADDF-8B9AFE3ADA28}" type="sibTrans" cxnId="{5AC451B3-6E82-4B66-9CF8-DFBAA6E0D98A}">
      <dgm:prSet/>
      <dgm:spPr/>
      <dgm:t>
        <a:bodyPr/>
        <a:lstStyle/>
        <a:p>
          <a:endParaRPr lang="en-IE" sz="2000"/>
        </a:p>
      </dgm:t>
    </dgm:pt>
    <dgm:pt modelId="{C41F37F5-4E7A-4F6C-954F-947E6BD0DB79}">
      <dgm:prSet phldrT="[Text]" custT="1"/>
      <dgm:spPr>
        <a:ln>
          <a:solidFill>
            <a:schemeClr val="bg2"/>
          </a:solidFill>
        </a:ln>
      </dgm:spPr>
      <dgm:t>
        <a:bodyPr/>
        <a:lstStyle/>
        <a:p>
          <a:r>
            <a:rPr lang="en-IE" sz="1300" dirty="0" smtClean="0"/>
            <a:t>Overall </a:t>
          </a:r>
          <a:r>
            <a:rPr lang="en-IE" sz="1300" b="1" dirty="0" smtClean="0"/>
            <a:t>satisfaction</a:t>
          </a:r>
          <a:r>
            <a:rPr lang="en-IE" sz="1300" dirty="0" smtClean="0"/>
            <a:t> with </a:t>
          </a:r>
          <a:r>
            <a:rPr lang="en-IE" sz="1300" b="1" dirty="0" smtClean="0"/>
            <a:t>accommodation</a:t>
          </a:r>
          <a:r>
            <a:rPr lang="en-IE" sz="1300" dirty="0" smtClean="0"/>
            <a:t> is generally very </a:t>
          </a:r>
          <a:r>
            <a:rPr lang="en-IE" sz="1300" b="1" dirty="0" smtClean="0"/>
            <a:t>high</a:t>
          </a:r>
          <a:r>
            <a:rPr lang="en-IE" sz="1300" dirty="0" smtClean="0"/>
            <a:t>, particularly those not paying rent, however those renting from a local authority slightly less satisfied with building quality and sanitation.</a:t>
          </a:r>
          <a:endParaRPr lang="en-IE" sz="1300" dirty="0"/>
        </a:p>
      </dgm:t>
    </dgm:pt>
    <dgm:pt modelId="{8F5B7C16-C458-4A13-9553-76038A2D5739}" type="parTrans" cxnId="{7E30ED8D-4B61-4741-8DC7-A146924EC4F7}">
      <dgm:prSet/>
      <dgm:spPr/>
      <dgm:t>
        <a:bodyPr/>
        <a:lstStyle/>
        <a:p>
          <a:endParaRPr lang="en-IE" sz="2000"/>
        </a:p>
      </dgm:t>
    </dgm:pt>
    <dgm:pt modelId="{A7B44FE5-31F0-4DE7-96E2-91ECFF2D6F7F}" type="sibTrans" cxnId="{7E30ED8D-4B61-4741-8DC7-A146924EC4F7}">
      <dgm:prSet/>
      <dgm:spPr/>
      <dgm:t>
        <a:bodyPr/>
        <a:lstStyle/>
        <a:p>
          <a:endParaRPr lang="en-IE" sz="2000"/>
        </a:p>
      </dgm:t>
    </dgm:pt>
    <dgm:pt modelId="{3FAB03D7-4B07-4265-AF8E-CA3DB15E6E87}">
      <dgm:prSet phldrT="[Text]" custT="1"/>
      <dgm:spPr>
        <a:solidFill>
          <a:schemeClr val="bg1">
            <a:lumMod val="65000"/>
          </a:schemeClr>
        </a:solidFill>
        <a:ln>
          <a:solidFill>
            <a:schemeClr val="bg1">
              <a:lumMod val="65000"/>
            </a:schemeClr>
          </a:solidFill>
        </a:ln>
      </dgm:spPr>
      <dgm:t>
        <a:bodyPr anchor="t" anchorCtr="0"/>
        <a:lstStyle/>
        <a:p>
          <a:r>
            <a:rPr lang="en-IE" sz="2000" b="1" dirty="0" smtClean="0"/>
            <a:t>10</a:t>
          </a:r>
          <a:endParaRPr lang="en-IE" sz="2000" b="1" dirty="0"/>
        </a:p>
      </dgm:t>
    </dgm:pt>
    <dgm:pt modelId="{0A8159C4-33DC-4AB4-A288-45F1A6C83122}" type="parTrans" cxnId="{0BB31997-DF09-461B-99CB-C3FEEEDEE7D9}">
      <dgm:prSet/>
      <dgm:spPr/>
      <dgm:t>
        <a:bodyPr/>
        <a:lstStyle/>
        <a:p>
          <a:endParaRPr lang="en-IE" sz="2000"/>
        </a:p>
      </dgm:t>
    </dgm:pt>
    <dgm:pt modelId="{6492C450-D8F3-4383-8FD4-DF567F9D0DD6}" type="sibTrans" cxnId="{0BB31997-DF09-461B-99CB-C3FEEEDEE7D9}">
      <dgm:prSet/>
      <dgm:spPr/>
      <dgm:t>
        <a:bodyPr/>
        <a:lstStyle/>
        <a:p>
          <a:endParaRPr lang="en-IE" sz="2000"/>
        </a:p>
      </dgm:t>
    </dgm:pt>
    <dgm:pt modelId="{85754512-DF04-4D7D-A9FC-39B1ECF50587}">
      <dgm:prSet phldrT="[Text]" custT="1"/>
      <dgm:spPr>
        <a:solidFill>
          <a:schemeClr val="accent5"/>
        </a:solidFill>
        <a:ln>
          <a:solidFill>
            <a:schemeClr val="accent5"/>
          </a:solidFill>
        </a:ln>
      </dgm:spPr>
      <dgm:t>
        <a:bodyPr anchor="t" anchorCtr="0"/>
        <a:lstStyle/>
        <a:p>
          <a:r>
            <a:rPr lang="en-IE" sz="2000" b="1" dirty="0" smtClean="0"/>
            <a:t>4</a:t>
          </a:r>
          <a:endParaRPr lang="en-IE" sz="2000" b="1" dirty="0"/>
        </a:p>
      </dgm:t>
    </dgm:pt>
    <dgm:pt modelId="{1A4D6C95-2FAF-4243-A498-F2B521873D18}" type="parTrans" cxnId="{9C9F56EB-B029-4839-A0FE-E385726C6126}">
      <dgm:prSet/>
      <dgm:spPr/>
      <dgm:t>
        <a:bodyPr/>
        <a:lstStyle/>
        <a:p>
          <a:endParaRPr lang="en-IE" sz="2000"/>
        </a:p>
      </dgm:t>
    </dgm:pt>
    <dgm:pt modelId="{B7FF84AD-8000-4B50-9649-DF9D17D3DA6B}" type="sibTrans" cxnId="{9C9F56EB-B029-4839-A0FE-E385726C6126}">
      <dgm:prSet/>
      <dgm:spPr/>
      <dgm:t>
        <a:bodyPr/>
        <a:lstStyle/>
        <a:p>
          <a:endParaRPr lang="en-IE" sz="2000"/>
        </a:p>
      </dgm:t>
    </dgm:pt>
    <dgm:pt modelId="{1B7420B4-9BFB-4AC3-8C7A-46A6C7060D5C}">
      <dgm:prSet phldrT="[Text]" custT="1"/>
      <dgm:spPr>
        <a:solidFill>
          <a:schemeClr val="accent3">
            <a:lumMod val="75000"/>
          </a:schemeClr>
        </a:solidFill>
        <a:ln>
          <a:solidFill>
            <a:schemeClr val="accent3">
              <a:lumMod val="75000"/>
            </a:schemeClr>
          </a:solidFill>
        </a:ln>
      </dgm:spPr>
      <dgm:t>
        <a:bodyPr anchor="t" anchorCtr="0"/>
        <a:lstStyle/>
        <a:p>
          <a:r>
            <a:rPr lang="en-IE" sz="2000" b="1" dirty="0" smtClean="0"/>
            <a:t>5</a:t>
          </a:r>
          <a:endParaRPr lang="en-IE" sz="2000" b="1" dirty="0"/>
        </a:p>
      </dgm:t>
    </dgm:pt>
    <dgm:pt modelId="{23ECBC10-5090-4214-BE0A-FA82B26DE605}" type="parTrans" cxnId="{5793F35A-31D5-44A4-9990-41CE2CF8922F}">
      <dgm:prSet/>
      <dgm:spPr/>
      <dgm:t>
        <a:bodyPr/>
        <a:lstStyle/>
        <a:p>
          <a:endParaRPr lang="en-IE" sz="2000"/>
        </a:p>
      </dgm:t>
    </dgm:pt>
    <dgm:pt modelId="{E18936B6-6004-4B5E-A981-894C405E41D6}" type="sibTrans" cxnId="{5793F35A-31D5-44A4-9990-41CE2CF8922F}">
      <dgm:prSet/>
      <dgm:spPr/>
      <dgm:t>
        <a:bodyPr/>
        <a:lstStyle/>
        <a:p>
          <a:endParaRPr lang="en-IE" sz="2000"/>
        </a:p>
      </dgm:t>
    </dgm:pt>
    <dgm:pt modelId="{B3184B26-19C5-48AE-B663-225CFECAE6F7}">
      <dgm:prSet phldrT="[Text]" custT="1"/>
      <dgm:spPr>
        <a:solidFill>
          <a:schemeClr val="tx1"/>
        </a:solidFill>
        <a:ln>
          <a:solidFill>
            <a:schemeClr val="tx1"/>
          </a:solidFill>
        </a:ln>
      </dgm:spPr>
      <dgm:t>
        <a:bodyPr anchor="t" anchorCtr="0"/>
        <a:lstStyle/>
        <a:p>
          <a:r>
            <a:rPr lang="en-IE" sz="2000" b="1" dirty="0" smtClean="0"/>
            <a:t>6</a:t>
          </a:r>
          <a:endParaRPr lang="en-IE" sz="2000" b="1" dirty="0"/>
        </a:p>
      </dgm:t>
    </dgm:pt>
    <dgm:pt modelId="{963C2715-CA44-4C9B-832B-0D5494E2CCEC}" type="parTrans" cxnId="{6B6E3D59-77D5-47FB-89FC-016C0D065E46}">
      <dgm:prSet/>
      <dgm:spPr/>
      <dgm:t>
        <a:bodyPr/>
        <a:lstStyle/>
        <a:p>
          <a:endParaRPr lang="en-IE" sz="2000"/>
        </a:p>
      </dgm:t>
    </dgm:pt>
    <dgm:pt modelId="{C57A94B7-0C79-4CBA-B5E9-C1002422E301}" type="sibTrans" cxnId="{6B6E3D59-77D5-47FB-89FC-016C0D065E46}">
      <dgm:prSet/>
      <dgm:spPr/>
      <dgm:t>
        <a:bodyPr/>
        <a:lstStyle/>
        <a:p>
          <a:endParaRPr lang="en-IE" sz="2000"/>
        </a:p>
      </dgm:t>
    </dgm:pt>
    <dgm:pt modelId="{0D59664C-73AE-4E55-A9F1-5F993F9EA4E6}">
      <dgm:prSet phldrT="[Text]" custT="1"/>
      <dgm:spPr>
        <a:solidFill>
          <a:schemeClr val="accent2"/>
        </a:solidFill>
        <a:ln>
          <a:solidFill>
            <a:schemeClr val="accent2"/>
          </a:solidFill>
        </a:ln>
      </dgm:spPr>
      <dgm:t>
        <a:bodyPr anchor="t" anchorCtr="0"/>
        <a:lstStyle/>
        <a:p>
          <a:r>
            <a:rPr lang="en-IE" sz="2000" b="1" dirty="0" smtClean="0"/>
            <a:t>7</a:t>
          </a:r>
          <a:endParaRPr lang="en-IE" sz="2000" b="1" dirty="0"/>
        </a:p>
      </dgm:t>
    </dgm:pt>
    <dgm:pt modelId="{59042FBC-4A20-4ABA-903F-BF1735B20649}" type="parTrans" cxnId="{16E9BB95-2255-42C6-97B4-C07D28CB6026}">
      <dgm:prSet/>
      <dgm:spPr/>
      <dgm:t>
        <a:bodyPr/>
        <a:lstStyle/>
        <a:p>
          <a:endParaRPr lang="en-IE" sz="2000"/>
        </a:p>
      </dgm:t>
    </dgm:pt>
    <dgm:pt modelId="{FBC46563-FD77-4772-9FE1-BC39A4C2989B}" type="sibTrans" cxnId="{16E9BB95-2255-42C6-97B4-C07D28CB6026}">
      <dgm:prSet/>
      <dgm:spPr/>
      <dgm:t>
        <a:bodyPr/>
        <a:lstStyle/>
        <a:p>
          <a:endParaRPr lang="en-IE" sz="2000"/>
        </a:p>
      </dgm:t>
    </dgm:pt>
    <dgm:pt modelId="{A405E999-5ABE-44C4-A009-C4AF1154A21A}">
      <dgm:prSet phldrT="[Text]" custT="1"/>
      <dgm:spPr>
        <a:solidFill>
          <a:schemeClr val="accent4"/>
        </a:solidFill>
        <a:ln>
          <a:solidFill>
            <a:schemeClr val="accent4"/>
          </a:solidFill>
        </a:ln>
      </dgm:spPr>
      <dgm:t>
        <a:bodyPr anchor="t" anchorCtr="0"/>
        <a:lstStyle/>
        <a:p>
          <a:r>
            <a:rPr lang="en-IE" sz="2000" b="1" dirty="0" smtClean="0"/>
            <a:t>8</a:t>
          </a:r>
          <a:endParaRPr lang="en-IE" sz="2000" b="1" dirty="0"/>
        </a:p>
      </dgm:t>
    </dgm:pt>
    <dgm:pt modelId="{4D288C5A-45B3-430B-B5CD-FE1FD1382F0F}" type="parTrans" cxnId="{A44A94CE-48CA-4815-BFE6-C21D87D61EEB}">
      <dgm:prSet/>
      <dgm:spPr/>
      <dgm:t>
        <a:bodyPr/>
        <a:lstStyle/>
        <a:p>
          <a:endParaRPr lang="en-IE" sz="2000"/>
        </a:p>
      </dgm:t>
    </dgm:pt>
    <dgm:pt modelId="{B1110832-EC61-4539-A2E2-F44CC6683671}" type="sibTrans" cxnId="{A44A94CE-48CA-4815-BFE6-C21D87D61EEB}">
      <dgm:prSet/>
      <dgm:spPr/>
      <dgm:t>
        <a:bodyPr/>
        <a:lstStyle/>
        <a:p>
          <a:endParaRPr lang="en-IE" sz="2000"/>
        </a:p>
      </dgm:t>
    </dgm:pt>
    <dgm:pt modelId="{8C5AE4A5-A7A9-44E2-B2DF-69868F0074E0}">
      <dgm:prSet phldrT="[Text]" custT="1"/>
      <dgm:spPr/>
      <dgm:t>
        <a:bodyPr anchor="t" anchorCtr="0"/>
        <a:lstStyle/>
        <a:p>
          <a:r>
            <a:rPr lang="en-IE" sz="2000" b="1" dirty="0" smtClean="0"/>
            <a:t>9</a:t>
          </a:r>
          <a:endParaRPr lang="en-IE" sz="2000" b="1" dirty="0"/>
        </a:p>
      </dgm:t>
    </dgm:pt>
    <dgm:pt modelId="{FB5147CA-2384-40A9-A0E8-CD1C80020936}" type="parTrans" cxnId="{BBBAB083-4F78-4A78-A881-736FAE319F5C}">
      <dgm:prSet/>
      <dgm:spPr/>
      <dgm:t>
        <a:bodyPr/>
        <a:lstStyle/>
        <a:p>
          <a:endParaRPr lang="en-IE" sz="2000"/>
        </a:p>
      </dgm:t>
    </dgm:pt>
    <dgm:pt modelId="{D06678E1-B2A3-4F69-B6D5-409DC43C0EA8}" type="sibTrans" cxnId="{BBBAB083-4F78-4A78-A881-736FAE319F5C}">
      <dgm:prSet/>
      <dgm:spPr/>
      <dgm:t>
        <a:bodyPr/>
        <a:lstStyle/>
        <a:p>
          <a:endParaRPr lang="en-IE" sz="2000"/>
        </a:p>
      </dgm:t>
    </dgm:pt>
    <dgm:pt modelId="{16CF2F03-F98B-44A0-A9D4-707F210D9FF5}">
      <dgm:prSet custT="1"/>
      <dgm:spPr>
        <a:ln>
          <a:solidFill>
            <a:schemeClr val="accent5"/>
          </a:solidFill>
        </a:ln>
      </dgm:spPr>
      <dgm:t>
        <a:bodyPr/>
        <a:lstStyle/>
        <a:p>
          <a:r>
            <a:rPr lang="en-IE" sz="1300" dirty="0" smtClean="0"/>
            <a:t>3 in 10 have </a:t>
          </a:r>
          <a:r>
            <a:rPr lang="en-IE" sz="1300" b="1" dirty="0" smtClean="0"/>
            <a:t>health</a:t>
          </a:r>
          <a:r>
            <a:rPr lang="en-IE" sz="1300" dirty="0" smtClean="0"/>
            <a:t> </a:t>
          </a:r>
          <a:r>
            <a:rPr lang="en-IE" sz="1300" b="1" dirty="0" smtClean="0"/>
            <a:t>insurance</a:t>
          </a:r>
          <a:r>
            <a:rPr lang="en-IE" sz="1300" dirty="0" smtClean="0"/>
            <a:t>. Just over half agree with the potential introduction of the </a:t>
          </a:r>
          <a:r>
            <a:rPr lang="en-IE" sz="1300" b="1" dirty="0" smtClean="0"/>
            <a:t>mandatory</a:t>
          </a:r>
          <a:r>
            <a:rPr lang="en-IE" sz="1300" dirty="0" smtClean="0"/>
            <a:t> </a:t>
          </a:r>
          <a:r>
            <a:rPr lang="en-IE" sz="1300" b="1" dirty="0" smtClean="0"/>
            <a:t>health</a:t>
          </a:r>
          <a:r>
            <a:rPr lang="en-IE" sz="1300" dirty="0" smtClean="0"/>
            <a:t> </a:t>
          </a:r>
          <a:r>
            <a:rPr lang="en-IE" sz="1300" b="1" dirty="0" smtClean="0"/>
            <a:t>care</a:t>
          </a:r>
          <a:r>
            <a:rPr lang="en-IE" sz="1300" dirty="0" smtClean="0"/>
            <a:t>.</a:t>
          </a:r>
          <a:endParaRPr lang="en-IE" sz="1300" dirty="0"/>
        </a:p>
      </dgm:t>
    </dgm:pt>
    <dgm:pt modelId="{C61F1B0D-B7A5-4D52-9C87-9148DD365C90}" type="parTrans" cxnId="{FDC78CE6-B4B3-4737-90E1-4C7F16DC8E3C}">
      <dgm:prSet/>
      <dgm:spPr/>
      <dgm:t>
        <a:bodyPr/>
        <a:lstStyle/>
        <a:p>
          <a:endParaRPr lang="en-IE" sz="2000"/>
        </a:p>
      </dgm:t>
    </dgm:pt>
    <dgm:pt modelId="{397BA974-515C-4D3B-A2A8-F15D71A230E8}" type="sibTrans" cxnId="{FDC78CE6-B4B3-4737-90E1-4C7F16DC8E3C}">
      <dgm:prSet/>
      <dgm:spPr/>
      <dgm:t>
        <a:bodyPr/>
        <a:lstStyle/>
        <a:p>
          <a:endParaRPr lang="en-IE" sz="2000"/>
        </a:p>
      </dgm:t>
    </dgm:pt>
    <dgm:pt modelId="{CBEA1E16-AE37-431D-B61E-55B41BAD8AAD}">
      <dgm:prSet custT="1"/>
      <dgm:spPr>
        <a:ln>
          <a:solidFill>
            <a:schemeClr val="accent3">
              <a:lumMod val="75000"/>
            </a:schemeClr>
          </a:solidFill>
        </a:ln>
      </dgm:spPr>
      <dgm:t>
        <a:bodyPr/>
        <a:lstStyle/>
        <a:p>
          <a:r>
            <a:rPr lang="en-IE" sz="1300" dirty="0" smtClean="0"/>
            <a:t>Just under 1 in 4 are in receipt of the </a:t>
          </a:r>
          <a:r>
            <a:rPr lang="en-IE" sz="1300" b="1" dirty="0" smtClean="0"/>
            <a:t>Jobseekers</a:t>
          </a:r>
          <a:r>
            <a:rPr lang="en-IE" sz="1300" dirty="0" smtClean="0"/>
            <a:t> allowance, with 3 in 4 disagreeing with the cuts that were made.</a:t>
          </a:r>
          <a:endParaRPr lang="en-IE" sz="1300" dirty="0"/>
        </a:p>
      </dgm:t>
    </dgm:pt>
    <dgm:pt modelId="{7CA6F375-0F89-43A8-9746-38FC1A14C398}" type="parTrans" cxnId="{049A4022-FD89-48E7-8DB9-EF875EFFE1D7}">
      <dgm:prSet/>
      <dgm:spPr/>
      <dgm:t>
        <a:bodyPr/>
        <a:lstStyle/>
        <a:p>
          <a:endParaRPr lang="en-IE" sz="2000"/>
        </a:p>
      </dgm:t>
    </dgm:pt>
    <dgm:pt modelId="{028B6C84-46D7-4E35-9E3C-C370E611F626}" type="sibTrans" cxnId="{049A4022-FD89-48E7-8DB9-EF875EFFE1D7}">
      <dgm:prSet/>
      <dgm:spPr/>
      <dgm:t>
        <a:bodyPr/>
        <a:lstStyle/>
        <a:p>
          <a:endParaRPr lang="en-IE" sz="2000"/>
        </a:p>
      </dgm:t>
    </dgm:pt>
    <dgm:pt modelId="{E9396082-FFFD-476E-BAD3-44C4E22F63D1}">
      <dgm:prSet custT="1"/>
      <dgm:spPr>
        <a:ln>
          <a:solidFill>
            <a:schemeClr val="tx1"/>
          </a:solidFill>
        </a:ln>
      </dgm:spPr>
      <dgm:t>
        <a:bodyPr/>
        <a:lstStyle/>
        <a:p>
          <a:r>
            <a:rPr lang="en-IE" sz="1300" dirty="0" smtClean="0"/>
            <a:t>Just over half are aware of the </a:t>
          </a:r>
          <a:r>
            <a:rPr lang="en-IE" sz="1300" b="1" dirty="0" err="1" smtClean="0"/>
            <a:t>Jobbridge</a:t>
          </a:r>
          <a:r>
            <a:rPr lang="en-IE" sz="1300" dirty="0" smtClean="0"/>
            <a:t> scheme with polarised attitudes towards it. Those more negatively disposed include those aged 22-25, lower social classes and in receipt of the jobseekers allowance.</a:t>
          </a:r>
          <a:endParaRPr lang="en-IE" sz="1300" dirty="0"/>
        </a:p>
      </dgm:t>
    </dgm:pt>
    <dgm:pt modelId="{97CFF36D-BBA4-4F97-9596-F346D42E9A19}" type="parTrans" cxnId="{5465AA18-9D9D-47BA-AAF7-C637B89984D9}">
      <dgm:prSet/>
      <dgm:spPr/>
      <dgm:t>
        <a:bodyPr/>
        <a:lstStyle/>
        <a:p>
          <a:endParaRPr lang="en-IE" sz="2000"/>
        </a:p>
      </dgm:t>
    </dgm:pt>
    <dgm:pt modelId="{4219DE08-7532-4D82-A5E6-A240AE822D1D}" type="sibTrans" cxnId="{5465AA18-9D9D-47BA-AAF7-C637B89984D9}">
      <dgm:prSet/>
      <dgm:spPr/>
      <dgm:t>
        <a:bodyPr/>
        <a:lstStyle/>
        <a:p>
          <a:endParaRPr lang="en-IE" sz="2000"/>
        </a:p>
      </dgm:t>
    </dgm:pt>
    <dgm:pt modelId="{1B3B5738-55F6-4CFE-B45C-1F26ECD2D5DA}">
      <dgm:prSet custT="1"/>
      <dgm:spPr>
        <a:ln>
          <a:solidFill>
            <a:schemeClr val="accent2"/>
          </a:solidFill>
        </a:ln>
      </dgm:spPr>
      <dgm:t>
        <a:bodyPr/>
        <a:lstStyle/>
        <a:p>
          <a:r>
            <a:rPr lang="en-IE" sz="1300" dirty="0" smtClean="0"/>
            <a:t>7 in 10 are </a:t>
          </a:r>
          <a:r>
            <a:rPr lang="en-IE" sz="1300" b="1" dirty="0" smtClean="0"/>
            <a:t>registered</a:t>
          </a:r>
          <a:r>
            <a:rPr lang="en-IE" sz="1300" dirty="0" smtClean="0"/>
            <a:t> to </a:t>
          </a:r>
          <a:r>
            <a:rPr lang="en-IE" sz="1300" b="1" dirty="0" smtClean="0"/>
            <a:t>vote</a:t>
          </a:r>
          <a:r>
            <a:rPr lang="en-IE" sz="1300" dirty="0" smtClean="0"/>
            <a:t> in Ireland, and of these, just under half </a:t>
          </a:r>
          <a:r>
            <a:rPr lang="en-IE" sz="1300" b="1" dirty="0" smtClean="0"/>
            <a:t>actually</a:t>
          </a:r>
          <a:r>
            <a:rPr lang="en-IE" sz="1300" dirty="0" smtClean="0"/>
            <a:t> went and </a:t>
          </a:r>
          <a:r>
            <a:rPr lang="en-IE" sz="1300" b="1" dirty="0" smtClean="0"/>
            <a:t>voted</a:t>
          </a:r>
          <a:r>
            <a:rPr lang="en-IE" sz="1300" dirty="0" smtClean="0"/>
            <a:t> in the May local and Euro elections. This equates to 38% of the total 18-25 year olds population who actually voted.</a:t>
          </a:r>
          <a:endParaRPr lang="en-IE" sz="1300" dirty="0"/>
        </a:p>
      </dgm:t>
    </dgm:pt>
    <dgm:pt modelId="{886E5FE3-494B-4AAB-9D8C-17253023E38A}" type="parTrans" cxnId="{BC9F9B42-1CBD-4C58-92B7-22C171C97330}">
      <dgm:prSet/>
      <dgm:spPr/>
      <dgm:t>
        <a:bodyPr/>
        <a:lstStyle/>
        <a:p>
          <a:endParaRPr lang="en-IE" sz="2000"/>
        </a:p>
      </dgm:t>
    </dgm:pt>
    <dgm:pt modelId="{9DE64ADD-2CE3-4B15-9ED7-FC480307EA1B}" type="sibTrans" cxnId="{BC9F9B42-1CBD-4C58-92B7-22C171C97330}">
      <dgm:prSet/>
      <dgm:spPr/>
      <dgm:t>
        <a:bodyPr/>
        <a:lstStyle/>
        <a:p>
          <a:endParaRPr lang="en-IE" sz="2000"/>
        </a:p>
      </dgm:t>
    </dgm:pt>
    <dgm:pt modelId="{CA64C5DE-C6AB-4518-AA2D-8CB1430D2EB5}">
      <dgm:prSet custT="1"/>
      <dgm:spPr>
        <a:ln>
          <a:solidFill>
            <a:schemeClr val="accent4"/>
          </a:solidFill>
        </a:ln>
      </dgm:spPr>
      <dgm:t>
        <a:bodyPr/>
        <a:lstStyle/>
        <a:p>
          <a:r>
            <a:rPr lang="en-IE" sz="1300" dirty="0" smtClean="0"/>
            <a:t>Support for </a:t>
          </a:r>
          <a:r>
            <a:rPr lang="en-IE" sz="1300" b="1" dirty="0" smtClean="0"/>
            <a:t>Sinn </a:t>
          </a:r>
          <a:r>
            <a:rPr lang="en-IE" sz="1300" b="1" dirty="0" err="1" smtClean="0"/>
            <a:t>Féin</a:t>
          </a:r>
          <a:r>
            <a:rPr lang="en-IE" sz="1300" b="1" dirty="0" smtClean="0"/>
            <a:t> </a:t>
          </a:r>
          <a:r>
            <a:rPr lang="en-IE" sz="1300" dirty="0" smtClean="0"/>
            <a:t>is very strong among this group in both the local and Euro elections, while </a:t>
          </a:r>
          <a:r>
            <a:rPr lang="en-IE" sz="1300" b="1" dirty="0" smtClean="0"/>
            <a:t>Fine Gael </a:t>
          </a:r>
          <a:r>
            <a:rPr lang="en-IE" sz="1300" dirty="0" smtClean="0"/>
            <a:t>are underperforming.</a:t>
          </a:r>
          <a:endParaRPr lang="en-IE" sz="1300" dirty="0"/>
        </a:p>
      </dgm:t>
    </dgm:pt>
    <dgm:pt modelId="{C0F5F94D-4786-47D0-9C5B-941FCDD3DA93}" type="parTrans" cxnId="{2EFEA5C3-6FA5-454F-8908-0CD67C9B0ACA}">
      <dgm:prSet/>
      <dgm:spPr/>
      <dgm:t>
        <a:bodyPr/>
        <a:lstStyle/>
        <a:p>
          <a:endParaRPr lang="en-IE" sz="2000"/>
        </a:p>
      </dgm:t>
    </dgm:pt>
    <dgm:pt modelId="{8C428DB8-30CD-4599-9B8E-C816A026D362}" type="sibTrans" cxnId="{2EFEA5C3-6FA5-454F-8908-0CD67C9B0ACA}">
      <dgm:prSet/>
      <dgm:spPr/>
      <dgm:t>
        <a:bodyPr/>
        <a:lstStyle/>
        <a:p>
          <a:endParaRPr lang="en-IE" sz="2000"/>
        </a:p>
      </dgm:t>
    </dgm:pt>
    <dgm:pt modelId="{3ECD2485-8105-4DC2-B232-A5789AA820CF}">
      <dgm:prSet custT="1"/>
      <dgm:spPr/>
      <dgm:t>
        <a:bodyPr/>
        <a:lstStyle/>
        <a:p>
          <a:r>
            <a:rPr lang="en-IE" sz="1300" b="1" dirty="0" smtClean="0"/>
            <a:t>Barriers</a:t>
          </a:r>
          <a:r>
            <a:rPr lang="en-IE" sz="1300" dirty="0" smtClean="0"/>
            <a:t> to </a:t>
          </a:r>
          <a:r>
            <a:rPr lang="en-IE" sz="1300" b="1" dirty="0" smtClean="0"/>
            <a:t>voting</a:t>
          </a:r>
          <a:r>
            <a:rPr lang="en-IE" sz="1300" dirty="0" smtClean="0"/>
            <a:t> among those registered is simply a lack of </a:t>
          </a:r>
          <a:r>
            <a:rPr lang="en-IE" sz="1300" b="1" dirty="0" smtClean="0"/>
            <a:t>interest</a:t>
          </a:r>
          <a:r>
            <a:rPr lang="en-IE" sz="1300" dirty="0" smtClean="0"/>
            <a:t> in </a:t>
          </a:r>
          <a:r>
            <a:rPr lang="en-IE" sz="1300" b="1" dirty="0" smtClean="0"/>
            <a:t>politics</a:t>
          </a:r>
          <a:r>
            <a:rPr lang="en-IE" sz="1300" dirty="0" smtClean="0"/>
            <a:t>. Next to this are not an ‘active’ choice not to vote, but instead circumstances beyond control, such as out of the country or working.</a:t>
          </a:r>
          <a:endParaRPr lang="en-IE" sz="1300" dirty="0"/>
        </a:p>
      </dgm:t>
    </dgm:pt>
    <dgm:pt modelId="{DAD97F39-489F-4AD7-BFE3-89A97B45CF6B}" type="parTrans" cxnId="{786F3920-7DC2-41CE-A1E6-BD72CE06A3E8}">
      <dgm:prSet/>
      <dgm:spPr/>
      <dgm:t>
        <a:bodyPr/>
        <a:lstStyle/>
        <a:p>
          <a:endParaRPr lang="en-IE" sz="2000"/>
        </a:p>
      </dgm:t>
    </dgm:pt>
    <dgm:pt modelId="{FC3C383F-F647-413F-9FA6-92395088E881}" type="sibTrans" cxnId="{786F3920-7DC2-41CE-A1E6-BD72CE06A3E8}">
      <dgm:prSet/>
      <dgm:spPr/>
      <dgm:t>
        <a:bodyPr/>
        <a:lstStyle/>
        <a:p>
          <a:endParaRPr lang="en-IE" sz="2000"/>
        </a:p>
      </dgm:t>
    </dgm:pt>
    <dgm:pt modelId="{D6F300B1-E63D-4F51-BE61-17555219B43E}">
      <dgm:prSet custT="1"/>
      <dgm:spPr>
        <a:ln>
          <a:solidFill>
            <a:schemeClr val="bg1">
              <a:lumMod val="65000"/>
            </a:schemeClr>
          </a:solidFill>
        </a:ln>
      </dgm:spPr>
      <dgm:t>
        <a:bodyPr/>
        <a:lstStyle/>
        <a:p>
          <a:r>
            <a:rPr lang="en-IE" sz="1300" dirty="0" smtClean="0"/>
            <a:t>Almost 7 on 10 support the creation of a </a:t>
          </a:r>
          <a:r>
            <a:rPr lang="en-IE" sz="1300" b="1" dirty="0" smtClean="0"/>
            <a:t>Ministry for Irish Overseas</a:t>
          </a:r>
          <a:r>
            <a:rPr lang="en-IE" sz="1300" dirty="0" smtClean="0"/>
            <a:t>.</a:t>
          </a:r>
          <a:endParaRPr lang="en-IE" sz="1300" dirty="0"/>
        </a:p>
      </dgm:t>
    </dgm:pt>
    <dgm:pt modelId="{AEBF4A72-3B77-4903-A65C-BB2C86361492}" type="parTrans" cxnId="{D75B7CC9-8EC4-4F42-B173-123360989985}">
      <dgm:prSet/>
      <dgm:spPr/>
      <dgm:t>
        <a:bodyPr/>
        <a:lstStyle/>
        <a:p>
          <a:endParaRPr lang="en-IE" sz="2000"/>
        </a:p>
      </dgm:t>
    </dgm:pt>
    <dgm:pt modelId="{4AC519CC-C617-4C92-B98D-01A2C61DC18C}" type="sibTrans" cxnId="{D75B7CC9-8EC4-4F42-B173-123360989985}">
      <dgm:prSet/>
      <dgm:spPr/>
      <dgm:t>
        <a:bodyPr/>
        <a:lstStyle/>
        <a:p>
          <a:endParaRPr lang="en-IE" sz="2000"/>
        </a:p>
      </dgm:t>
    </dgm:pt>
    <dgm:pt modelId="{E2DC5745-16ED-4474-B2B6-572B00368D5E}" type="pres">
      <dgm:prSet presAssocID="{8FB94EEA-0090-4EE1-944D-C3CF0A84582D}" presName="linearFlow" presStyleCnt="0">
        <dgm:presLayoutVars>
          <dgm:dir/>
          <dgm:animLvl val="lvl"/>
          <dgm:resizeHandles val="exact"/>
        </dgm:presLayoutVars>
      </dgm:prSet>
      <dgm:spPr/>
      <dgm:t>
        <a:bodyPr/>
        <a:lstStyle/>
        <a:p>
          <a:endParaRPr lang="en-IE"/>
        </a:p>
      </dgm:t>
    </dgm:pt>
    <dgm:pt modelId="{C62BE9FF-5BA2-47AE-9339-B21839D5E34E}" type="pres">
      <dgm:prSet presAssocID="{5B813738-5751-4D7B-813A-EF16CB635618}" presName="composite" presStyleCnt="0"/>
      <dgm:spPr/>
    </dgm:pt>
    <dgm:pt modelId="{F3386E4A-682D-4BBA-888A-0C14BE9390CD}" type="pres">
      <dgm:prSet presAssocID="{5B813738-5751-4D7B-813A-EF16CB635618}" presName="parentText" presStyleLbl="alignNode1" presStyleIdx="0" presStyleCnt="10">
        <dgm:presLayoutVars>
          <dgm:chMax val="1"/>
          <dgm:bulletEnabled val="1"/>
        </dgm:presLayoutVars>
      </dgm:prSet>
      <dgm:spPr/>
      <dgm:t>
        <a:bodyPr/>
        <a:lstStyle/>
        <a:p>
          <a:endParaRPr lang="en-IE"/>
        </a:p>
      </dgm:t>
    </dgm:pt>
    <dgm:pt modelId="{B895DFEF-2F3F-447D-9BF9-B4CB9BB6D4BC}" type="pres">
      <dgm:prSet presAssocID="{5B813738-5751-4D7B-813A-EF16CB635618}" presName="descendantText" presStyleLbl="alignAcc1" presStyleIdx="0" presStyleCnt="10">
        <dgm:presLayoutVars>
          <dgm:bulletEnabled val="1"/>
        </dgm:presLayoutVars>
      </dgm:prSet>
      <dgm:spPr/>
      <dgm:t>
        <a:bodyPr/>
        <a:lstStyle/>
        <a:p>
          <a:endParaRPr lang="en-IE"/>
        </a:p>
      </dgm:t>
    </dgm:pt>
    <dgm:pt modelId="{2A1DE711-1D61-4D97-A171-50A2888F2BB7}" type="pres">
      <dgm:prSet presAssocID="{CE0CD6F4-AC19-456D-826B-B05909EA0D11}" presName="sp" presStyleCnt="0"/>
      <dgm:spPr/>
    </dgm:pt>
    <dgm:pt modelId="{C128C362-A25C-4E4A-8752-F925A7618C08}" type="pres">
      <dgm:prSet presAssocID="{643121DD-28AA-4D1D-8B68-58AC30887607}" presName="composite" presStyleCnt="0"/>
      <dgm:spPr/>
    </dgm:pt>
    <dgm:pt modelId="{94A1856D-377F-4772-BC2E-17796E0DA599}" type="pres">
      <dgm:prSet presAssocID="{643121DD-28AA-4D1D-8B68-58AC30887607}" presName="parentText" presStyleLbl="alignNode1" presStyleIdx="1" presStyleCnt="10">
        <dgm:presLayoutVars>
          <dgm:chMax val="1"/>
          <dgm:bulletEnabled val="1"/>
        </dgm:presLayoutVars>
      </dgm:prSet>
      <dgm:spPr/>
      <dgm:t>
        <a:bodyPr/>
        <a:lstStyle/>
        <a:p>
          <a:endParaRPr lang="en-IE"/>
        </a:p>
      </dgm:t>
    </dgm:pt>
    <dgm:pt modelId="{A27FBC30-D286-4121-BF9B-85A0B626015A}" type="pres">
      <dgm:prSet presAssocID="{643121DD-28AA-4D1D-8B68-58AC30887607}" presName="descendantText" presStyleLbl="alignAcc1" presStyleIdx="1" presStyleCnt="10">
        <dgm:presLayoutVars>
          <dgm:bulletEnabled val="1"/>
        </dgm:presLayoutVars>
      </dgm:prSet>
      <dgm:spPr/>
      <dgm:t>
        <a:bodyPr/>
        <a:lstStyle/>
        <a:p>
          <a:endParaRPr lang="en-IE"/>
        </a:p>
      </dgm:t>
    </dgm:pt>
    <dgm:pt modelId="{35569CBC-BC99-4916-A162-F3C6EA7726F2}" type="pres">
      <dgm:prSet presAssocID="{0832EC07-D8D9-4F0D-8A4B-ABD0C7B806ED}" presName="sp" presStyleCnt="0"/>
      <dgm:spPr/>
    </dgm:pt>
    <dgm:pt modelId="{949A89DF-9CC8-4719-9696-6A76D985A54C}" type="pres">
      <dgm:prSet presAssocID="{1C10696A-4A74-41E4-A335-C7E2633AC15F}" presName="composite" presStyleCnt="0"/>
      <dgm:spPr/>
    </dgm:pt>
    <dgm:pt modelId="{14A06A17-52E6-413A-B0CB-58011AB5464E}" type="pres">
      <dgm:prSet presAssocID="{1C10696A-4A74-41E4-A335-C7E2633AC15F}" presName="parentText" presStyleLbl="alignNode1" presStyleIdx="2" presStyleCnt="10">
        <dgm:presLayoutVars>
          <dgm:chMax val="1"/>
          <dgm:bulletEnabled val="1"/>
        </dgm:presLayoutVars>
      </dgm:prSet>
      <dgm:spPr/>
      <dgm:t>
        <a:bodyPr/>
        <a:lstStyle/>
        <a:p>
          <a:endParaRPr lang="en-IE"/>
        </a:p>
      </dgm:t>
    </dgm:pt>
    <dgm:pt modelId="{34646AAB-A899-49A8-B079-93947F57E1F5}" type="pres">
      <dgm:prSet presAssocID="{1C10696A-4A74-41E4-A335-C7E2633AC15F}" presName="descendantText" presStyleLbl="alignAcc1" presStyleIdx="2" presStyleCnt="10" custScaleY="119391">
        <dgm:presLayoutVars>
          <dgm:bulletEnabled val="1"/>
        </dgm:presLayoutVars>
      </dgm:prSet>
      <dgm:spPr/>
      <dgm:t>
        <a:bodyPr/>
        <a:lstStyle/>
        <a:p>
          <a:endParaRPr lang="en-IE"/>
        </a:p>
      </dgm:t>
    </dgm:pt>
    <dgm:pt modelId="{8E44AB15-157D-49F1-8AA1-CA4EF68AE9B3}" type="pres">
      <dgm:prSet presAssocID="{F6B9D460-B27C-4165-ADDF-8B9AFE3ADA28}" presName="sp" presStyleCnt="0"/>
      <dgm:spPr/>
    </dgm:pt>
    <dgm:pt modelId="{E1FAD15D-7507-4B20-A001-74660F65CCB7}" type="pres">
      <dgm:prSet presAssocID="{85754512-DF04-4D7D-A9FC-39B1ECF50587}" presName="composite" presStyleCnt="0"/>
      <dgm:spPr/>
    </dgm:pt>
    <dgm:pt modelId="{23A20791-8A1D-4BF1-9D5B-3BDFCBCEE602}" type="pres">
      <dgm:prSet presAssocID="{85754512-DF04-4D7D-A9FC-39B1ECF50587}" presName="parentText" presStyleLbl="alignNode1" presStyleIdx="3" presStyleCnt="10">
        <dgm:presLayoutVars>
          <dgm:chMax val="1"/>
          <dgm:bulletEnabled val="1"/>
        </dgm:presLayoutVars>
      </dgm:prSet>
      <dgm:spPr/>
      <dgm:t>
        <a:bodyPr/>
        <a:lstStyle/>
        <a:p>
          <a:endParaRPr lang="en-IE"/>
        </a:p>
      </dgm:t>
    </dgm:pt>
    <dgm:pt modelId="{B08E4497-ACC5-46D9-8C1E-F4D5966942C6}" type="pres">
      <dgm:prSet presAssocID="{85754512-DF04-4D7D-A9FC-39B1ECF50587}" presName="descendantText" presStyleLbl="alignAcc1" presStyleIdx="3" presStyleCnt="10">
        <dgm:presLayoutVars>
          <dgm:bulletEnabled val="1"/>
        </dgm:presLayoutVars>
      </dgm:prSet>
      <dgm:spPr/>
      <dgm:t>
        <a:bodyPr/>
        <a:lstStyle/>
        <a:p>
          <a:endParaRPr lang="en-IE"/>
        </a:p>
      </dgm:t>
    </dgm:pt>
    <dgm:pt modelId="{55698085-E23D-45A8-8F2F-BBA400913641}" type="pres">
      <dgm:prSet presAssocID="{B7FF84AD-8000-4B50-9649-DF9D17D3DA6B}" presName="sp" presStyleCnt="0"/>
      <dgm:spPr/>
    </dgm:pt>
    <dgm:pt modelId="{7990C7E9-52A5-4061-94E3-3D8959AF4874}" type="pres">
      <dgm:prSet presAssocID="{1B7420B4-9BFB-4AC3-8C7A-46A6C7060D5C}" presName="composite" presStyleCnt="0"/>
      <dgm:spPr/>
    </dgm:pt>
    <dgm:pt modelId="{B3E5F9C7-5208-49B4-A47E-561400C6020D}" type="pres">
      <dgm:prSet presAssocID="{1B7420B4-9BFB-4AC3-8C7A-46A6C7060D5C}" presName="parentText" presStyleLbl="alignNode1" presStyleIdx="4" presStyleCnt="10">
        <dgm:presLayoutVars>
          <dgm:chMax val="1"/>
          <dgm:bulletEnabled val="1"/>
        </dgm:presLayoutVars>
      </dgm:prSet>
      <dgm:spPr/>
      <dgm:t>
        <a:bodyPr/>
        <a:lstStyle/>
        <a:p>
          <a:endParaRPr lang="en-IE"/>
        </a:p>
      </dgm:t>
    </dgm:pt>
    <dgm:pt modelId="{442B9947-3C78-4386-B81A-71A359EBADFD}" type="pres">
      <dgm:prSet presAssocID="{1B7420B4-9BFB-4AC3-8C7A-46A6C7060D5C}" presName="descendantText" presStyleLbl="alignAcc1" presStyleIdx="4" presStyleCnt="10">
        <dgm:presLayoutVars>
          <dgm:bulletEnabled val="1"/>
        </dgm:presLayoutVars>
      </dgm:prSet>
      <dgm:spPr/>
      <dgm:t>
        <a:bodyPr/>
        <a:lstStyle/>
        <a:p>
          <a:endParaRPr lang="en-IE"/>
        </a:p>
      </dgm:t>
    </dgm:pt>
    <dgm:pt modelId="{ADFE2545-D271-4249-A974-EE192DB0DA81}" type="pres">
      <dgm:prSet presAssocID="{E18936B6-6004-4B5E-A981-894C405E41D6}" presName="sp" presStyleCnt="0"/>
      <dgm:spPr/>
    </dgm:pt>
    <dgm:pt modelId="{BD9AEC3C-29B6-4FF7-8206-6C478BCC582E}" type="pres">
      <dgm:prSet presAssocID="{B3184B26-19C5-48AE-B663-225CFECAE6F7}" presName="composite" presStyleCnt="0"/>
      <dgm:spPr/>
    </dgm:pt>
    <dgm:pt modelId="{7DCD367A-728F-4E06-985A-08FB47A8BBAF}" type="pres">
      <dgm:prSet presAssocID="{B3184B26-19C5-48AE-B663-225CFECAE6F7}" presName="parentText" presStyleLbl="alignNode1" presStyleIdx="5" presStyleCnt="10">
        <dgm:presLayoutVars>
          <dgm:chMax val="1"/>
          <dgm:bulletEnabled val="1"/>
        </dgm:presLayoutVars>
      </dgm:prSet>
      <dgm:spPr/>
      <dgm:t>
        <a:bodyPr/>
        <a:lstStyle/>
        <a:p>
          <a:endParaRPr lang="en-IE"/>
        </a:p>
      </dgm:t>
    </dgm:pt>
    <dgm:pt modelId="{FB27BB79-F0ED-4F52-A413-265ADE39EB91}" type="pres">
      <dgm:prSet presAssocID="{B3184B26-19C5-48AE-B663-225CFECAE6F7}" presName="descendantText" presStyleLbl="alignAcc1" presStyleIdx="5" presStyleCnt="10">
        <dgm:presLayoutVars>
          <dgm:bulletEnabled val="1"/>
        </dgm:presLayoutVars>
      </dgm:prSet>
      <dgm:spPr/>
      <dgm:t>
        <a:bodyPr/>
        <a:lstStyle/>
        <a:p>
          <a:endParaRPr lang="en-IE"/>
        </a:p>
      </dgm:t>
    </dgm:pt>
    <dgm:pt modelId="{9DCB2CEA-A114-43F7-81ED-1AC81AA1E674}" type="pres">
      <dgm:prSet presAssocID="{C57A94B7-0C79-4CBA-B5E9-C1002422E301}" presName="sp" presStyleCnt="0"/>
      <dgm:spPr/>
    </dgm:pt>
    <dgm:pt modelId="{F9ED0E2A-09F6-45A5-9403-972310516A62}" type="pres">
      <dgm:prSet presAssocID="{0D59664C-73AE-4E55-A9F1-5F993F9EA4E6}" presName="composite" presStyleCnt="0"/>
      <dgm:spPr/>
    </dgm:pt>
    <dgm:pt modelId="{BC318E1E-418A-4A92-851D-9FDD18F531FC}" type="pres">
      <dgm:prSet presAssocID="{0D59664C-73AE-4E55-A9F1-5F993F9EA4E6}" presName="parentText" presStyleLbl="alignNode1" presStyleIdx="6" presStyleCnt="10">
        <dgm:presLayoutVars>
          <dgm:chMax val="1"/>
          <dgm:bulletEnabled val="1"/>
        </dgm:presLayoutVars>
      </dgm:prSet>
      <dgm:spPr/>
      <dgm:t>
        <a:bodyPr/>
        <a:lstStyle/>
        <a:p>
          <a:endParaRPr lang="en-IE"/>
        </a:p>
      </dgm:t>
    </dgm:pt>
    <dgm:pt modelId="{38523E45-CA2E-430D-945E-026976CF4E29}" type="pres">
      <dgm:prSet presAssocID="{0D59664C-73AE-4E55-A9F1-5F993F9EA4E6}" presName="descendantText" presStyleLbl="alignAcc1" presStyleIdx="6" presStyleCnt="10">
        <dgm:presLayoutVars>
          <dgm:bulletEnabled val="1"/>
        </dgm:presLayoutVars>
      </dgm:prSet>
      <dgm:spPr/>
      <dgm:t>
        <a:bodyPr/>
        <a:lstStyle/>
        <a:p>
          <a:endParaRPr lang="en-IE"/>
        </a:p>
      </dgm:t>
    </dgm:pt>
    <dgm:pt modelId="{98AA6206-BE49-4A51-AA9A-00781090FFA9}" type="pres">
      <dgm:prSet presAssocID="{FBC46563-FD77-4772-9FE1-BC39A4C2989B}" presName="sp" presStyleCnt="0"/>
      <dgm:spPr/>
    </dgm:pt>
    <dgm:pt modelId="{85A827E0-00BC-47D1-B36C-A30657CCFB1C}" type="pres">
      <dgm:prSet presAssocID="{A405E999-5ABE-44C4-A009-C4AF1154A21A}" presName="composite" presStyleCnt="0"/>
      <dgm:spPr/>
    </dgm:pt>
    <dgm:pt modelId="{29D63077-980F-43A3-8D10-5EBB5C2B79C6}" type="pres">
      <dgm:prSet presAssocID="{A405E999-5ABE-44C4-A009-C4AF1154A21A}" presName="parentText" presStyleLbl="alignNode1" presStyleIdx="7" presStyleCnt="10">
        <dgm:presLayoutVars>
          <dgm:chMax val="1"/>
          <dgm:bulletEnabled val="1"/>
        </dgm:presLayoutVars>
      </dgm:prSet>
      <dgm:spPr/>
      <dgm:t>
        <a:bodyPr/>
        <a:lstStyle/>
        <a:p>
          <a:endParaRPr lang="en-IE"/>
        </a:p>
      </dgm:t>
    </dgm:pt>
    <dgm:pt modelId="{428D993E-A60E-4794-8178-0E8273187B99}" type="pres">
      <dgm:prSet presAssocID="{A405E999-5ABE-44C4-A009-C4AF1154A21A}" presName="descendantText" presStyleLbl="alignAcc1" presStyleIdx="7" presStyleCnt="10">
        <dgm:presLayoutVars>
          <dgm:bulletEnabled val="1"/>
        </dgm:presLayoutVars>
      </dgm:prSet>
      <dgm:spPr/>
      <dgm:t>
        <a:bodyPr/>
        <a:lstStyle/>
        <a:p>
          <a:endParaRPr lang="en-IE"/>
        </a:p>
      </dgm:t>
    </dgm:pt>
    <dgm:pt modelId="{D33F5D04-4546-49B9-845C-FD59EAF22A8A}" type="pres">
      <dgm:prSet presAssocID="{B1110832-EC61-4539-A2E2-F44CC6683671}" presName="sp" presStyleCnt="0"/>
      <dgm:spPr/>
    </dgm:pt>
    <dgm:pt modelId="{BE4D7A0B-B250-48A3-A498-F279DC0CD24F}" type="pres">
      <dgm:prSet presAssocID="{8C5AE4A5-A7A9-44E2-B2DF-69868F0074E0}" presName="composite" presStyleCnt="0"/>
      <dgm:spPr/>
    </dgm:pt>
    <dgm:pt modelId="{2426E6E4-1F57-42CF-A77D-C03FF7981E0E}" type="pres">
      <dgm:prSet presAssocID="{8C5AE4A5-A7A9-44E2-B2DF-69868F0074E0}" presName="parentText" presStyleLbl="alignNode1" presStyleIdx="8" presStyleCnt="10">
        <dgm:presLayoutVars>
          <dgm:chMax val="1"/>
          <dgm:bulletEnabled val="1"/>
        </dgm:presLayoutVars>
      </dgm:prSet>
      <dgm:spPr/>
      <dgm:t>
        <a:bodyPr/>
        <a:lstStyle/>
        <a:p>
          <a:endParaRPr lang="en-IE"/>
        </a:p>
      </dgm:t>
    </dgm:pt>
    <dgm:pt modelId="{0248F00C-D7AD-4E29-AA9E-AE60BD57B7BA}" type="pres">
      <dgm:prSet presAssocID="{8C5AE4A5-A7A9-44E2-B2DF-69868F0074E0}" presName="descendantText" presStyleLbl="alignAcc1" presStyleIdx="8" presStyleCnt="10">
        <dgm:presLayoutVars>
          <dgm:bulletEnabled val="1"/>
        </dgm:presLayoutVars>
      </dgm:prSet>
      <dgm:spPr/>
      <dgm:t>
        <a:bodyPr/>
        <a:lstStyle/>
        <a:p>
          <a:endParaRPr lang="en-IE"/>
        </a:p>
      </dgm:t>
    </dgm:pt>
    <dgm:pt modelId="{34FCFCBB-3AEF-44C5-805E-067E591E4D91}" type="pres">
      <dgm:prSet presAssocID="{D06678E1-B2A3-4F69-B6D5-409DC43C0EA8}" presName="sp" presStyleCnt="0"/>
      <dgm:spPr/>
    </dgm:pt>
    <dgm:pt modelId="{D3034A23-B869-4517-BD4D-08F5FE0542D5}" type="pres">
      <dgm:prSet presAssocID="{3FAB03D7-4B07-4265-AF8E-CA3DB15E6E87}" presName="composite" presStyleCnt="0"/>
      <dgm:spPr/>
    </dgm:pt>
    <dgm:pt modelId="{825FADF4-464B-4FDA-ABB4-BDE05AF2AE7F}" type="pres">
      <dgm:prSet presAssocID="{3FAB03D7-4B07-4265-AF8E-CA3DB15E6E87}" presName="parentText" presStyleLbl="alignNode1" presStyleIdx="9" presStyleCnt="10">
        <dgm:presLayoutVars>
          <dgm:chMax val="1"/>
          <dgm:bulletEnabled val="1"/>
        </dgm:presLayoutVars>
      </dgm:prSet>
      <dgm:spPr/>
      <dgm:t>
        <a:bodyPr/>
        <a:lstStyle/>
        <a:p>
          <a:endParaRPr lang="en-IE"/>
        </a:p>
      </dgm:t>
    </dgm:pt>
    <dgm:pt modelId="{E849691E-5454-46E6-A819-5BC3BEBBDBE3}" type="pres">
      <dgm:prSet presAssocID="{3FAB03D7-4B07-4265-AF8E-CA3DB15E6E87}" presName="descendantText" presStyleLbl="alignAcc1" presStyleIdx="9" presStyleCnt="10">
        <dgm:presLayoutVars>
          <dgm:bulletEnabled val="1"/>
        </dgm:presLayoutVars>
      </dgm:prSet>
      <dgm:spPr/>
      <dgm:t>
        <a:bodyPr/>
        <a:lstStyle/>
        <a:p>
          <a:endParaRPr lang="en-IE"/>
        </a:p>
      </dgm:t>
    </dgm:pt>
  </dgm:ptLst>
  <dgm:cxnLst>
    <dgm:cxn modelId="{BC9F9B42-1CBD-4C58-92B7-22C171C97330}" srcId="{0D59664C-73AE-4E55-A9F1-5F993F9EA4E6}" destId="{1B3B5738-55F6-4CFE-B45C-1F26ECD2D5DA}" srcOrd="0" destOrd="0" parTransId="{886E5FE3-494B-4AAB-9D8C-17253023E38A}" sibTransId="{9DE64ADD-2CE3-4B15-9ED7-FC480307EA1B}"/>
    <dgm:cxn modelId="{16E9BB95-2255-42C6-97B4-C07D28CB6026}" srcId="{8FB94EEA-0090-4EE1-944D-C3CF0A84582D}" destId="{0D59664C-73AE-4E55-A9F1-5F993F9EA4E6}" srcOrd="6" destOrd="0" parTransId="{59042FBC-4A20-4ABA-903F-BF1735B20649}" sibTransId="{FBC46563-FD77-4772-9FE1-BC39A4C2989B}"/>
    <dgm:cxn modelId="{A52B7CB8-251D-44B5-8914-FBE7DAB79A86}" srcId="{5B813738-5751-4D7B-813A-EF16CB635618}" destId="{27047347-50B7-40C2-A011-ACEA49418244}" srcOrd="0" destOrd="0" parTransId="{12B0C486-0C88-49A2-826B-5788CE4E295D}" sibTransId="{701E3378-7C57-402D-B769-D3ED3A2C20E5}"/>
    <dgm:cxn modelId="{D9AEE4C6-6718-4192-A938-0FB3C4DE143F}" type="presOf" srcId="{B1C4C2F5-7433-4411-9B25-F69A7CC15D6F}" destId="{A27FBC30-D286-4121-BF9B-85A0B626015A}" srcOrd="0" destOrd="0" presId="urn:microsoft.com/office/officeart/2005/8/layout/chevron2"/>
    <dgm:cxn modelId="{B34B88BA-13BC-426D-B33F-C7D1A409EBCF}" type="presOf" srcId="{1B3B5738-55F6-4CFE-B45C-1F26ECD2D5DA}" destId="{38523E45-CA2E-430D-945E-026976CF4E29}" srcOrd="0" destOrd="0" presId="urn:microsoft.com/office/officeart/2005/8/layout/chevron2"/>
    <dgm:cxn modelId="{D75B7CC9-8EC4-4F42-B173-123360989985}" srcId="{3FAB03D7-4B07-4265-AF8E-CA3DB15E6E87}" destId="{D6F300B1-E63D-4F51-BE61-17555219B43E}" srcOrd="0" destOrd="0" parTransId="{AEBF4A72-3B77-4903-A65C-BB2C86361492}" sibTransId="{4AC519CC-C617-4C92-B98D-01A2C61DC18C}"/>
    <dgm:cxn modelId="{8D3AC54E-E5F4-4D6F-BD42-9BFD19876013}" type="presOf" srcId="{B3184B26-19C5-48AE-B663-225CFECAE6F7}" destId="{7DCD367A-728F-4E06-985A-08FB47A8BBAF}" srcOrd="0" destOrd="0" presId="urn:microsoft.com/office/officeart/2005/8/layout/chevron2"/>
    <dgm:cxn modelId="{6B6E3D59-77D5-47FB-89FC-016C0D065E46}" srcId="{8FB94EEA-0090-4EE1-944D-C3CF0A84582D}" destId="{B3184B26-19C5-48AE-B663-225CFECAE6F7}" srcOrd="5" destOrd="0" parTransId="{963C2715-CA44-4C9B-832B-0D5494E2CCEC}" sibTransId="{C57A94B7-0C79-4CBA-B5E9-C1002422E301}"/>
    <dgm:cxn modelId="{6929765D-8A84-47AA-A510-A0CA9504165B}" type="presOf" srcId="{85754512-DF04-4D7D-A9FC-39B1ECF50587}" destId="{23A20791-8A1D-4BF1-9D5B-3BDFCBCEE602}" srcOrd="0" destOrd="0" presId="urn:microsoft.com/office/officeart/2005/8/layout/chevron2"/>
    <dgm:cxn modelId="{287604CF-6E52-4945-B087-5D9FA35F3A1F}" type="presOf" srcId="{5B813738-5751-4D7B-813A-EF16CB635618}" destId="{F3386E4A-682D-4BBA-888A-0C14BE9390CD}" srcOrd="0" destOrd="0" presId="urn:microsoft.com/office/officeart/2005/8/layout/chevron2"/>
    <dgm:cxn modelId="{0722462D-750A-4D0B-AC83-BCBA45A25E15}" type="presOf" srcId="{27047347-50B7-40C2-A011-ACEA49418244}" destId="{B895DFEF-2F3F-447D-9BF9-B4CB9BB6D4BC}" srcOrd="0" destOrd="0" presId="urn:microsoft.com/office/officeart/2005/8/layout/chevron2"/>
    <dgm:cxn modelId="{01AF63DA-3A12-4AA1-B32D-204311CF9BAD}" type="presOf" srcId="{E9396082-FFFD-476E-BAD3-44C4E22F63D1}" destId="{FB27BB79-F0ED-4F52-A413-265ADE39EB91}" srcOrd="0" destOrd="0" presId="urn:microsoft.com/office/officeart/2005/8/layout/chevron2"/>
    <dgm:cxn modelId="{9C9F56EB-B029-4839-A0FE-E385726C6126}" srcId="{8FB94EEA-0090-4EE1-944D-C3CF0A84582D}" destId="{85754512-DF04-4D7D-A9FC-39B1ECF50587}" srcOrd="3" destOrd="0" parTransId="{1A4D6C95-2FAF-4243-A498-F2B521873D18}" sibTransId="{B7FF84AD-8000-4B50-9649-DF9D17D3DA6B}"/>
    <dgm:cxn modelId="{815F0BC9-8D63-45B1-B69D-2578B9E8FA54}" type="presOf" srcId="{16CF2F03-F98B-44A0-A9D4-707F210D9FF5}" destId="{B08E4497-ACC5-46D9-8C1E-F4D5966942C6}" srcOrd="0" destOrd="0" presId="urn:microsoft.com/office/officeart/2005/8/layout/chevron2"/>
    <dgm:cxn modelId="{983E44E0-C85E-46A4-BA93-5932788BE6CA}" srcId="{643121DD-28AA-4D1D-8B68-58AC30887607}" destId="{B1C4C2F5-7433-4411-9B25-F69A7CC15D6F}" srcOrd="0" destOrd="0" parTransId="{06AEC017-DB9E-44DB-8647-A961737E1880}" sibTransId="{715F7F12-18D2-4AD0-AB68-92713AD3DFE4}"/>
    <dgm:cxn modelId="{A44A94CE-48CA-4815-BFE6-C21D87D61EEB}" srcId="{8FB94EEA-0090-4EE1-944D-C3CF0A84582D}" destId="{A405E999-5ABE-44C4-A009-C4AF1154A21A}" srcOrd="7" destOrd="0" parTransId="{4D288C5A-45B3-430B-B5CD-FE1FD1382F0F}" sibTransId="{B1110832-EC61-4539-A2E2-F44CC6683671}"/>
    <dgm:cxn modelId="{5793F35A-31D5-44A4-9990-41CE2CF8922F}" srcId="{8FB94EEA-0090-4EE1-944D-C3CF0A84582D}" destId="{1B7420B4-9BFB-4AC3-8C7A-46A6C7060D5C}" srcOrd="4" destOrd="0" parTransId="{23ECBC10-5090-4214-BE0A-FA82B26DE605}" sibTransId="{E18936B6-6004-4B5E-A981-894C405E41D6}"/>
    <dgm:cxn modelId="{7E30ED8D-4B61-4741-8DC7-A146924EC4F7}" srcId="{1C10696A-4A74-41E4-A335-C7E2633AC15F}" destId="{C41F37F5-4E7A-4F6C-954F-947E6BD0DB79}" srcOrd="0" destOrd="0" parTransId="{8F5B7C16-C458-4A13-9553-76038A2D5739}" sibTransId="{A7B44FE5-31F0-4DE7-96E2-91ECFF2D6F7F}"/>
    <dgm:cxn modelId="{A98603B6-3BFA-4F27-80E1-070DDDFBFC38}" type="presOf" srcId="{0D59664C-73AE-4E55-A9F1-5F993F9EA4E6}" destId="{BC318E1E-418A-4A92-851D-9FDD18F531FC}" srcOrd="0" destOrd="0" presId="urn:microsoft.com/office/officeart/2005/8/layout/chevron2"/>
    <dgm:cxn modelId="{1735185C-AD3E-4D90-BAC8-AD07EA0DD79A}" type="presOf" srcId="{8FB94EEA-0090-4EE1-944D-C3CF0A84582D}" destId="{E2DC5745-16ED-4474-B2B6-572B00368D5E}" srcOrd="0" destOrd="0" presId="urn:microsoft.com/office/officeart/2005/8/layout/chevron2"/>
    <dgm:cxn modelId="{F93F97F5-E9BB-4CF8-896B-B0CB976EED9D}" type="presOf" srcId="{C41F37F5-4E7A-4F6C-954F-947E6BD0DB79}" destId="{34646AAB-A899-49A8-B079-93947F57E1F5}" srcOrd="0" destOrd="0" presId="urn:microsoft.com/office/officeart/2005/8/layout/chevron2"/>
    <dgm:cxn modelId="{5465AA18-9D9D-47BA-AAF7-C637B89984D9}" srcId="{B3184B26-19C5-48AE-B663-225CFECAE6F7}" destId="{E9396082-FFFD-476E-BAD3-44C4E22F63D1}" srcOrd="0" destOrd="0" parTransId="{97CFF36D-BBA4-4F97-9596-F346D42E9A19}" sibTransId="{4219DE08-7532-4D82-A5E6-A240AE822D1D}"/>
    <dgm:cxn modelId="{72F1D77F-5F19-4E69-B616-FF2A79664553}" type="presOf" srcId="{643121DD-28AA-4D1D-8B68-58AC30887607}" destId="{94A1856D-377F-4772-BC2E-17796E0DA599}" srcOrd="0" destOrd="0" presId="urn:microsoft.com/office/officeart/2005/8/layout/chevron2"/>
    <dgm:cxn modelId="{6100C37C-2206-4B99-AE3F-2EF5F4384B10}" srcId="{8FB94EEA-0090-4EE1-944D-C3CF0A84582D}" destId="{5B813738-5751-4D7B-813A-EF16CB635618}" srcOrd="0" destOrd="0" parTransId="{1610B29E-F6A9-4403-A7DC-EF6A7405971D}" sibTransId="{CE0CD6F4-AC19-456D-826B-B05909EA0D11}"/>
    <dgm:cxn modelId="{BBBAB083-4F78-4A78-A881-736FAE319F5C}" srcId="{8FB94EEA-0090-4EE1-944D-C3CF0A84582D}" destId="{8C5AE4A5-A7A9-44E2-B2DF-69868F0074E0}" srcOrd="8" destOrd="0" parTransId="{FB5147CA-2384-40A9-A0E8-CD1C80020936}" sibTransId="{D06678E1-B2A3-4F69-B6D5-409DC43C0EA8}"/>
    <dgm:cxn modelId="{F6BB3B2D-B3C2-4716-AC79-CF44B2C156B9}" type="presOf" srcId="{3ECD2485-8105-4DC2-B232-A5789AA820CF}" destId="{0248F00C-D7AD-4E29-AA9E-AE60BD57B7BA}" srcOrd="0" destOrd="0" presId="urn:microsoft.com/office/officeart/2005/8/layout/chevron2"/>
    <dgm:cxn modelId="{8F417739-6F5B-4FE7-8B02-D54152E3135E}" type="presOf" srcId="{CA64C5DE-C6AB-4518-AA2D-8CB1430D2EB5}" destId="{428D993E-A60E-4794-8178-0E8273187B99}" srcOrd="0" destOrd="0" presId="urn:microsoft.com/office/officeart/2005/8/layout/chevron2"/>
    <dgm:cxn modelId="{F17A1498-79F8-4C98-B515-1BD2DD873759}" type="presOf" srcId="{3FAB03D7-4B07-4265-AF8E-CA3DB15E6E87}" destId="{825FADF4-464B-4FDA-ABB4-BDE05AF2AE7F}" srcOrd="0" destOrd="0" presId="urn:microsoft.com/office/officeart/2005/8/layout/chevron2"/>
    <dgm:cxn modelId="{CD73DEFB-DB32-460C-84CF-6A0B54BFDC70}" srcId="{8FB94EEA-0090-4EE1-944D-C3CF0A84582D}" destId="{643121DD-28AA-4D1D-8B68-58AC30887607}" srcOrd="1" destOrd="0" parTransId="{B670DD5F-B6FA-4C44-AB1A-71FAC372B7C7}" sibTransId="{0832EC07-D8D9-4F0D-8A4B-ABD0C7B806ED}"/>
    <dgm:cxn modelId="{5AC451B3-6E82-4B66-9CF8-DFBAA6E0D98A}" srcId="{8FB94EEA-0090-4EE1-944D-C3CF0A84582D}" destId="{1C10696A-4A74-41E4-A335-C7E2633AC15F}" srcOrd="2" destOrd="0" parTransId="{876A5EBC-D297-4433-8D5A-685803CB0499}" sibTransId="{F6B9D460-B27C-4165-ADDF-8B9AFE3ADA28}"/>
    <dgm:cxn modelId="{0BB31997-DF09-461B-99CB-C3FEEEDEE7D9}" srcId="{8FB94EEA-0090-4EE1-944D-C3CF0A84582D}" destId="{3FAB03D7-4B07-4265-AF8E-CA3DB15E6E87}" srcOrd="9" destOrd="0" parTransId="{0A8159C4-33DC-4AB4-A288-45F1A6C83122}" sibTransId="{6492C450-D8F3-4383-8FD4-DF567F9D0DD6}"/>
    <dgm:cxn modelId="{081790C3-761B-442B-ABE0-E81D3E517168}" type="presOf" srcId="{A405E999-5ABE-44C4-A009-C4AF1154A21A}" destId="{29D63077-980F-43A3-8D10-5EBB5C2B79C6}" srcOrd="0" destOrd="0" presId="urn:microsoft.com/office/officeart/2005/8/layout/chevron2"/>
    <dgm:cxn modelId="{FDC78CE6-B4B3-4737-90E1-4C7F16DC8E3C}" srcId="{85754512-DF04-4D7D-A9FC-39B1ECF50587}" destId="{16CF2F03-F98B-44A0-A9D4-707F210D9FF5}" srcOrd="0" destOrd="0" parTransId="{C61F1B0D-B7A5-4D52-9C87-9148DD365C90}" sibTransId="{397BA974-515C-4D3B-A2A8-F15D71A230E8}"/>
    <dgm:cxn modelId="{30D8A1D1-13A9-4948-885B-6F5E269BEC3F}" type="presOf" srcId="{CBEA1E16-AE37-431D-B61E-55B41BAD8AAD}" destId="{442B9947-3C78-4386-B81A-71A359EBADFD}" srcOrd="0" destOrd="0" presId="urn:microsoft.com/office/officeart/2005/8/layout/chevron2"/>
    <dgm:cxn modelId="{C5854514-5633-4961-9B06-A1B921AB8777}" type="presOf" srcId="{1B7420B4-9BFB-4AC3-8C7A-46A6C7060D5C}" destId="{B3E5F9C7-5208-49B4-A47E-561400C6020D}" srcOrd="0" destOrd="0" presId="urn:microsoft.com/office/officeart/2005/8/layout/chevron2"/>
    <dgm:cxn modelId="{049A4022-FD89-48E7-8DB9-EF875EFFE1D7}" srcId="{1B7420B4-9BFB-4AC3-8C7A-46A6C7060D5C}" destId="{CBEA1E16-AE37-431D-B61E-55B41BAD8AAD}" srcOrd="0" destOrd="0" parTransId="{7CA6F375-0F89-43A8-9746-38FC1A14C398}" sibTransId="{028B6C84-46D7-4E35-9E3C-C370E611F626}"/>
    <dgm:cxn modelId="{AD26814B-33FF-4EC7-A2F6-C7BE6D01B305}" type="presOf" srcId="{1C10696A-4A74-41E4-A335-C7E2633AC15F}" destId="{14A06A17-52E6-413A-B0CB-58011AB5464E}" srcOrd="0" destOrd="0" presId="urn:microsoft.com/office/officeart/2005/8/layout/chevron2"/>
    <dgm:cxn modelId="{2EFEA5C3-6FA5-454F-8908-0CD67C9B0ACA}" srcId="{A405E999-5ABE-44C4-A009-C4AF1154A21A}" destId="{CA64C5DE-C6AB-4518-AA2D-8CB1430D2EB5}" srcOrd="0" destOrd="0" parTransId="{C0F5F94D-4786-47D0-9C5B-941FCDD3DA93}" sibTransId="{8C428DB8-30CD-4599-9B8E-C816A026D362}"/>
    <dgm:cxn modelId="{274BF15C-F65A-464B-959A-2E9A0C32A33E}" type="presOf" srcId="{D6F300B1-E63D-4F51-BE61-17555219B43E}" destId="{E849691E-5454-46E6-A819-5BC3BEBBDBE3}" srcOrd="0" destOrd="0" presId="urn:microsoft.com/office/officeart/2005/8/layout/chevron2"/>
    <dgm:cxn modelId="{786F3920-7DC2-41CE-A1E6-BD72CE06A3E8}" srcId="{8C5AE4A5-A7A9-44E2-B2DF-69868F0074E0}" destId="{3ECD2485-8105-4DC2-B232-A5789AA820CF}" srcOrd="0" destOrd="0" parTransId="{DAD97F39-489F-4AD7-BFE3-89A97B45CF6B}" sibTransId="{FC3C383F-F647-413F-9FA6-92395088E881}"/>
    <dgm:cxn modelId="{9A5D53C9-86D9-49FA-AB66-C7E89A1A7F8F}" type="presOf" srcId="{8C5AE4A5-A7A9-44E2-B2DF-69868F0074E0}" destId="{2426E6E4-1F57-42CF-A77D-C03FF7981E0E}" srcOrd="0" destOrd="0" presId="urn:microsoft.com/office/officeart/2005/8/layout/chevron2"/>
    <dgm:cxn modelId="{0609CF08-157D-4E24-AC8A-FC502D2518E2}" type="presParOf" srcId="{E2DC5745-16ED-4474-B2B6-572B00368D5E}" destId="{C62BE9FF-5BA2-47AE-9339-B21839D5E34E}" srcOrd="0" destOrd="0" presId="urn:microsoft.com/office/officeart/2005/8/layout/chevron2"/>
    <dgm:cxn modelId="{A787ADFE-CF92-44F5-87F8-0CE2B291E91C}" type="presParOf" srcId="{C62BE9FF-5BA2-47AE-9339-B21839D5E34E}" destId="{F3386E4A-682D-4BBA-888A-0C14BE9390CD}" srcOrd="0" destOrd="0" presId="urn:microsoft.com/office/officeart/2005/8/layout/chevron2"/>
    <dgm:cxn modelId="{8E6AD235-3B01-4D1B-9E2A-1C4D79D26BBE}" type="presParOf" srcId="{C62BE9FF-5BA2-47AE-9339-B21839D5E34E}" destId="{B895DFEF-2F3F-447D-9BF9-B4CB9BB6D4BC}" srcOrd="1" destOrd="0" presId="urn:microsoft.com/office/officeart/2005/8/layout/chevron2"/>
    <dgm:cxn modelId="{1B419C8F-F600-473C-839D-3850FD659D75}" type="presParOf" srcId="{E2DC5745-16ED-4474-B2B6-572B00368D5E}" destId="{2A1DE711-1D61-4D97-A171-50A2888F2BB7}" srcOrd="1" destOrd="0" presId="urn:microsoft.com/office/officeart/2005/8/layout/chevron2"/>
    <dgm:cxn modelId="{035AA8CF-B50E-4491-B124-8484B5164753}" type="presParOf" srcId="{E2DC5745-16ED-4474-B2B6-572B00368D5E}" destId="{C128C362-A25C-4E4A-8752-F925A7618C08}" srcOrd="2" destOrd="0" presId="urn:microsoft.com/office/officeart/2005/8/layout/chevron2"/>
    <dgm:cxn modelId="{A6044411-46D4-438B-9F55-9D99F31C12D3}" type="presParOf" srcId="{C128C362-A25C-4E4A-8752-F925A7618C08}" destId="{94A1856D-377F-4772-BC2E-17796E0DA599}" srcOrd="0" destOrd="0" presId="urn:microsoft.com/office/officeart/2005/8/layout/chevron2"/>
    <dgm:cxn modelId="{179CD803-2BA3-4119-9731-198ED157C07F}" type="presParOf" srcId="{C128C362-A25C-4E4A-8752-F925A7618C08}" destId="{A27FBC30-D286-4121-BF9B-85A0B626015A}" srcOrd="1" destOrd="0" presId="urn:microsoft.com/office/officeart/2005/8/layout/chevron2"/>
    <dgm:cxn modelId="{37C8322B-23E4-4994-B122-4CAA2DF25FA7}" type="presParOf" srcId="{E2DC5745-16ED-4474-B2B6-572B00368D5E}" destId="{35569CBC-BC99-4916-A162-F3C6EA7726F2}" srcOrd="3" destOrd="0" presId="urn:microsoft.com/office/officeart/2005/8/layout/chevron2"/>
    <dgm:cxn modelId="{5517BEE0-0337-4896-B884-BDABFFD7E287}" type="presParOf" srcId="{E2DC5745-16ED-4474-B2B6-572B00368D5E}" destId="{949A89DF-9CC8-4719-9696-6A76D985A54C}" srcOrd="4" destOrd="0" presId="urn:microsoft.com/office/officeart/2005/8/layout/chevron2"/>
    <dgm:cxn modelId="{F0A74B86-0B12-4EA1-8EF8-35B605AC8EAF}" type="presParOf" srcId="{949A89DF-9CC8-4719-9696-6A76D985A54C}" destId="{14A06A17-52E6-413A-B0CB-58011AB5464E}" srcOrd="0" destOrd="0" presId="urn:microsoft.com/office/officeart/2005/8/layout/chevron2"/>
    <dgm:cxn modelId="{2435F893-90A4-4A89-A223-371BC38DD099}" type="presParOf" srcId="{949A89DF-9CC8-4719-9696-6A76D985A54C}" destId="{34646AAB-A899-49A8-B079-93947F57E1F5}" srcOrd="1" destOrd="0" presId="urn:microsoft.com/office/officeart/2005/8/layout/chevron2"/>
    <dgm:cxn modelId="{FEDE7D9A-2CDE-466F-8724-9C2FB25EA2D7}" type="presParOf" srcId="{E2DC5745-16ED-4474-B2B6-572B00368D5E}" destId="{8E44AB15-157D-49F1-8AA1-CA4EF68AE9B3}" srcOrd="5" destOrd="0" presId="urn:microsoft.com/office/officeart/2005/8/layout/chevron2"/>
    <dgm:cxn modelId="{36405126-6D11-4372-8E92-243AB69F56F5}" type="presParOf" srcId="{E2DC5745-16ED-4474-B2B6-572B00368D5E}" destId="{E1FAD15D-7507-4B20-A001-74660F65CCB7}" srcOrd="6" destOrd="0" presId="urn:microsoft.com/office/officeart/2005/8/layout/chevron2"/>
    <dgm:cxn modelId="{6C94AC5A-9DF1-408D-8E8B-94C3335DD79A}" type="presParOf" srcId="{E1FAD15D-7507-4B20-A001-74660F65CCB7}" destId="{23A20791-8A1D-4BF1-9D5B-3BDFCBCEE602}" srcOrd="0" destOrd="0" presId="urn:microsoft.com/office/officeart/2005/8/layout/chevron2"/>
    <dgm:cxn modelId="{2B4DACD5-1795-4DBA-A9FC-DE99F84B2481}" type="presParOf" srcId="{E1FAD15D-7507-4B20-A001-74660F65CCB7}" destId="{B08E4497-ACC5-46D9-8C1E-F4D5966942C6}" srcOrd="1" destOrd="0" presId="urn:microsoft.com/office/officeart/2005/8/layout/chevron2"/>
    <dgm:cxn modelId="{0DCCAA29-15D6-4CA5-85B5-AE894C435551}" type="presParOf" srcId="{E2DC5745-16ED-4474-B2B6-572B00368D5E}" destId="{55698085-E23D-45A8-8F2F-BBA400913641}" srcOrd="7" destOrd="0" presId="urn:microsoft.com/office/officeart/2005/8/layout/chevron2"/>
    <dgm:cxn modelId="{65975343-4AA4-495C-9866-0500215AEB4B}" type="presParOf" srcId="{E2DC5745-16ED-4474-B2B6-572B00368D5E}" destId="{7990C7E9-52A5-4061-94E3-3D8959AF4874}" srcOrd="8" destOrd="0" presId="urn:microsoft.com/office/officeart/2005/8/layout/chevron2"/>
    <dgm:cxn modelId="{CC09DC4F-A805-47EA-B2A9-67F3D06A5EC3}" type="presParOf" srcId="{7990C7E9-52A5-4061-94E3-3D8959AF4874}" destId="{B3E5F9C7-5208-49B4-A47E-561400C6020D}" srcOrd="0" destOrd="0" presId="urn:microsoft.com/office/officeart/2005/8/layout/chevron2"/>
    <dgm:cxn modelId="{0DADBCE4-4CAD-4023-8C4D-18EA90238133}" type="presParOf" srcId="{7990C7E9-52A5-4061-94E3-3D8959AF4874}" destId="{442B9947-3C78-4386-B81A-71A359EBADFD}" srcOrd="1" destOrd="0" presId="urn:microsoft.com/office/officeart/2005/8/layout/chevron2"/>
    <dgm:cxn modelId="{EB00851D-88B2-47C4-989B-3EB2C7741F36}" type="presParOf" srcId="{E2DC5745-16ED-4474-B2B6-572B00368D5E}" destId="{ADFE2545-D271-4249-A974-EE192DB0DA81}" srcOrd="9" destOrd="0" presId="urn:microsoft.com/office/officeart/2005/8/layout/chevron2"/>
    <dgm:cxn modelId="{EE768D6F-8DD1-4B2A-A3C4-46B710983710}" type="presParOf" srcId="{E2DC5745-16ED-4474-B2B6-572B00368D5E}" destId="{BD9AEC3C-29B6-4FF7-8206-6C478BCC582E}" srcOrd="10" destOrd="0" presId="urn:microsoft.com/office/officeart/2005/8/layout/chevron2"/>
    <dgm:cxn modelId="{D42D74EA-6FAA-4038-ABF4-6CC72052BFDE}" type="presParOf" srcId="{BD9AEC3C-29B6-4FF7-8206-6C478BCC582E}" destId="{7DCD367A-728F-4E06-985A-08FB47A8BBAF}" srcOrd="0" destOrd="0" presId="urn:microsoft.com/office/officeart/2005/8/layout/chevron2"/>
    <dgm:cxn modelId="{33E3E7BE-BB34-414C-9706-3D44DE86CEDA}" type="presParOf" srcId="{BD9AEC3C-29B6-4FF7-8206-6C478BCC582E}" destId="{FB27BB79-F0ED-4F52-A413-265ADE39EB91}" srcOrd="1" destOrd="0" presId="urn:microsoft.com/office/officeart/2005/8/layout/chevron2"/>
    <dgm:cxn modelId="{B5AB29E9-DDA8-4EA5-8934-44934FA14F98}" type="presParOf" srcId="{E2DC5745-16ED-4474-B2B6-572B00368D5E}" destId="{9DCB2CEA-A114-43F7-81ED-1AC81AA1E674}" srcOrd="11" destOrd="0" presId="urn:microsoft.com/office/officeart/2005/8/layout/chevron2"/>
    <dgm:cxn modelId="{A327603A-38E3-4F70-AA64-902128F6317F}" type="presParOf" srcId="{E2DC5745-16ED-4474-B2B6-572B00368D5E}" destId="{F9ED0E2A-09F6-45A5-9403-972310516A62}" srcOrd="12" destOrd="0" presId="urn:microsoft.com/office/officeart/2005/8/layout/chevron2"/>
    <dgm:cxn modelId="{66BCFB52-4182-4C04-9FF5-45F4018A9389}" type="presParOf" srcId="{F9ED0E2A-09F6-45A5-9403-972310516A62}" destId="{BC318E1E-418A-4A92-851D-9FDD18F531FC}" srcOrd="0" destOrd="0" presId="urn:microsoft.com/office/officeart/2005/8/layout/chevron2"/>
    <dgm:cxn modelId="{0A7B5A8B-0F3C-42B4-ADB1-28A8A9C17D9D}" type="presParOf" srcId="{F9ED0E2A-09F6-45A5-9403-972310516A62}" destId="{38523E45-CA2E-430D-945E-026976CF4E29}" srcOrd="1" destOrd="0" presId="urn:microsoft.com/office/officeart/2005/8/layout/chevron2"/>
    <dgm:cxn modelId="{7FAF66ED-78AF-453F-B456-27EBF0AFEDA3}" type="presParOf" srcId="{E2DC5745-16ED-4474-B2B6-572B00368D5E}" destId="{98AA6206-BE49-4A51-AA9A-00781090FFA9}" srcOrd="13" destOrd="0" presId="urn:microsoft.com/office/officeart/2005/8/layout/chevron2"/>
    <dgm:cxn modelId="{B4FB659D-7F9A-4ACC-961E-892BC30B409E}" type="presParOf" srcId="{E2DC5745-16ED-4474-B2B6-572B00368D5E}" destId="{85A827E0-00BC-47D1-B36C-A30657CCFB1C}" srcOrd="14" destOrd="0" presId="urn:microsoft.com/office/officeart/2005/8/layout/chevron2"/>
    <dgm:cxn modelId="{058C0131-9D07-44AB-BECF-F6028F592D0B}" type="presParOf" srcId="{85A827E0-00BC-47D1-B36C-A30657CCFB1C}" destId="{29D63077-980F-43A3-8D10-5EBB5C2B79C6}" srcOrd="0" destOrd="0" presId="urn:microsoft.com/office/officeart/2005/8/layout/chevron2"/>
    <dgm:cxn modelId="{19323B30-BA17-456F-8616-C5F6044DA811}" type="presParOf" srcId="{85A827E0-00BC-47D1-B36C-A30657CCFB1C}" destId="{428D993E-A60E-4794-8178-0E8273187B99}" srcOrd="1" destOrd="0" presId="urn:microsoft.com/office/officeart/2005/8/layout/chevron2"/>
    <dgm:cxn modelId="{2EE8F333-6BFD-48AC-A491-4E52FFCAEDF5}" type="presParOf" srcId="{E2DC5745-16ED-4474-B2B6-572B00368D5E}" destId="{D33F5D04-4546-49B9-845C-FD59EAF22A8A}" srcOrd="15" destOrd="0" presId="urn:microsoft.com/office/officeart/2005/8/layout/chevron2"/>
    <dgm:cxn modelId="{87ADA2AC-ECCA-4CEF-9F76-5798ABA8D1F3}" type="presParOf" srcId="{E2DC5745-16ED-4474-B2B6-572B00368D5E}" destId="{BE4D7A0B-B250-48A3-A498-F279DC0CD24F}" srcOrd="16" destOrd="0" presId="urn:microsoft.com/office/officeart/2005/8/layout/chevron2"/>
    <dgm:cxn modelId="{8F58D8F7-8ABA-47B0-BDB1-29CDD90E5CF1}" type="presParOf" srcId="{BE4D7A0B-B250-48A3-A498-F279DC0CD24F}" destId="{2426E6E4-1F57-42CF-A77D-C03FF7981E0E}" srcOrd="0" destOrd="0" presId="urn:microsoft.com/office/officeart/2005/8/layout/chevron2"/>
    <dgm:cxn modelId="{40787985-88D5-42ED-AA97-21A878F7A656}" type="presParOf" srcId="{BE4D7A0B-B250-48A3-A498-F279DC0CD24F}" destId="{0248F00C-D7AD-4E29-AA9E-AE60BD57B7BA}" srcOrd="1" destOrd="0" presId="urn:microsoft.com/office/officeart/2005/8/layout/chevron2"/>
    <dgm:cxn modelId="{4441B65D-5B90-402D-A6F7-0E9F350FBDED}" type="presParOf" srcId="{E2DC5745-16ED-4474-B2B6-572B00368D5E}" destId="{34FCFCBB-3AEF-44C5-805E-067E591E4D91}" srcOrd="17" destOrd="0" presId="urn:microsoft.com/office/officeart/2005/8/layout/chevron2"/>
    <dgm:cxn modelId="{641A251D-CB16-4D6F-A490-BCC418F67478}" type="presParOf" srcId="{E2DC5745-16ED-4474-B2B6-572B00368D5E}" destId="{D3034A23-B869-4517-BD4D-08F5FE0542D5}" srcOrd="18" destOrd="0" presId="urn:microsoft.com/office/officeart/2005/8/layout/chevron2"/>
    <dgm:cxn modelId="{64836888-699B-4124-831D-A935AEDAEE4F}" type="presParOf" srcId="{D3034A23-B869-4517-BD4D-08F5FE0542D5}" destId="{825FADF4-464B-4FDA-ABB4-BDE05AF2AE7F}" srcOrd="0" destOrd="0" presId="urn:microsoft.com/office/officeart/2005/8/layout/chevron2"/>
    <dgm:cxn modelId="{AF11CD2E-7323-4098-BD11-23FFA1EB1E66}" type="presParOf" srcId="{D3034A23-B869-4517-BD4D-08F5FE0542D5}" destId="{E849691E-5454-46E6-A819-5BC3BEBBDBE3}"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D1A6E4-FE3B-464E-9FC3-24359BBD32C3}">
      <dsp:nvSpPr>
        <dsp:cNvPr id="0" name=""/>
        <dsp:cNvSpPr/>
      </dsp:nvSpPr>
      <dsp:spPr>
        <a:xfrm rot="5400000">
          <a:off x="-255382" y="274609"/>
          <a:ext cx="1702548" cy="119178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t" anchorCtr="0">
          <a:noAutofit/>
        </a:bodyPr>
        <a:lstStyle/>
        <a:p>
          <a:pPr lvl="0" algn="ctr" defTabSz="711200">
            <a:lnSpc>
              <a:spcPct val="90000"/>
            </a:lnSpc>
            <a:spcBef>
              <a:spcPct val="0"/>
            </a:spcBef>
            <a:spcAft>
              <a:spcPct val="35000"/>
            </a:spcAft>
          </a:pPr>
          <a:r>
            <a:rPr lang="en-IE" sz="1600" kern="1200" dirty="0" smtClean="0"/>
            <a:t>1</a:t>
          </a:r>
        </a:p>
        <a:p>
          <a:pPr lvl="0" algn="ctr" defTabSz="711200">
            <a:lnSpc>
              <a:spcPct val="90000"/>
            </a:lnSpc>
            <a:spcBef>
              <a:spcPct val="0"/>
            </a:spcBef>
            <a:spcAft>
              <a:spcPct val="35000"/>
            </a:spcAft>
          </a:pPr>
          <a:r>
            <a:rPr lang="en-IE" sz="1600" kern="1200" dirty="0" smtClean="0"/>
            <a:t>Living Status</a:t>
          </a:r>
          <a:endParaRPr lang="en-IE" sz="1600" kern="1200" dirty="0"/>
        </a:p>
      </dsp:txBody>
      <dsp:txXfrm rot="-5400000">
        <a:off x="1" y="615119"/>
        <a:ext cx="1191783" cy="510765"/>
      </dsp:txXfrm>
    </dsp:sp>
    <dsp:sp modelId="{EAA7CCF1-34F0-4AF8-B3EA-1975C27D039F}">
      <dsp:nvSpPr>
        <dsp:cNvPr id="0" name=""/>
        <dsp:cNvSpPr/>
      </dsp:nvSpPr>
      <dsp:spPr>
        <a:xfrm rot="5400000">
          <a:off x="4254740" y="-3043729"/>
          <a:ext cx="1107238" cy="723315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IE" sz="1400" kern="1200" dirty="0" smtClean="0"/>
            <a:t>Just over 2 in 3 </a:t>
          </a:r>
          <a:r>
            <a:rPr lang="en-IE" sz="1400" kern="1200" dirty="0" smtClean="0">
              <a:solidFill>
                <a:schemeClr val="tx2"/>
              </a:solidFill>
            </a:rPr>
            <a:t>do not pay rent</a:t>
          </a:r>
          <a:r>
            <a:rPr lang="en-IE" sz="1400" kern="1200" dirty="0" smtClean="0"/>
            <a:t>, with the majority of these living with a </a:t>
          </a:r>
          <a:r>
            <a:rPr lang="en-IE" sz="1400" kern="1200" dirty="0" smtClean="0">
              <a:solidFill>
                <a:schemeClr val="tx2"/>
              </a:solidFill>
            </a:rPr>
            <a:t>family</a:t>
          </a:r>
          <a:r>
            <a:rPr lang="en-IE" sz="1400" kern="1200" dirty="0" smtClean="0"/>
            <a:t> member.</a:t>
          </a:r>
          <a:endParaRPr lang="en-IE" sz="1400" kern="1200" dirty="0"/>
        </a:p>
        <a:p>
          <a:pPr marL="114300" lvl="1" indent="-114300" algn="l" defTabSz="622300">
            <a:lnSpc>
              <a:spcPct val="90000"/>
            </a:lnSpc>
            <a:spcBef>
              <a:spcPct val="0"/>
            </a:spcBef>
            <a:spcAft>
              <a:spcPct val="15000"/>
            </a:spcAft>
            <a:buChar char="••"/>
          </a:pPr>
          <a:r>
            <a:rPr lang="en-IE" sz="1400" kern="1200" dirty="0" smtClean="0"/>
            <a:t>Over 1 in 4 </a:t>
          </a:r>
          <a:r>
            <a:rPr lang="en-IE" sz="1400" kern="1200" dirty="0" smtClean="0">
              <a:solidFill>
                <a:schemeClr val="tx2"/>
              </a:solidFill>
            </a:rPr>
            <a:t>rent</a:t>
          </a:r>
          <a:r>
            <a:rPr lang="en-IE" sz="1400" kern="1200" dirty="0" smtClean="0"/>
            <a:t> </a:t>
          </a:r>
          <a:r>
            <a:rPr lang="en-IE" sz="1400" kern="1200" dirty="0" smtClean="0">
              <a:solidFill>
                <a:schemeClr val="tx2"/>
              </a:solidFill>
            </a:rPr>
            <a:t>privately</a:t>
          </a:r>
          <a:r>
            <a:rPr lang="en-IE" sz="1400" kern="1200" dirty="0" smtClean="0"/>
            <a:t>. Of these 2 in 5 live with </a:t>
          </a:r>
          <a:r>
            <a:rPr lang="en-IE" sz="1400" kern="1200" dirty="0" smtClean="0">
              <a:solidFill>
                <a:schemeClr val="tx2"/>
              </a:solidFill>
            </a:rPr>
            <a:t>friends</a:t>
          </a:r>
          <a:r>
            <a:rPr lang="en-IE" sz="1400" kern="1200" dirty="0" smtClean="0"/>
            <a:t> while 1 in 4 live with their </a:t>
          </a:r>
          <a:r>
            <a:rPr lang="en-IE" sz="1400" kern="1200" dirty="0" smtClean="0">
              <a:solidFill>
                <a:schemeClr val="tx2"/>
              </a:solidFill>
            </a:rPr>
            <a:t>partner</a:t>
          </a:r>
          <a:r>
            <a:rPr lang="en-IE" sz="1400" kern="1200" dirty="0" smtClean="0"/>
            <a:t>.</a:t>
          </a:r>
          <a:endParaRPr lang="en-IE" sz="1400" kern="1200" dirty="0"/>
        </a:p>
      </dsp:txBody>
      <dsp:txXfrm rot="-5400000">
        <a:off x="1191784" y="73278"/>
        <a:ext cx="7179101" cy="999136"/>
      </dsp:txXfrm>
    </dsp:sp>
    <dsp:sp modelId="{37969CA3-8AD3-4C27-AA71-CAD0DD58A59D}">
      <dsp:nvSpPr>
        <dsp:cNvPr id="0" name=""/>
        <dsp:cNvSpPr/>
      </dsp:nvSpPr>
      <dsp:spPr>
        <a:xfrm rot="5400000">
          <a:off x="-255382" y="2001205"/>
          <a:ext cx="1702548" cy="1191783"/>
        </a:xfrm>
        <a:prstGeom prst="chevron">
          <a:avLst/>
        </a:prstGeom>
        <a:solidFill>
          <a:schemeClr val="tx2"/>
        </a:solidFill>
        <a:ln w="25400" cap="flat" cmpd="sng" algn="ctr">
          <a:solidFill>
            <a:schemeClr val="tx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t" anchorCtr="0">
          <a:noAutofit/>
        </a:bodyPr>
        <a:lstStyle/>
        <a:p>
          <a:pPr lvl="0" algn="ctr" defTabSz="711200">
            <a:lnSpc>
              <a:spcPct val="90000"/>
            </a:lnSpc>
            <a:spcBef>
              <a:spcPct val="0"/>
            </a:spcBef>
            <a:spcAft>
              <a:spcPct val="35000"/>
            </a:spcAft>
          </a:pPr>
          <a:r>
            <a:rPr lang="en-IE" sz="1600" kern="1200" dirty="0" smtClean="0"/>
            <a:t>2 </a:t>
          </a:r>
          <a:r>
            <a:rPr lang="en-IE" sz="1350" kern="1200" dirty="0" smtClean="0"/>
            <a:t>Accommodation</a:t>
          </a:r>
          <a:endParaRPr lang="en-IE" sz="1350" kern="1200" dirty="0"/>
        </a:p>
      </dsp:txBody>
      <dsp:txXfrm rot="-5400000">
        <a:off x="1" y="2341715"/>
        <a:ext cx="1191783" cy="510765"/>
      </dsp:txXfrm>
    </dsp:sp>
    <dsp:sp modelId="{98D999A3-AD45-45DD-B434-CF39E06F4AEF}">
      <dsp:nvSpPr>
        <dsp:cNvPr id="0" name=""/>
        <dsp:cNvSpPr/>
      </dsp:nvSpPr>
      <dsp:spPr>
        <a:xfrm rot="5400000">
          <a:off x="4059828" y="-1317424"/>
          <a:ext cx="1497062" cy="7233152"/>
        </a:xfrm>
        <a:prstGeom prst="round2SameRect">
          <a:avLst/>
        </a:prstGeom>
        <a:solidFill>
          <a:schemeClr val="lt1">
            <a:alpha val="90000"/>
            <a:hueOff val="0"/>
            <a:satOff val="0"/>
            <a:lumOff val="0"/>
            <a:alphaOff val="0"/>
          </a:schemeClr>
        </a:solidFill>
        <a:ln w="25400" cap="flat" cmpd="sng" algn="ctr">
          <a:solidFill>
            <a:schemeClr val="tx2"/>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IE" sz="1400" kern="1200" dirty="0" smtClean="0">
              <a:solidFill>
                <a:schemeClr val="tx2"/>
              </a:solidFill>
            </a:rPr>
            <a:t>Satisfaction</a:t>
          </a:r>
          <a:r>
            <a:rPr lang="en-IE" sz="1400" kern="1200" dirty="0" smtClean="0"/>
            <a:t> levels of </a:t>
          </a:r>
          <a:r>
            <a:rPr lang="en-IE" sz="1400" kern="1200" dirty="0" smtClean="0">
              <a:solidFill>
                <a:schemeClr val="tx2"/>
              </a:solidFill>
            </a:rPr>
            <a:t>accommodation</a:t>
          </a:r>
          <a:r>
            <a:rPr lang="en-IE" sz="1400" kern="1200" dirty="0" smtClean="0"/>
            <a:t> are </a:t>
          </a:r>
          <a:r>
            <a:rPr lang="en-IE" sz="1400" kern="1200" dirty="0" smtClean="0">
              <a:solidFill>
                <a:schemeClr val="tx2"/>
              </a:solidFill>
            </a:rPr>
            <a:t>high</a:t>
          </a:r>
          <a:r>
            <a:rPr lang="en-IE" sz="1400" kern="1200" dirty="0" smtClean="0"/>
            <a:t>, with 8 in 10 scoring 4 or 5 for overall satisfaction.</a:t>
          </a:r>
          <a:endParaRPr lang="en-IE" sz="1400" kern="1200" dirty="0"/>
        </a:p>
        <a:p>
          <a:pPr marL="114300" lvl="1" indent="-114300" algn="l" defTabSz="622300">
            <a:lnSpc>
              <a:spcPct val="90000"/>
            </a:lnSpc>
            <a:spcBef>
              <a:spcPct val="0"/>
            </a:spcBef>
            <a:spcAft>
              <a:spcPct val="15000"/>
            </a:spcAft>
            <a:buChar char="••"/>
          </a:pPr>
          <a:r>
            <a:rPr lang="en-IE" sz="1400" kern="1200" dirty="0" smtClean="0"/>
            <a:t>Specific ratings do vary a little however, with </a:t>
          </a:r>
          <a:r>
            <a:rPr lang="en-IE" sz="1400" kern="1200" dirty="0" smtClean="0">
              <a:solidFill>
                <a:schemeClr val="tx2"/>
              </a:solidFill>
            </a:rPr>
            <a:t>affordability</a:t>
          </a:r>
          <a:r>
            <a:rPr lang="en-IE" sz="1400" kern="1200" dirty="0" smtClean="0"/>
            <a:t> and </a:t>
          </a:r>
          <a:r>
            <a:rPr lang="en-IE" sz="1400" kern="1200" dirty="0" smtClean="0">
              <a:solidFill>
                <a:schemeClr val="tx2"/>
              </a:solidFill>
            </a:rPr>
            <a:t>facilities</a:t>
          </a:r>
          <a:r>
            <a:rPr lang="en-IE" sz="1400" kern="1200" dirty="0" smtClean="0"/>
            <a:t> rating below other metrics such as security, décor and sanitation.</a:t>
          </a:r>
          <a:endParaRPr lang="en-IE" sz="1400" kern="1200" dirty="0"/>
        </a:p>
        <a:p>
          <a:pPr marL="114300" lvl="1" indent="-114300" algn="l" defTabSz="622300">
            <a:lnSpc>
              <a:spcPct val="90000"/>
            </a:lnSpc>
            <a:spcBef>
              <a:spcPct val="0"/>
            </a:spcBef>
            <a:spcAft>
              <a:spcPct val="15000"/>
            </a:spcAft>
            <a:buChar char="••"/>
          </a:pPr>
          <a:r>
            <a:rPr lang="en-IE" sz="1400" kern="1200" dirty="0" smtClean="0"/>
            <a:t>Those </a:t>
          </a:r>
          <a:r>
            <a:rPr lang="en-IE" sz="1400" kern="1200" dirty="0" smtClean="0">
              <a:solidFill>
                <a:schemeClr val="tx2"/>
              </a:solidFill>
            </a:rPr>
            <a:t>not paying rent</a:t>
          </a:r>
          <a:r>
            <a:rPr lang="en-IE" sz="1400" kern="1200" dirty="0" smtClean="0"/>
            <a:t> are universally </a:t>
          </a:r>
          <a:r>
            <a:rPr lang="en-IE" sz="1400" kern="1200" dirty="0" smtClean="0">
              <a:solidFill>
                <a:schemeClr val="tx2"/>
              </a:solidFill>
            </a:rPr>
            <a:t>more satisfied</a:t>
          </a:r>
          <a:r>
            <a:rPr lang="en-IE" sz="1400" kern="1200" dirty="0" smtClean="0"/>
            <a:t> with all aspects of their accommodation, while renters either privately or from local authority score similar to each other, but below the total.</a:t>
          </a:r>
          <a:endParaRPr lang="en-IE" sz="1400" kern="1200" dirty="0"/>
        </a:p>
      </dsp:txBody>
      <dsp:txXfrm rot="-5400000">
        <a:off x="1191784" y="1623701"/>
        <a:ext cx="7160071" cy="1350900"/>
      </dsp:txXfrm>
    </dsp:sp>
    <dsp:sp modelId="{7F5C6EB5-ADF4-4767-AA5A-DB113C13D301}">
      <dsp:nvSpPr>
        <dsp:cNvPr id="0" name=""/>
        <dsp:cNvSpPr/>
      </dsp:nvSpPr>
      <dsp:spPr>
        <a:xfrm rot="5400000">
          <a:off x="-255382" y="3862198"/>
          <a:ext cx="1702548" cy="1191783"/>
        </a:xfrm>
        <a:prstGeom prst="chevron">
          <a:avLst/>
        </a:prstGeom>
        <a:solidFill>
          <a:schemeClr val="accent5"/>
        </a:solidFill>
        <a:ln w="25400" cap="flat" cmpd="sng" algn="ctr">
          <a:solidFill>
            <a:schemeClr val="accent5"/>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t" anchorCtr="0">
          <a:noAutofit/>
        </a:bodyPr>
        <a:lstStyle/>
        <a:p>
          <a:pPr lvl="0" algn="ctr" defTabSz="711200">
            <a:lnSpc>
              <a:spcPct val="90000"/>
            </a:lnSpc>
            <a:spcBef>
              <a:spcPct val="0"/>
            </a:spcBef>
            <a:spcAft>
              <a:spcPct val="35000"/>
            </a:spcAft>
          </a:pPr>
          <a:r>
            <a:rPr lang="en-IE" sz="1600" kern="1200" dirty="0" smtClean="0"/>
            <a:t>3</a:t>
          </a:r>
        </a:p>
        <a:p>
          <a:pPr lvl="0" algn="ctr" defTabSz="711200">
            <a:lnSpc>
              <a:spcPct val="90000"/>
            </a:lnSpc>
            <a:spcBef>
              <a:spcPct val="0"/>
            </a:spcBef>
            <a:spcAft>
              <a:spcPct val="35000"/>
            </a:spcAft>
          </a:pPr>
          <a:r>
            <a:rPr lang="en-IE" sz="1600" kern="1200" dirty="0" smtClean="0"/>
            <a:t>Health Insurance</a:t>
          </a:r>
          <a:endParaRPr lang="en-IE" sz="1600" kern="1200" dirty="0"/>
        </a:p>
      </dsp:txBody>
      <dsp:txXfrm rot="-5400000">
        <a:off x="1" y="4202708"/>
        <a:ext cx="1191783" cy="510765"/>
      </dsp:txXfrm>
    </dsp:sp>
    <dsp:sp modelId="{AC866A12-DBA2-401A-9417-8B71BB699CB6}">
      <dsp:nvSpPr>
        <dsp:cNvPr id="0" name=""/>
        <dsp:cNvSpPr/>
      </dsp:nvSpPr>
      <dsp:spPr>
        <a:xfrm rot="5400000">
          <a:off x="3925430" y="543568"/>
          <a:ext cx="1765858" cy="7233152"/>
        </a:xfrm>
        <a:prstGeom prst="round2SameRect">
          <a:avLst/>
        </a:prstGeom>
        <a:solidFill>
          <a:schemeClr val="lt1">
            <a:alpha val="90000"/>
            <a:hueOff val="0"/>
            <a:satOff val="0"/>
            <a:lumOff val="0"/>
            <a:alphaOff val="0"/>
          </a:schemeClr>
        </a:solidFill>
        <a:ln w="25400" cap="flat" cmpd="sng" algn="ctr">
          <a:solidFill>
            <a:schemeClr val="accent5"/>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IE" sz="1400" kern="1200" dirty="0" smtClean="0">
              <a:solidFill>
                <a:schemeClr val="tx2"/>
              </a:solidFill>
            </a:rPr>
            <a:t>3 in 10 </a:t>
          </a:r>
          <a:r>
            <a:rPr lang="en-IE" sz="1400" kern="1200" dirty="0" smtClean="0"/>
            <a:t>18-5 year olds have </a:t>
          </a:r>
          <a:r>
            <a:rPr lang="en-IE" sz="1400" kern="1200" dirty="0" smtClean="0">
              <a:solidFill>
                <a:schemeClr val="tx2"/>
              </a:solidFill>
            </a:rPr>
            <a:t>health</a:t>
          </a:r>
          <a:r>
            <a:rPr lang="en-IE" sz="1400" kern="1200" dirty="0" smtClean="0"/>
            <a:t> </a:t>
          </a:r>
          <a:r>
            <a:rPr lang="en-IE" sz="1400" kern="1200" dirty="0" smtClean="0">
              <a:solidFill>
                <a:schemeClr val="tx2"/>
              </a:solidFill>
            </a:rPr>
            <a:t>insurance</a:t>
          </a:r>
          <a:r>
            <a:rPr lang="en-IE" sz="1400" kern="1200" dirty="0" smtClean="0"/>
            <a:t>, and is even higher among higher social grades, Munster and those not receiving Job Seekers.</a:t>
          </a:r>
          <a:endParaRPr lang="en-IE" sz="1400" kern="1200" dirty="0"/>
        </a:p>
        <a:p>
          <a:pPr marL="114300" lvl="1" indent="-114300" algn="l" defTabSz="622300">
            <a:lnSpc>
              <a:spcPct val="90000"/>
            </a:lnSpc>
            <a:spcBef>
              <a:spcPct val="0"/>
            </a:spcBef>
            <a:spcAft>
              <a:spcPct val="15000"/>
            </a:spcAft>
            <a:buChar char="••"/>
          </a:pPr>
          <a:r>
            <a:rPr lang="en-IE" sz="1400" kern="1200" dirty="0" smtClean="0">
              <a:solidFill>
                <a:schemeClr val="tx2"/>
              </a:solidFill>
            </a:rPr>
            <a:t>Support</a:t>
          </a:r>
          <a:r>
            <a:rPr lang="en-IE" sz="1400" kern="1200" dirty="0" smtClean="0"/>
            <a:t> of </a:t>
          </a:r>
          <a:r>
            <a:rPr lang="en-IE" sz="1400" kern="1200" dirty="0" smtClean="0">
              <a:solidFill>
                <a:schemeClr val="tx2"/>
              </a:solidFill>
            </a:rPr>
            <a:t>mandatory</a:t>
          </a:r>
          <a:r>
            <a:rPr lang="en-IE" sz="1400" kern="1200" dirty="0" smtClean="0"/>
            <a:t> </a:t>
          </a:r>
          <a:r>
            <a:rPr lang="en-IE" sz="1400" kern="1200" dirty="0" smtClean="0">
              <a:solidFill>
                <a:schemeClr val="tx2"/>
              </a:solidFill>
            </a:rPr>
            <a:t>health insurance </a:t>
          </a:r>
          <a:r>
            <a:rPr lang="en-IE" sz="1400" kern="1200" dirty="0" smtClean="0"/>
            <a:t>stands at just over </a:t>
          </a:r>
          <a:r>
            <a:rPr lang="en-IE" sz="1400" kern="1200" dirty="0" smtClean="0">
              <a:solidFill>
                <a:schemeClr val="tx2"/>
              </a:solidFill>
            </a:rPr>
            <a:t>half</a:t>
          </a:r>
          <a:r>
            <a:rPr lang="en-IE" sz="1400" kern="1200" dirty="0" smtClean="0"/>
            <a:t> – higher among Dublin residents and those who already have health insurance.</a:t>
          </a:r>
          <a:endParaRPr lang="en-IE" sz="1400" kern="1200" dirty="0"/>
        </a:p>
        <a:p>
          <a:pPr marL="114300" lvl="1" indent="-114300" algn="l" defTabSz="622300">
            <a:lnSpc>
              <a:spcPct val="90000"/>
            </a:lnSpc>
            <a:spcBef>
              <a:spcPct val="0"/>
            </a:spcBef>
            <a:spcAft>
              <a:spcPct val="15000"/>
            </a:spcAft>
            <a:buChar char="••"/>
          </a:pPr>
          <a:r>
            <a:rPr lang="en-IE" sz="1400" kern="1200" dirty="0" smtClean="0"/>
            <a:t>There are however a proportion that either disagree with this proposal, or are currently uncertain as to their support.</a:t>
          </a:r>
          <a:endParaRPr lang="en-IE" sz="1400" kern="1200" dirty="0"/>
        </a:p>
      </dsp:txBody>
      <dsp:txXfrm rot="-5400000">
        <a:off x="1191783" y="3363417"/>
        <a:ext cx="7146950" cy="159345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D1A6E4-FE3B-464E-9FC3-24359BBD32C3}">
      <dsp:nvSpPr>
        <dsp:cNvPr id="0" name=""/>
        <dsp:cNvSpPr/>
      </dsp:nvSpPr>
      <dsp:spPr>
        <a:xfrm rot="5400000">
          <a:off x="-275656" y="285882"/>
          <a:ext cx="1837712" cy="1286398"/>
        </a:xfrm>
        <a:prstGeom prst="chevron">
          <a:avLst/>
        </a:prstGeom>
        <a:solidFill>
          <a:schemeClr val="accent5"/>
        </a:solidFill>
        <a:ln w="25400" cap="flat" cmpd="sng" algn="ctr">
          <a:solidFill>
            <a:schemeClr val="accent5"/>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t" anchorCtr="0">
          <a:noAutofit/>
        </a:bodyPr>
        <a:lstStyle/>
        <a:p>
          <a:pPr lvl="0" algn="ctr" defTabSz="800100">
            <a:lnSpc>
              <a:spcPct val="90000"/>
            </a:lnSpc>
            <a:spcBef>
              <a:spcPct val="0"/>
            </a:spcBef>
            <a:spcAft>
              <a:spcPct val="35000"/>
            </a:spcAft>
          </a:pPr>
          <a:r>
            <a:rPr lang="en-IE" sz="1800" kern="1200" dirty="0" smtClean="0"/>
            <a:t>4 </a:t>
          </a:r>
        </a:p>
        <a:p>
          <a:pPr lvl="0" algn="ctr" defTabSz="800100">
            <a:lnSpc>
              <a:spcPct val="90000"/>
            </a:lnSpc>
            <a:spcBef>
              <a:spcPct val="0"/>
            </a:spcBef>
            <a:spcAft>
              <a:spcPct val="35000"/>
            </a:spcAft>
          </a:pPr>
          <a:r>
            <a:rPr lang="en-IE" sz="1800" kern="1200" dirty="0" smtClean="0"/>
            <a:t>Job Seekers Allowance</a:t>
          </a:r>
          <a:endParaRPr lang="en-IE" sz="1800" kern="1200" dirty="0"/>
        </a:p>
      </dsp:txBody>
      <dsp:txXfrm rot="-5400000">
        <a:off x="1" y="653424"/>
        <a:ext cx="1286398" cy="551314"/>
      </dsp:txXfrm>
    </dsp:sp>
    <dsp:sp modelId="{EAA7CCF1-34F0-4AF8-B3EA-1975C27D039F}">
      <dsp:nvSpPr>
        <dsp:cNvPr id="0" name=""/>
        <dsp:cNvSpPr/>
      </dsp:nvSpPr>
      <dsp:spPr>
        <a:xfrm rot="5400000">
          <a:off x="4258096" y="-2961472"/>
          <a:ext cx="1195141" cy="7138537"/>
        </a:xfrm>
        <a:prstGeom prst="round2SameRect">
          <a:avLst/>
        </a:prstGeom>
        <a:solidFill>
          <a:schemeClr val="lt1">
            <a:alpha val="90000"/>
            <a:hueOff val="0"/>
            <a:satOff val="0"/>
            <a:lumOff val="0"/>
            <a:alphaOff val="0"/>
          </a:schemeClr>
        </a:solidFill>
        <a:ln w="25400" cap="flat" cmpd="sng" algn="ctr">
          <a:solidFill>
            <a:schemeClr val="accent5"/>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IE" sz="1400" kern="1200" dirty="0" smtClean="0">
              <a:solidFill>
                <a:schemeClr val="tx2"/>
              </a:solidFill>
            </a:rPr>
            <a:t>1 in 4 </a:t>
          </a:r>
          <a:r>
            <a:rPr lang="en-IE" sz="1400" kern="1200" dirty="0" smtClean="0"/>
            <a:t>are currently receiving the </a:t>
          </a:r>
          <a:r>
            <a:rPr lang="en-IE" sz="1400" kern="1200" dirty="0" smtClean="0">
              <a:solidFill>
                <a:schemeClr val="tx2"/>
              </a:solidFill>
            </a:rPr>
            <a:t>Jobseekers</a:t>
          </a:r>
          <a:r>
            <a:rPr lang="en-IE" sz="1400" kern="1200" dirty="0" smtClean="0"/>
            <a:t> allowance, and is more prevalent among those slightly older, aged 22-25, lower social grades and Leinster residents.</a:t>
          </a:r>
          <a:endParaRPr lang="en-IE" sz="1400" kern="1200" dirty="0"/>
        </a:p>
        <a:p>
          <a:pPr marL="114300" lvl="1" indent="-114300" algn="l" defTabSz="622300">
            <a:lnSpc>
              <a:spcPct val="90000"/>
            </a:lnSpc>
            <a:spcBef>
              <a:spcPct val="0"/>
            </a:spcBef>
            <a:spcAft>
              <a:spcPct val="15000"/>
            </a:spcAft>
            <a:buChar char="••"/>
          </a:pPr>
          <a:r>
            <a:rPr lang="en-IE" sz="1400" kern="1200" dirty="0" smtClean="0"/>
            <a:t>Strong </a:t>
          </a:r>
          <a:r>
            <a:rPr lang="en-IE" sz="1400" kern="1200" dirty="0" smtClean="0">
              <a:solidFill>
                <a:schemeClr val="tx2"/>
              </a:solidFill>
            </a:rPr>
            <a:t>disagreement</a:t>
          </a:r>
          <a:r>
            <a:rPr lang="en-IE" sz="1400" kern="1200" dirty="0" smtClean="0"/>
            <a:t> with the </a:t>
          </a:r>
          <a:r>
            <a:rPr lang="en-IE" sz="1400" kern="1200" dirty="0" smtClean="0">
              <a:solidFill>
                <a:schemeClr val="tx2"/>
              </a:solidFill>
            </a:rPr>
            <a:t>cuts</a:t>
          </a:r>
          <a:r>
            <a:rPr lang="en-IE" sz="1400" kern="1200" dirty="0" smtClean="0"/>
            <a:t> made to the jobseekers allowance, with 4 in 10 claiming they are now </a:t>
          </a:r>
          <a:r>
            <a:rPr lang="en-IE" sz="1400" kern="1200" dirty="0" smtClean="0">
              <a:solidFill>
                <a:schemeClr val="tx2"/>
              </a:solidFill>
            </a:rPr>
            <a:t>struggling</a:t>
          </a:r>
          <a:r>
            <a:rPr lang="en-IE" sz="1400" kern="1200" dirty="0" smtClean="0"/>
            <a:t> to make ends meet and 1 in 4 unable to move out of parents home. For 1 in 3 however, the cuts have made </a:t>
          </a:r>
          <a:r>
            <a:rPr lang="en-IE" sz="1400" kern="1200" dirty="0" smtClean="0">
              <a:solidFill>
                <a:schemeClr val="tx2"/>
              </a:solidFill>
            </a:rPr>
            <a:t>no difference</a:t>
          </a:r>
          <a:r>
            <a:rPr lang="en-IE" sz="1400" kern="1200" dirty="0" smtClean="0"/>
            <a:t>.</a:t>
          </a:r>
          <a:endParaRPr lang="en-IE" sz="1400" kern="1200" dirty="0"/>
        </a:p>
      </dsp:txBody>
      <dsp:txXfrm rot="-5400000">
        <a:off x="1286398" y="68568"/>
        <a:ext cx="7080195" cy="1078457"/>
      </dsp:txXfrm>
    </dsp:sp>
    <dsp:sp modelId="{37969CA3-8AD3-4C27-AA71-CAD0DD58A59D}">
      <dsp:nvSpPr>
        <dsp:cNvPr id="0" name=""/>
        <dsp:cNvSpPr/>
      </dsp:nvSpPr>
      <dsp:spPr>
        <a:xfrm rot="5400000">
          <a:off x="-275656" y="1938851"/>
          <a:ext cx="1837712" cy="1286398"/>
        </a:xfrm>
        <a:prstGeom prst="chevron">
          <a:avLst/>
        </a:prstGeom>
        <a:solidFill>
          <a:schemeClr val="bg2"/>
        </a:solidFill>
        <a:ln w="25400" cap="flat" cmpd="sng" algn="ctr">
          <a:solidFill>
            <a:schemeClr val="bg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t" anchorCtr="0">
          <a:noAutofit/>
        </a:bodyPr>
        <a:lstStyle/>
        <a:p>
          <a:pPr lvl="0" algn="ctr" defTabSz="800100">
            <a:lnSpc>
              <a:spcPct val="90000"/>
            </a:lnSpc>
            <a:spcBef>
              <a:spcPct val="0"/>
            </a:spcBef>
            <a:spcAft>
              <a:spcPct val="35000"/>
            </a:spcAft>
          </a:pPr>
          <a:r>
            <a:rPr lang="en-IE" sz="1800" kern="1200" dirty="0" smtClean="0"/>
            <a:t>5 </a:t>
          </a:r>
        </a:p>
        <a:p>
          <a:pPr lvl="0" algn="ctr" defTabSz="800100">
            <a:lnSpc>
              <a:spcPct val="90000"/>
            </a:lnSpc>
            <a:spcBef>
              <a:spcPct val="0"/>
            </a:spcBef>
            <a:spcAft>
              <a:spcPct val="35000"/>
            </a:spcAft>
          </a:pPr>
          <a:r>
            <a:rPr lang="en-IE" sz="1800" kern="1200" dirty="0" err="1" smtClean="0"/>
            <a:t>Jobbridge</a:t>
          </a:r>
          <a:r>
            <a:rPr lang="en-IE" sz="1800" kern="1200" dirty="0" smtClean="0"/>
            <a:t> Scheme</a:t>
          </a:r>
          <a:endParaRPr lang="en-IE" sz="1800" kern="1200" dirty="0"/>
        </a:p>
      </dsp:txBody>
      <dsp:txXfrm rot="-5400000">
        <a:off x="1" y="2306393"/>
        <a:ext cx="1286398" cy="551314"/>
      </dsp:txXfrm>
    </dsp:sp>
    <dsp:sp modelId="{98D999A3-AD45-45DD-B434-CF39E06F4AEF}">
      <dsp:nvSpPr>
        <dsp:cNvPr id="0" name=""/>
        <dsp:cNvSpPr/>
      </dsp:nvSpPr>
      <dsp:spPr>
        <a:xfrm rot="5400000">
          <a:off x="4280007" y="-1308817"/>
          <a:ext cx="1151319" cy="7138537"/>
        </a:xfrm>
        <a:prstGeom prst="round2SameRect">
          <a:avLst/>
        </a:prstGeom>
        <a:solidFill>
          <a:schemeClr val="lt1">
            <a:alpha val="90000"/>
            <a:hueOff val="0"/>
            <a:satOff val="0"/>
            <a:lumOff val="0"/>
            <a:alphaOff val="0"/>
          </a:schemeClr>
        </a:solidFill>
        <a:ln w="25400" cap="flat" cmpd="sng" algn="ctr">
          <a:solidFill>
            <a:schemeClr val="bg2"/>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IE" sz="1400" kern="1200" dirty="0" smtClean="0"/>
            <a:t>Just over </a:t>
          </a:r>
          <a:r>
            <a:rPr lang="en-IE" sz="1400" kern="1200" dirty="0" smtClean="0">
              <a:solidFill>
                <a:schemeClr val="tx2"/>
              </a:solidFill>
            </a:rPr>
            <a:t>half</a:t>
          </a:r>
          <a:r>
            <a:rPr lang="en-IE" sz="1400" kern="1200" dirty="0" smtClean="0"/>
            <a:t> are a</a:t>
          </a:r>
          <a:r>
            <a:rPr lang="en-IE" sz="1400" kern="1200" dirty="0" smtClean="0">
              <a:solidFill>
                <a:schemeClr val="tx2"/>
              </a:solidFill>
            </a:rPr>
            <a:t>w</a:t>
          </a:r>
          <a:r>
            <a:rPr lang="en-IE" sz="1400" kern="1200" dirty="0" smtClean="0"/>
            <a:t>are of the </a:t>
          </a:r>
          <a:r>
            <a:rPr lang="en-IE" sz="1400" kern="1200" dirty="0" err="1" smtClean="0">
              <a:solidFill>
                <a:schemeClr val="tx2"/>
              </a:solidFill>
            </a:rPr>
            <a:t>Jobbridge</a:t>
          </a:r>
          <a:r>
            <a:rPr lang="en-IE" sz="1400" kern="1200" dirty="0" smtClean="0">
              <a:solidFill>
                <a:schemeClr val="tx2"/>
              </a:solidFill>
            </a:rPr>
            <a:t> </a:t>
          </a:r>
          <a:r>
            <a:rPr lang="en-IE" sz="1400" kern="1200" dirty="0" smtClean="0"/>
            <a:t>scheme and has cut through better among 22-25 year olds, higher social grades and those outside of Dublin.</a:t>
          </a:r>
          <a:endParaRPr lang="en-IE" sz="1400" kern="1200" dirty="0"/>
        </a:p>
        <a:p>
          <a:pPr marL="114300" lvl="1" indent="-114300" algn="l" defTabSz="622300">
            <a:lnSpc>
              <a:spcPct val="90000"/>
            </a:lnSpc>
            <a:spcBef>
              <a:spcPct val="0"/>
            </a:spcBef>
            <a:spcAft>
              <a:spcPct val="15000"/>
            </a:spcAft>
            <a:buChar char="••"/>
          </a:pPr>
          <a:r>
            <a:rPr lang="en-IE" sz="1400" kern="1200" dirty="0" smtClean="0"/>
            <a:t>There are </a:t>
          </a:r>
          <a:r>
            <a:rPr lang="en-IE" sz="1400" kern="1200" dirty="0" smtClean="0">
              <a:solidFill>
                <a:schemeClr val="tx2"/>
              </a:solidFill>
            </a:rPr>
            <a:t>polarised</a:t>
          </a:r>
          <a:r>
            <a:rPr lang="en-IE" sz="1400" kern="1200" dirty="0" smtClean="0"/>
            <a:t> </a:t>
          </a:r>
          <a:r>
            <a:rPr lang="en-IE" sz="1400" kern="1200" dirty="0" smtClean="0">
              <a:solidFill>
                <a:schemeClr val="tx2"/>
              </a:solidFill>
            </a:rPr>
            <a:t>attitudes</a:t>
          </a:r>
          <a:r>
            <a:rPr lang="en-IE" sz="1400" kern="1200" dirty="0" smtClean="0"/>
            <a:t> towards the scheme with older age groups, 22-25, lower social grades and those receiving Jobseekers slightly more </a:t>
          </a:r>
          <a:r>
            <a:rPr lang="en-IE" sz="1400" kern="1200" dirty="0" smtClean="0">
              <a:solidFill>
                <a:schemeClr val="tx2"/>
              </a:solidFill>
            </a:rPr>
            <a:t>negatively</a:t>
          </a:r>
          <a:r>
            <a:rPr lang="en-IE" sz="1400" kern="1200" dirty="0" smtClean="0"/>
            <a:t> disposed.</a:t>
          </a:r>
          <a:endParaRPr lang="en-IE" sz="1400" kern="1200" dirty="0"/>
        </a:p>
      </dsp:txBody>
      <dsp:txXfrm rot="-5400000">
        <a:off x="1286399" y="1740994"/>
        <a:ext cx="7082334" cy="1038913"/>
      </dsp:txXfrm>
    </dsp:sp>
    <dsp:sp modelId="{7F5C6EB5-ADF4-4767-AA5A-DB113C13D301}">
      <dsp:nvSpPr>
        <dsp:cNvPr id="0" name=""/>
        <dsp:cNvSpPr/>
      </dsp:nvSpPr>
      <dsp:spPr>
        <a:xfrm rot="5400000">
          <a:off x="-275656" y="3756310"/>
          <a:ext cx="1837712" cy="1286398"/>
        </a:xfrm>
        <a:prstGeom prst="chevron">
          <a:avLst/>
        </a:prstGeom>
        <a:solidFill>
          <a:schemeClr val="accent1"/>
        </a:solidFill>
        <a:ln w="25400"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t" anchorCtr="0">
          <a:noAutofit/>
        </a:bodyPr>
        <a:lstStyle/>
        <a:p>
          <a:pPr lvl="0" algn="ctr" defTabSz="800100">
            <a:lnSpc>
              <a:spcPct val="90000"/>
            </a:lnSpc>
            <a:spcBef>
              <a:spcPct val="0"/>
            </a:spcBef>
            <a:spcAft>
              <a:spcPct val="35000"/>
            </a:spcAft>
          </a:pPr>
          <a:r>
            <a:rPr lang="en-IE" sz="1800" kern="1200" dirty="0" smtClean="0"/>
            <a:t>6</a:t>
          </a:r>
        </a:p>
        <a:p>
          <a:pPr lvl="0" algn="ctr" defTabSz="800100">
            <a:lnSpc>
              <a:spcPct val="90000"/>
            </a:lnSpc>
            <a:spcBef>
              <a:spcPct val="0"/>
            </a:spcBef>
            <a:spcAft>
              <a:spcPct val="35000"/>
            </a:spcAft>
          </a:pPr>
          <a:r>
            <a:rPr lang="en-IE" sz="1800" kern="1200" dirty="0" smtClean="0"/>
            <a:t>Voting</a:t>
          </a:r>
          <a:endParaRPr lang="en-IE" sz="1800" kern="1200" dirty="0"/>
        </a:p>
      </dsp:txBody>
      <dsp:txXfrm rot="-5400000">
        <a:off x="1" y="4123852"/>
        <a:ext cx="1286398" cy="551314"/>
      </dsp:txXfrm>
    </dsp:sp>
    <dsp:sp modelId="{AC866A12-DBA2-401A-9417-8B71BB699CB6}">
      <dsp:nvSpPr>
        <dsp:cNvPr id="0" name=""/>
        <dsp:cNvSpPr/>
      </dsp:nvSpPr>
      <dsp:spPr>
        <a:xfrm rot="5400000">
          <a:off x="4093920" y="508641"/>
          <a:ext cx="1523494" cy="7138537"/>
        </a:xfrm>
        <a:prstGeom prst="round2SameRect">
          <a:avLst/>
        </a:prstGeom>
        <a:solidFill>
          <a:schemeClr val="lt1">
            <a:alpha val="90000"/>
            <a:hueOff val="0"/>
            <a:satOff val="0"/>
            <a:lumOff val="0"/>
            <a:alphaOff val="0"/>
          </a:schemeClr>
        </a:solidFill>
        <a:ln w="25400" cap="flat" cmpd="sng" algn="ctr">
          <a:solidFill>
            <a:schemeClr val="accent1"/>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IE" sz="1400" kern="1200" dirty="0" smtClean="0">
              <a:solidFill>
                <a:schemeClr val="tx2"/>
              </a:solidFill>
            </a:rPr>
            <a:t>7 in 10 </a:t>
          </a:r>
          <a:r>
            <a:rPr lang="en-IE" sz="1400" kern="1200" dirty="0" smtClean="0"/>
            <a:t>18-25 year olds are </a:t>
          </a:r>
          <a:r>
            <a:rPr lang="en-IE" sz="1400" kern="1200" dirty="0" smtClean="0">
              <a:solidFill>
                <a:schemeClr val="tx2"/>
              </a:solidFill>
            </a:rPr>
            <a:t>registered</a:t>
          </a:r>
          <a:r>
            <a:rPr lang="en-IE" sz="1400" kern="1200" dirty="0" smtClean="0"/>
            <a:t> to vote, while just over </a:t>
          </a:r>
          <a:r>
            <a:rPr lang="en-IE" sz="1400" kern="1200" dirty="0" smtClean="0">
              <a:solidFill>
                <a:schemeClr val="tx2"/>
              </a:solidFill>
            </a:rPr>
            <a:t>half</a:t>
          </a:r>
          <a:r>
            <a:rPr lang="en-IE" sz="1400" kern="1200" dirty="0" smtClean="0"/>
            <a:t> of these </a:t>
          </a:r>
          <a:r>
            <a:rPr lang="en-IE" sz="1400" kern="1200" dirty="0" smtClean="0">
              <a:solidFill>
                <a:schemeClr val="tx2"/>
              </a:solidFill>
            </a:rPr>
            <a:t>actually</a:t>
          </a:r>
          <a:r>
            <a:rPr lang="en-IE" sz="1400" kern="1200" dirty="0" smtClean="0"/>
            <a:t> </a:t>
          </a:r>
          <a:r>
            <a:rPr lang="en-IE" sz="1400" kern="1200" dirty="0" smtClean="0">
              <a:solidFill>
                <a:schemeClr val="tx2"/>
              </a:solidFill>
            </a:rPr>
            <a:t>voted</a:t>
          </a:r>
          <a:r>
            <a:rPr lang="en-IE" sz="1400" kern="1200" dirty="0" smtClean="0"/>
            <a:t> in the local and Euro elections in May. This converts to only </a:t>
          </a:r>
          <a:r>
            <a:rPr lang="en-IE" sz="1400" kern="1200" dirty="0" smtClean="0">
              <a:solidFill>
                <a:schemeClr val="tx2"/>
              </a:solidFill>
            </a:rPr>
            <a:t>38%</a:t>
          </a:r>
          <a:r>
            <a:rPr lang="en-IE" sz="1400" kern="1200" dirty="0" smtClean="0"/>
            <a:t> of all 18-25 year olds in Ireland </a:t>
          </a:r>
          <a:r>
            <a:rPr lang="en-IE" sz="1400" kern="1200" dirty="0" smtClean="0">
              <a:solidFill>
                <a:schemeClr val="tx2"/>
              </a:solidFill>
            </a:rPr>
            <a:t>actually voting </a:t>
          </a:r>
          <a:r>
            <a:rPr lang="en-IE" sz="1400" kern="1200" dirty="0" smtClean="0"/>
            <a:t>at the last elections in May.</a:t>
          </a:r>
          <a:endParaRPr lang="en-IE" sz="1400" kern="1200" dirty="0"/>
        </a:p>
        <a:p>
          <a:pPr marL="114300" lvl="1" indent="-114300" algn="l" defTabSz="622300">
            <a:lnSpc>
              <a:spcPct val="90000"/>
            </a:lnSpc>
            <a:spcBef>
              <a:spcPct val="0"/>
            </a:spcBef>
            <a:spcAft>
              <a:spcPct val="15000"/>
            </a:spcAft>
            <a:buChar char="••"/>
          </a:pPr>
          <a:r>
            <a:rPr lang="en-IE" sz="1400" kern="1200" dirty="0" smtClean="0"/>
            <a:t>Among those who did vote, </a:t>
          </a:r>
          <a:r>
            <a:rPr lang="en-IE" sz="1400" kern="1200" dirty="0" smtClean="0">
              <a:solidFill>
                <a:schemeClr val="tx2"/>
              </a:solidFill>
            </a:rPr>
            <a:t>Sinn </a:t>
          </a:r>
          <a:r>
            <a:rPr lang="en-IE" sz="1400" kern="1200" dirty="0" err="1" smtClean="0">
              <a:solidFill>
                <a:schemeClr val="tx2"/>
              </a:solidFill>
            </a:rPr>
            <a:t>Féin</a:t>
          </a:r>
          <a:r>
            <a:rPr lang="en-IE" sz="1400" kern="1200" dirty="0" smtClean="0">
              <a:solidFill>
                <a:schemeClr val="tx2"/>
              </a:solidFill>
            </a:rPr>
            <a:t> </a:t>
          </a:r>
          <a:r>
            <a:rPr lang="en-IE" sz="1400" kern="1200" dirty="0" smtClean="0"/>
            <a:t>are the clear winner with a significant over index in 1</a:t>
          </a:r>
          <a:r>
            <a:rPr lang="en-IE" sz="1400" kern="1200" baseline="30000" dirty="0" smtClean="0"/>
            <a:t>st</a:t>
          </a:r>
          <a:r>
            <a:rPr lang="en-IE" sz="1400" kern="1200" dirty="0" smtClean="0"/>
            <a:t> preference support versus the voting population.</a:t>
          </a:r>
          <a:endParaRPr lang="en-IE" sz="1400" kern="1200" dirty="0"/>
        </a:p>
        <a:p>
          <a:pPr marL="114300" lvl="1" indent="-114300" algn="l" defTabSz="622300">
            <a:lnSpc>
              <a:spcPct val="90000"/>
            </a:lnSpc>
            <a:spcBef>
              <a:spcPct val="0"/>
            </a:spcBef>
            <a:spcAft>
              <a:spcPct val="15000"/>
            </a:spcAft>
            <a:buChar char="••"/>
          </a:pPr>
          <a:r>
            <a:rPr lang="en-IE" sz="1400" kern="1200" dirty="0" smtClean="0">
              <a:solidFill>
                <a:schemeClr val="tx2"/>
              </a:solidFill>
            </a:rPr>
            <a:t>Barriers</a:t>
          </a:r>
          <a:r>
            <a:rPr lang="en-IE" sz="1400" kern="1200" dirty="0" smtClean="0"/>
            <a:t> to voting is, by some distance, </a:t>
          </a:r>
          <a:r>
            <a:rPr lang="en-IE" sz="1400" kern="1200" dirty="0" smtClean="0">
              <a:solidFill>
                <a:schemeClr val="tx2"/>
              </a:solidFill>
            </a:rPr>
            <a:t>a lack of interest in politics</a:t>
          </a:r>
          <a:r>
            <a:rPr lang="en-IE" sz="1400" kern="1200" dirty="0" smtClean="0"/>
            <a:t>, followed by being out of the country or busy on the day.</a:t>
          </a:r>
          <a:endParaRPr lang="en-IE" sz="1400" kern="1200" dirty="0"/>
        </a:p>
      </dsp:txBody>
      <dsp:txXfrm rot="-5400000">
        <a:off x="1286399" y="3390534"/>
        <a:ext cx="7064166" cy="137475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386E4A-682D-4BBA-888A-0C14BE9390CD}">
      <dsp:nvSpPr>
        <dsp:cNvPr id="0" name=""/>
        <dsp:cNvSpPr/>
      </dsp:nvSpPr>
      <dsp:spPr>
        <a:xfrm rot="5400000">
          <a:off x="-91518" y="96861"/>
          <a:ext cx="610121" cy="427085"/>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t" anchorCtr="0">
          <a:noAutofit/>
        </a:bodyPr>
        <a:lstStyle/>
        <a:p>
          <a:pPr lvl="0" algn="ctr" defTabSz="889000">
            <a:lnSpc>
              <a:spcPct val="90000"/>
            </a:lnSpc>
            <a:spcBef>
              <a:spcPct val="0"/>
            </a:spcBef>
            <a:spcAft>
              <a:spcPct val="35000"/>
            </a:spcAft>
          </a:pPr>
          <a:r>
            <a:rPr lang="en-IE" sz="2000" b="1" kern="1200" dirty="0" smtClean="0"/>
            <a:t>1</a:t>
          </a:r>
          <a:endParaRPr lang="en-IE" sz="2000" b="1" kern="1200" dirty="0"/>
        </a:p>
      </dsp:txBody>
      <dsp:txXfrm rot="-5400000">
        <a:off x="1" y="218886"/>
        <a:ext cx="427085" cy="183036"/>
      </dsp:txXfrm>
    </dsp:sp>
    <dsp:sp modelId="{B895DFEF-2F3F-447D-9BF9-B4CB9BB6D4BC}">
      <dsp:nvSpPr>
        <dsp:cNvPr id="0" name=""/>
        <dsp:cNvSpPr/>
      </dsp:nvSpPr>
      <dsp:spPr>
        <a:xfrm rot="5400000">
          <a:off x="4166117" y="-3733688"/>
          <a:ext cx="396787" cy="787485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en-IE" sz="1300" kern="1200" dirty="0" smtClean="0"/>
            <a:t>2 in 3 18-25 year olds live in a house or apartment but </a:t>
          </a:r>
          <a:r>
            <a:rPr lang="en-IE" sz="1300" b="1" u="none" kern="1200" dirty="0" smtClean="0"/>
            <a:t>do not pay rent</a:t>
          </a:r>
          <a:r>
            <a:rPr lang="en-IE" sz="1300" u="none" kern="1200" dirty="0" smtClean="0"/>
            <a:t>. However 1 in 4 are </a:t>
          </a:r>
          <a:r>
            <a:rPr lang="en-IE" sz="1300" b="1" u="none" kern="1200" dirty="0" smtClean="0"/>
            <a:t>renting privately</a:t>
          </a:r>
          <a:r>
            <a:rPr lang="en-IE" sz="1300" u="none" kern="1200" dirty="0" smtClean="0"/>
            <a:t>.</a:t>
          </a:r>
          <a:r>
            <a:rPr lang="en-IE" sz="1300" kern="1200" dirty="0" smtClean="0"/>
            <a:t> </a:t>
          </a:r>
          <a:endParaRPr lang="en-IE" sz="1300" kern="1200" dirty="0"/>
        </a:p>
      </dsp:txBody>
      <dsp:txXfrm rot="-5400000">
        <a:off x="427085" y="24714"/>
        <a:ext cx="7855481" cy="358047"/>
      </dsp:txXfrm>
    </dsp:sp>
    <dsp:sp modelId="{94A1856D-377F-4772-BC2E-17796E0DA599}">
      <dsp:nvSpPr>
        <dsp:cNvPr id="0" name=""/>
        <dsp:cNvSpPr/>
      </dsp:nvSpPr>
      <dsp:spPr>
        <a:xfrm rot="5400000">
          <a:off x="-91518" y="648907"/>
          <a:ext cx="610121" cy="427085"/>
        </a:xfrm>
        <a:prstGeom prst="chevron">
          <a:avLst/>
        </a:prstGeom>
        <a:solidFill>
          <a:schemeClr val="tx2"/>
        </a:solidFill>
        <a:ln w="25400" cap="flat" cmpd="sng" algn="ctr">
          <a:solidFill>
            <a:schemeClr val="tx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t" anchorCtr="0">
          <a:noAutofit/>
        </a:bodyPr>
        <a:lstStyle/>
        <a:p>
          <a:pPr lvl="0" algn="ctr" defTabSz="889000">
            <a:lnSpc>
              <a:spcPct val="90000"/>
            </a:lnSpc>
            <a:spcBef>
              <a:spcPct val="0"/>
            </a:spcBef>
            <a:spcAft>
              <a:spcPct val="35000"/>
            </a:spcAft>
          </a:pPr>
          <a:r>
            <a:rPr lang="en-IE" sz="2000" b="1" kern="1200" dirty="0" smtClean="0"/>
            <a:t>2</a:t>
          </a:r>
          <a:endParaRPr lang="en-IE" sz="2000" b="1" kern="1200" dirty="0"/>
        </a:p>
      </dsp:txBody>
      <dsp:txXfrm rot="-5400000">
        <a:off x="1" y="770932"/>
        <a:ext cx="427085" cy="183036"/>
      </dsp:txXfrm>
    </dsp:sp>
    <dsp:sp modelId="{A27FBC30-D286-4121-BF9B-85A0B626015A}">
      <dsp:nvSpPr>
        <dsp:cNvPr id="0" name=""/>
        <dsp:cNvSpPr/>
      </dsp:nvSpPr>
      <dsp:spPr>
        <a:xfrm rot="5400000">
          <a:off x="4166221" y="-3181747"/>
          <a:ext cx="396578" cy="7874851"/>
        </a:xfrm>
        <a:prstGeom prst="round2SameRect">
          <a:avLst/>
        </a:prstGeom>
        <a:solidFill>
          <a:schemeClr val="lt1">
            <a:alpha val="90000"/>
            <a:hueOff val="0"/>
            <a:satOff val="0"/>
            <a:lumOff val="0"/>
            <a:alphaOff val="0"/>
          </a:schemeClr>
        </a:solidFill>
        <a:ln w="25400" cap="flat" cmpd="sng" algn="ctr">
          <a:solidFill>
            <a:schemeClr val="tx2"/>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en-IE" sz="1300" kern="1200" dirty="0" smtClean="0"/>
            <a:t>7 in 10 18-25 year olds currently </a:t>
          </a:r>
          <a:r>
            <a:rPr lang="en-IE" sz="1300" b="1" kern="1200" dirty="0" smtClean="0"/>
            <a:t>live</a:t>
          </a:r>
          <a:r>
            <a:rPr lang="en-IE" sz="1300" kern="1200" dirty="0" smtClean="0"/>
            <a:t> with their </a:t>
          </a:r>
          <a:r>
            <a:rPr lang="en-IE" sz="1300" b="1" kern="1200" dirty="0" smtClean="0"/>
            <a:t>family</a:t>
          </a:r>
          <a:r>
            <a:rPr lang="en-IE" sz="1300" kern="1200" dirty="0" smtClean="0"/>
            <a:t>. Of those who do not pay any rent, the majority of them live with their family.</a:t>
          </a:r>
          <a:endParaRPr lang="en-IE" sz="1300" kern="1200" dirty="0"/>
        </a:p>
      </dsp:txBody>
      <dsp:txXfrm rot="-5400000">
        <a:off x="427085" y="576749"/>
        <a:ext cx="7855492" cy="357860"/>
      </dsp:txXfrm>
    </dsp:sp>
    <dsp:sp modelId="{14A06A17-52E6-413A-B0CB-58011AB5464E}">
      <dsp:nvSpPr>
        <dsp:cNvPr id="0" name=""/>
        <dsp:cNvSpPr/>
      </dsp:nvSpPr>
      <dsp:spPr>
        <a:xfrm rot="5400000">
          <a:off x="-91518" y="1239404"/>
          <a:ext cx="610121" cy="427085"/>
        </a:xfrm>
        <a:prstGeom prst="chevron">
          <a:avLst/>
        </a:prstGeom>
        <a:solidFill>
          <a:schemeClr val="bg2"/>
        </a:solidFill>
        <a:ln w="25400" cap="flat" cmpd="sng" algn="ctr">
          <a:solidFill>
            <a:schemeClr val="bg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t" anchorCtr="0">
          <a:noAutofit/>
        </a:bodyPr>
        <a:lstStyle/>
        <a:p>
          <a:pPr lvl="0" algn="ctr" defTabSz="889000">
            <a:lnSpc>
              <a:spcPct val="90000"/>
            </a:lnSpc>
            <a:spcBef>
              <a:spcPct val="0"/>
            </a:spcBef>
            <a:spcAft>
              <a:spcPct val="35000"/>
            </a:spcAft>
          </a:pPr>
          <a:r>
            <a:rPr lang="en-IE" sz="2000" b="1" kern="1200" dirty="0" smtClean="0"/>
            <a:t>3</a:t>
          </a:r>
          <a:endParaRPr lang="en-IE" sz="2000" b="1" kern="1200" dirty="0"/>
        </a:p>
      </dsp:txBody>
      <dsp:txXfrm rot="-5400000">
        <a:off x="1" y="1361429"/>
        <a:ext cx="427085" cy="183036"/>
      </dsp:txXfrm>
    </dsp:sp>
    <dsp:sp modelId="{34646AAB-A899-49A8-B079-93947F57E1F5}">
      <dsp:nvSpPr>
        <dsp:cNvPr id="0" name=""/>
        <dsp:cNvSpPr/>
      </dsp:nvSpPr>
      <dsp:spPr>
        <a:xfrm rot="5400000">
          <a:off x="4127771" y="-2591250"/>
          <a:ext cx="473479" cy="7874851"/>
        </a:xfrm>
        <a:prstGeom prst="round2SameRect">
          <a:avLst/>
        </a:prstGeom>
        <a:solidFill>
          <a:schemeClr val="lt1">
            <a:alpha val="90000"/>
            <a:hueOff val="0"/>
            <a:satOff val="0"/>
            <a:lumOff val="0"/>
            <a:alphaOff val="0"/>
          </a:schemeClr>
        </a:solidFill>
        <a:ln w="25400" cap="flat" cmpd="sng" algn="ctr">
          <a:solidFill>
            <a:schemeClr val="bg2"/>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en-IE" sz="1300" kern="1200" dirty="0" smtClean="0"/>
            <a:t>Overall </a:t>
          </a:r>
          <a:r>
            <a:rPr lang="en-IE" sz="1300" b="1" kern="1200" dirty="0" smtClean="0"/>
            <a:t>satisfaction</a:t>
          </a:r>
          <a:r>
            <a:rPr lang="en-IE" sz="1300" kern="1200" dirty="0" smtClean="0"/>
            <a:t> with </a:t>
          </a:r>
          <a:r>
            <a:rPr lang="en-IE" sz="1300" b="1" kern="1200" dirty="0" smtClean="0"/>
            <a:t>accommodation</a:t>
          </a:r>
          <a:r>
            <a:rPr lang="en-IE" sz="1300" kern="1200" dirty="0" smtClean="0"/>
            <a:t> is generally very </a:t>
          </a:r>
          <a:r>
            <a:rPr lang="en-IE" sz="1300" b="1" kern="1200" dirty="0" smtClean="0"/>
            <a:t>high</a:t>
          </a:r>
          <a:r>
            <a:rPr lang="en-IE" sz="1300" kern="1200" dirty="0" smtClean="0"/>
            <a:t>, particularly those not paying rent, however those renting from a local authority slightly less satisfied with building quality and sanitation.</a:t>
          </a:r>
          <a:endParaRPr lang="en-IE" sz="1300" kern="1200" dirty="0"/>
        </a:p>
      </dsp:txBody>
      <dsp:txXfrm rot="-5400000">
        <a:off x="427086" y="1132549"/>
        <a:ext cx="7851738" cy="427253"/>
      </dsp:txXfrm>
    </dsp:sp>
    <dsp:sp modelId="{23A20791-8A1D-4BF1-9D5B-3BDFCBCEE602}">
      <dsp:nvSpPr>
        <dsp:cNvPr id="0" name=""/>
        <dsp:cNvSpPr/>
      </dsp:nvSpPr>
      <dsp:spPr>
        <a:xfrm rot="5400000">
          <a:off x="-91518" y="1791450"/>
          <a:ext cx="610121" cy="427085"/>
        </a:xfrm>
        <a:prstGeom prst="chevron">
          <a:avLst/>
        </a:prstGeom>
        <a:solidFill>
          <a:schemeClr val="accent5"/>
        </a:solidFill>
        <a:ln w="25400" cap="flat" cmpd="sng" algn="ctr">
          <a:solidFill>
            <a:schemeClr val="accent5"/>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t" anchorCtr="0">
          <a:noAutofit/>
        </a:bodyPr>
        <a:lstStyle/>
        <a:p>
          <a:pPr lvl="0" algn="ctr" defTabSz="889000">
            <a:lnSpc>
              <a:spcPct val="90000"/>
            </a:lnSpc>
            <a:spcBef>
              <a:spcPct val="0"/>
            </a:spcBef>
            <a:spcAft>
              <a:spcPct val="35000"/>
            </a:spcAft>
          </a:pPr>
          <a:r>
            <a:rPr lang="en-IE" sz="2000" b="1" kern="1200" dirty="0" smtClean="0"/>
            <a:t>4</a:t>
          </a:r>
          <a:endParaRPr lang="en-IE" sz="2000" b="1" kern="1200" dirty="0"/>
        </a:p>
      </dsp:txBody>
      <dsp:txXfrm rot="-5400000">
        <a:off x="1" y="1913475"/>
        <a:ext cx="427085" cy="183036"/>
      </dsp:txXfrm>
    </dsp:sp>
    <dsp:sp modelId="{B08E4497-ACC5-46D9-8C1E-F4D5966942C6}">
      <dsp:nvSpPr>
        <dsp:cNvPr id="0" name=""/>
        <dsp:cNvSpPr/>
      </dsp:nvSpPr>
      <dsp:spPr>
        <a:xfrm rot="5400000">
          <a:off x="4166221" y="-2039204"/>
          <a:ext cx="396578" cy="7874851"/>
        </a:xfrm>
        <a:prstGeom prst="round2SameRect">
          <a:avLst/>
        </a:prstGeom>
        <a:solidFill>
          <a:schemeClr val="lt1">
            <a:alpha val="90000"/>
            <a:hueOff val="0"/>
            <a:satOff val="0"/>
            <a:lumOff val="0"/>
            <a:alphaOff val="0"/>
          </a:schemeClr>
        </a:solidFill>
        <a:ln w="25400" cap="flat" cmpd="sng" algn="ctr">
          <a:solidFill>
            <a:schemeClr val="accent5"/>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en-IE" sz="1300" kern="1200" dirty="0" smtClean="0"/>
            <a:t>3 in 10 have </a:t>
          </a:r>
          <a:r>
            <a:rPr lang="en-IE" sz="1300" b="1" kern="1200" dirty="0" smtClean="0"/>
            <a:t>health</a:t>
          </a:r>
          <a:r>
            <a:rPr lang="en-IE" sz="1300" kern="1200" dirty="0" smtClean="0"/>
            <a:t> </a:t>
          </a:r>
          <a:r>
            <a:rPr lang="en-IE" sz="1300" b="1" kern="1200" dirty="0" smtClean="0"/>
            <a:t>insurance</a:t>
          </a:r>
          <a:r>
            <a:rPr lang="en-IE" sz="1300" kern="1200" dirty="0" smtClean="0"/>
            <a:t>. Just over half agree with the potential introduction of the </a:t>
          </a:r>
          <a:r>
            <a:rPr lang="en-IE" sz="1300" b="1" kern="1200" dirty="0" smtClean="0"/>
            <a:t>mandatory</a:t>
          </a:r>
          <a:r>
            <a:rPr lang="en-IE" sz="1300" kern="1200" dirty="0" smtClean="0"/>
            <a:t> </a:t>
          </a:r>
          <a:r>
            <a:rPr lang="en-IE" sz="1300" b="1" kern="1200" dirty="0" smtClean="0"/>
            <a:t>health</a:t>
          </a:r>
          <a:r>
            <a:rPr lang="en-IE" sz="1300" kern="1200" dirty="0" smtClean="0"/>
            <a:t> </a:t>
          </a:r>
          <a:r>
            <a:rPr lang="en-IE" sz="1300" b="1" kern="1200" dirty="0" smtClean="0"/>
            <a:t>care</a:t>
          </a:r>
          <a:r>
            <a:rPr lang="en-IE" sz="1300" kern="1200" dirty="0" smtClean="0"/>
            <a:t>.</a:t>
          </a:r>
          <a:endParaRPr lang="en-IE" sz="1300" kern="1200" dirty="0"/>
        </a:p>
      </dsp:txBody>
      <dsp:txXfrm rot="-5400000">
        <a:off x="427085" y="1719292"/>
        <a:ext cx="7855492" cy="357860"/>
      </dsp:txXfrm>
    </dsp:sp>
    <dsp:sp modelId="{B3E5F9C7-5208-49B4-A47E-561400C6020D}">
      <dsp:nvSpPr>
        <dsp:cNvPr id="0" name=""/>
        <dsp:cNvSpPr/>
      </dsp:nvSpPr>
      <dsp:spPr>
        <a:xfrm rot="5400000">
          <a:off x="-91518" y="2343496"/>
          <a:ext cx="610121" cy="427085"/>
        </a:xfrm>
        <a:prstGeom prst="chevron">
          <a:avLst/>
        </a:prstGeom>
        <a:solidFill>
          <a:schemeClr val="accent3">
            <a:lumMod val="75000"/>
          </a:schemeClr>
        </a:solidFill>
        <a:ln w="25400" cap="flat" cmpd="sng" algn="ctr">
          <a:solidFill>
            <a:schemeClr val="accent3">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t" anchorCtr="0">
          <a:noAutofit/>
        </a:bodyPr>
        <a:lstStyle/>
        <a:p>
          <a:pPr lvl="0" algn="ctr" defTabSz="889000">
            <a:lnSpc>
              <a:spcPct val="90000"/>
            </a:lnSpc>
            <a:spcBef>
              <a:spcPct val="0"/>
            </a:spcBef>
            <a:spcAft>
              <a:spcPct val="35000"/>
            </a:spcAft>
          </a:pPr>
          <a:r>
            <a:rPr lang="en-IE" sz="2000" b="1" kern="1200" dirty="0" smtClean="0"/>
            <a:t>5</a:t>
          </a:r>
          <a:endParaRPr lang="en-IE" sz="2000" b="1" kern="1200" dirty="0"/>
        </a:p>
      </dsp:txBody>
      <dsp:txXfrm rot="-5400000">
        <a:off x="1" y="2465521"/>
        <a:ext cx="427085" cy="183036"/>
      </dsp:txXfrm>
    </dsp:sp>
    <dsp:sp modelId="{442B9947-3C78-4386-B81A-71A359EBADFD}">
      <dsp:nvSpPr>
        <dsp:cNvPr id="0" name=""/>
        <dsp:cNvSpPr/>
      </dsp:nvSpPr>
      <dsp:spPr>
        <a:xfrm rot="5400000">
          <a:off x="4166221" y="-1487158"/>
          <a:ext cx="396578" cy="7874851"/>
        </a:xfrm>
        <a:prstGeom prst="round2SameRect">
          <a:avLst/>
        </a:prstGeom>
        <a:solidFill>
          <a:schemeClr val="lt1">
            <a:alpha val="90000"/>
            <a:hueOff val="0"/>
            <a:satOff val="0"/>
            <a:lumOff val="0"/>
            <a:alphaOff val="0"/>
          </a:schemeClr>
        </a:solidFill>
        <a:ln w="25400" cap="flat" cmpd="sng" algn="ctr">
          <a:solidFill>
            <a:schemeClr val="accent3">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en-IE" sz="1300" kern="1200" dirty="0" smtClean="0"/>
            <a:t>Just under 1 in 4 are in receipt of the </a:t>
          </a:r>
          <a:r>
            <a:rPr lang="en-IE" sz="1300" b="1" kern="1200" dirty="0" smtClean="0"/>
            <a:t>Jobseekers</a:t>
          </a:r>
          <a:r>
            <a:rPr lang="en-IE" sz="1300" kern="1200" dirty="0" smtClean="0"/>
            <a:t> allowance, with 3 in 4 disagreeing with the cuts that were made.</a:t>
          </a:r>
          <a:endParaRPr lang="en-IE" sz="1300" kern="1200" dirty="0"/>
        </a:p>
      </dsp:txBody>
      <dsp:txXfrm rot="-5400000">
        <a:off x="427085" y="2271338"/>
        <a:ext cx="7855492" cy="357860"/>
      </dsp:txXfrm>
    </dsp:sp>
    <dsp:sp modelId="{7DCD367A-728F-4E06-985A-08FB47A8BBAF}">
      <dsp:nvSpPr>
        <dsp:cNvPr id="0" name=""/>
        <dsp:cNvSpPr/>
      </dsp:nvSpPr>
      <dsp:spPr>
        <a:xfrm rot="5400000">
          <a:off x="-91518" y="2895542"/>
          <a:ext cx="610121" cy="427085"/>
        </a:xfrm>
        <a:prstGeom prst="chevron">
          <a:avLst/>
        </a:prstGeom>
        <a:solidFill>
          <a:schemeClr val="tx1"/>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t" anchorCtr="0">
          <a:noAutofit/>
        </a:bodyPr>
        <a:lstStyle/>
        <a:p>
          <a:pPr lvl="0" algn="ctr" defTabSz="889000">
            <a:lnSpc>
              <a:spcPct val="90000"/>
            </a:lnSpc>
            <a:spcBef>
              <a:spcPct val="0"/>
            </a:spcBef>
            <a:spcAft>
              <a:spcPct val="35000"/>
            </a:spcAft>
          </a:pPr>
          <a:r>
            <a:rPr lang="en-IE" sz="2000" b="1" kern="1200" dirty="0" smtClean="0"/>
            <a:t>6</a:t>
          </a:r>
          <a:endParaRPr lang="en-IE" sz="2000" b="1" kern="1200" dirty="0"/>
        </a:p>
      </dsp:txBody>
      <dsp:txXfrm rot="-5400000">
        <a:off x="1" y="3017567"/>
        <a:ext cx="427085" cy="183036"/>
      </dsp:txXfrm>
    </dsp:sp>
    <dsp:sp modelId="{FB27BB79-F0ED-4F52-A413-265ADE39EB91}">
      <dsp:nvSpPr>
        <dsp:cNvPr id="0" name=""/>
        <dsp:cNvSpPr/>
      </dsp:nvSpPr>
      <dsp:spPr>
        <a:xfrm rot="5400000">
          <a:off x="4166221" y="-935112"/>
          <a:ext cx="396578" cy="7874851"/>
        </a:xfrm>
        <a:prstGeom prst="round2SameRect">
          <a:avLst/>
        </a:prstGeom>
        <a:solidFill>
          <a:schemeClr val="lt1">
            <a:alpha val="90000"/>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en-IE" sz="1300" kern="1200" dirty="0" smtClean="0"/>
            <a:t>Just over half are aware of the </a:t>
          </a:r>
          <a:r>
            <a:rPr lang="en-IE" sz="1300" b="1" kern="1200" dirty="0" err="1" smtClean="0"/>
            <a:t>Jobbridge</a:t>
          </a:r>
          <a:r>
            <a:rPr lang="en-IE" sz="1300" kern="1200" dirty="0" smtClean="0"/>
            <a:t> scheme with polarised attitudes towards it. Those more negatively disposed include those aged 22-25, lower social classes and in receipt of the jobseekers allowance.</a:t>
          </a:r>
          <a:endParaRPr lang="en-IE" sz="1300" kern="1200" dirty="0"/>
        </a:p>
      </dsp:txBody>
      <dsp:txXfrm rot="-5400000">
        <a:off x="427085" y="2823384"/>
        <a:ext cx="7855492" cy="357860"/>
      </dsp:txXfrm>
    </dsp:sp>
    <dsp:sp modelId="{BC318E1E-418A-4A92-851D-9FDD18F531FC}">
      <dsp:nvSpPr>
        <dsp:cNvPr id="0" name=""/>
        <dsp:cNvSpPr/>
      </dsp:nvSpPr>
      <dsp:spPr>
        <a:xfrm rot="5400000">
          <a:off x="-91518" y="3447588"/>
          <a:ext cx="610121" cy="427085"/>
        </a:xfrm>
        <a:prstGeom prst="chevron">
          <a:avLst/>
        </a:prstGeom>
        <a:solidFill>
          <a:schemeClr val="accent2"/>
        </a:solidFill>
        <a:ln w="25400" cap="flat" cmpd="sng" algn="ctr">
          <a:solidFill>
            <a:schemeClr val="accent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t" anchorCtr="0">
          <a:noAutofit/>
        </a:bodyPr>
        <a:lstStyle/>
        <a:p>
          <a:pPr lvl="0" algn="ctr" defTabSz="889000">
            <a:lnSpc>
              <a:spcPct val="90000"/>
            </a:lnSpc>
            <a:spcBef>
              <a:spcPct val="0"/>
            </a:spcBef>
            <a:spcAft>
              <a:spcPct val="35000"/>
            </a:spcAft>
          </a:pPr>
          <a:r>
            <a:rPr lang="en-IE" sz="2000" b="1" kern="1200" dirty="0" smtClean="0"/>
            <a:t>7</a:t>
          </a:r>
          <a:endParaRPr lang="en-IE" sz="2000" b="1" kern="1200" dirty="0"/>
        </a:p>
      </dsp:txBody>
      <dsp:txXfrm rot="-5400000">
        <a:off x="1" y="3569613"/>
        <a:ext cx="427085" cy="183036"/>
      </dsp:txXfrm>
    </dsp:sp>
    <dsp:sp modelId="{38523E45-CA2E-430D-945E-026976CF4E29}">
      <dsp:nvSpPr>
        <dsp:cNvPr id="0" name=""/>
        <dsp:cNvSpPr/>
      </dsp:nvSpPr>
      <dsp:spPr>
        <a:xfrm rot="5400000">
          <a:off x="4166221" y="-383066"/>
          <a:ext cx="396578" cy="7874851"/>
        </a:xfrm>
        <a:prstGeom prst="round2SameRect">
          <a:avLst/>
        </a:prstGeom>
        <a:solidFill>
          <a:schemeClr val="lt1">
            <a:alpha val="90000"/>
            <a:hueOff val="0"/>
            <a:satOff val="0"/>
            <a:lumOff val="0"/>
            <a:alphaOff val="0"/>
          </a:schemeClr>
        </a:solidFill>
        <a:ln w="25400" cap="flat" cmpd="sng" algn="ctr">
          <a:solidFill>
            <a:schemeClr val="accent2"/>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en-IE" sz="1300" kern="1200" dirty="0" smtClean="0"/>
            <a:t>7 in 10 are </a:t>
          </a:r>
          <a:r>
            <a:rPr lang="en-IE" sz="1300" b="1" kern="1200" dirty="0" smtClean="0"/>
            <a:t>registered</a:t>
          </a:r>
          <a:r>
            <a:rPr lang="en-IE" sz="1300" kern="1200" dirty="0" smtClean="0"/>
            <a:t> to </a:t>
          </a:r>
          <a:r>
            <a:rPr lang="en-IE" sz="1300" b="1" kern="1200" dirty="0" smtClean="0"/>
            <a:t>vote</a:t>
          </a:r>
          <a:r>
            <a:rPr lang="en-IE" sz="1300" kern="1200" dirty="0" smtClean="0"/>
            <a:t> in Ireland, and of these, just under half </a:t>
          </a:r>
          <a:r>
            <a:rPr lang="en-IE" sz="1300" b="1" kern="1200" dirty="0" smtClean="0"/>
            <a:t>actually</a:t>
          </a:r>
          <a:r>
            <a:rPr lang="en-IE" sz="1300" kern="1200" dirty="0" smtClean="0"/>
            <a:t> went and </a:t>
          </a:r>
          <a:r>
            <a:rPr lang="en-IE" sz="1300" b="1" kern="1200" dirty="0" smtClean="0"/>
            <a:t>voted</a:t>
          </a:r>
          <a:r>
            <a:rPr lang="en-IE" sz="1300" kern="1200" dirty="0" smtClean="0"/>
            <a:t> in the May local and Euro elections. This equates to 38% of the total 18-25 year olds population who actually voted.</a:t>
          </a:r>
          <a:endParaRPr lang="en-IE" sz="1300" kern="1200" dirty="0"/>
        </a:p>
      </dsp:txBody>
      <dsp:txXfrm rot="-5400000">
        <a:off x="427085" y="3375430"/>
        <a:ext cx="7855492" cy="357860"/>
      </dsp:txXfrm>
    </dsp:sp>
    <dsp:sp modelId="{29D63077-980F-43A3-8D10-5EBB5C2B79C6}">
      <dsp:nvSpPr>
        <dsp:cNvPr id="0" name=""/>
        <dsp:cNvSpPr/>
      </dsp:nvSpPr>
      <dsp:spPr>
        <a:xfrm rot="5400000">
          <a:off x="-91518" y="3999634"/>
          <a:ext cx="610121" cy="427085"/>
        </a:xfrm>
        <a:prstGeom prst="chevron">
          <a:avLst/>
        </a:prstGeom>
        <a:solidFill>
          <a:schemeClr val="accent4"/>
        </a:solidFill>
        <a:ln w="25400" cap="flat" cmpd="sng" algn="ctr">
          <a:solidFill>
            <a:schemeClr val="accent4"/>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t" anchorCtr="0">
          <a:noAutofit/>
        </a:bodyPr>
        <a:lstStyle/>
        <a:p>
          <a:pPr lvl="0" algn="ctr" defTabSz="889000">
            <a:lnSpc>
              <a:spcPct val="90000"/>
            </a:lnSpc>
            <a:spcBef>
              <a:spcPct val="0"/>
            </a:spcBef>
            <a:spcAft>
              <a:spcPct val="35000"/>
            </a:spcAft>
          </a:pPr>
          <a:r>
            <a:rPr lang="en-IE" sz="2000" b="1" kern="1200" dirty="0" smtClean="0"/>
            <a:t>8</a:t>
          </a:r>
          <a:endParaRPr lang="en-IE" sz="2000" b="1" kern="1200" dirty="0"/>
        </a:p>
      </dsp:txBody>
      <dsp:txXfrm rot="-5400000">
        <a:off x="1" y="4121659"/>
        <a:ext cx="427085" cy="183036"/>
      </dsp:txXfrm>
    </dsp:sp>
    <dsp:sp modelId="{428D993E-A60E-4794-8178-0E8273187B99}">
      <dsp:nvSpPr>
        <dsp:cNvPr id="0" name=""/>
        <dsp:cNvSpPr/>
      </dsp:nvSpPr>
      <dsp:spPr>
        <a:xfrm rot="5400000">
          <a:off x="4166221" y="168979"/>
          <a:ext cx="396578" cy="7874851"/>
        </a:xfrm>
        <a:prstGeom prst="round2SameRect">
          <a:avLst/>
        </a:prstGeom>
        <a:solidFill>
          <a:schemeClr val="lt1">
            <a:alpha val="90000"/>
            <a:hueOff val="0"/>
            <a:satOff val="0"/>
            <a:lumOff val="0"/>
            <a:alphaOff val="0"/>
          </a:schemeClr>
        </a:solidFill>
        <a:ln w="25400" cap="flat" cmpd="sng" algn="ctr">
          <a:solidFill>
            <a:schemeClr val="accent4"/>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en-IE" sz="1300" kern="1200" dirty="0" smtClean="0"/>
            <a:t>Support for </a:t>
          </a:r>
          <a:r>
            <a:rPr lang="en-IE" sz="1300" b="1" kern="1200" dirty="0" smtClean="0"/>
            <a:t>Sinn </a:t>
          </a:r>
          <a:r>
            <a:rPr lang="en-IE" sz="1300" b="1" kern="1200" dirty="0" err="1" smtClean="0"/>
            <a:t>Féin</a:t>
          </a:r>
          <a:r>
            <a:rPr lang="en-IE" sz="1300" b="1" kern="1200" dirty="0" smtClean="0"/>
            <a:t> </a:t>
          </a:r>
          <a:r>
            <a:rPr lang="en-IE" sz="1300" kern="1200" dirty="0" smtClean="0"/>
            <a:t>is very strong among this group in both the local and Euro elections, while </a:t>
          </a:r>
          <a:r>
            <a:rPr lang="en-IE" sz="1300" b="1" kern="1200" dirty="0" smtClean="0"/>
            <a:t>Fine Gael </a:t>
          </a:r>
          <a:r>
            <a:rPr lang="en-IE" sz="1300" kern="1200" dirty="0" smtClean="0"/>
            <a:t>are underperforming.</a:t>
          </a:r>
          <a:endParaRPr lang="en-IE" sz="1300" kern="1200" dirty="0"/>
        </a:p>
      </dsp:txBody>
      <dsp:txXfrm rot="-5400000">
        <a:off x="427085" y="3927475"/>
        <a:ext cx="7855492" cy="357860"/>
      </dsp:txXfrm>
    </dsp:sp>
    <dsp:sp modelId="{2426E6E4-1F57-42CF-A77D-C03FF7981E0E}">
      <dsp:nvSpPr>
        <dsp:cNvPr id="0" name=""/>
        <dsp:cNvSpPr/>
      </dsp:nvSpPr>
      <dsp:spPr>
        <a:xfrm rot="5400000">
          <a:off x="-91518" y="4551680"/>
          <a:ext cx="610121" cy="427085"/>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t" anchorCtr="0">
          <a:noAutofit/>
        </a:bodyPr>
        <a:lstStyle/>
        <a:p>
          <a:pPr lvl="0" algn="ctr" defTabSz="889000">
            <a:lnSpc>
              <a:spcPct val="90000"/>
            </a:lnSpc>
            <a:spcBef>
              <a:spcPct val="0"/>
            </a:spcBef>
            <a:spcAft>
              <a:spcPct val="35000"/>
            </a:spcAft>
          </a:pPr>
          <a:r>
            <a:rPr lang="en-IE" sz="2000" b="1" kern="1200" dirty="0" smtClean="0"/>
            <a:t>9</a:t>
          </a:r>
          <a:endParaRPr lang="en-IE" sz="2000" b="1" kern="1200" dirty="0"/>
        </a:p>
      </dsp:txBody>
      <dsp:txXfrm rot="-5400000">
        <a:off x="1" y="4673705"/>
        <a:ext cx="427085" cy="183036"/>
      </dsp:txXfrm>
    </dsp:sp>
    <dsp:sp modelId="{0248F00C-D7AD-4E29-AA9E-AE60BD57B7BA}">
      <dsp:nvSpPr>
        <dsp:cNvPr id="0" name=""/>
        <dsp:cNvSpPr/>
      </dsp:nvSpPr>
      <dsp:spPr>
        <a:xfrm rot="5400000">
          <a:off x="4166221" y="721025"/>
          <a:ext cx="396578" cy="787485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en-IE" sz="1300" b="1" kern="1200" dirty="0" smtClean="0"/>
            <a:t>Barriers</a:t>
          </a:r>
          <a:r>
            <a:rPr lang="en-IE" sz="1300" kern="1200" dirty="0" smtClean="0"/>
            <a:t> to </a:t>
          </a:r>
          <a:r>
            <a:rPr lang="en-IE" sz="1300" b="1" kern="1200" dirty="0" smtClean="0"/>
            <a:t>voting</a:t>
          </a:r>
          <a:r>
            <a:rPr lang="en-IE" sz="1300" kern="1200" dirty="0" smtClean="0"/>
            <a:t> among those registered is simply a lack of </a:t>
          </a:r>
          <a:r>
            <a:rPr lang="en-IE" sz="1300" b="1" kern="1200" dirty="0" smtClean="0"/>
            <a:t>interest</a:t>
          </a:r>
          <a:r>
            <a:rPr lang="en-IE" sz="1300" kern="1200" dirty="0" smtClean="0"/>
            <a:t> in </a:t>
          </a:r>
          <a:r>
            <a:rPr lang="en-IE" sz="1300" b="1" kern="1200" dirty="0" smtClean="0"/>
            <a:t>politics</a:t>
          </a:r>
          <a:r>
            <a:rPr lang="en-IE" sz="1300" kern="1200" dirty="0" smtClean="0"/>
            <a:t>. Next to this are not an ‘active’ choice not to vote, but instead circumstances beyond control, such as out of the country or working.</a:t>
          </a:r>
          <a:endParaRPr lang="en-IE" sz="1300" kern="1200" dirty="0"/>
        </a:p>
      </dsp:txBody>
      <dsp:txXfrm rot="-5400000">
        <a:off x="427085" y="4479521"/>
        <a:ext cx="7855492" cy="357860"/>
      </dsp:txXfrm>
    </dsp:sp>
    <dsp:sp modelId="{825FADF4-464B-4FDA-ABB4-BDE05AF2AE7F}">
      <dsp:nvSpPr>
        <dsp:cNvPr id="0" name=""/>
        <dsp:cNvSpPr/>
      </dsp:nvSpPr>
      <dsp:spPr>
        <a:xfrm rot="5400000">
          <a:off x="-91518" y="5103726"/>
          <a:ext cx="610121" cy="427085"/>
        </a:xfrm>
        <a:prstGeom prst="chevron">
          <a:avLst/>
        </a:prstGeom>
        <a:solidFill>
          <a:schemeClr val="bg1">
            <a:lumMod val="65000"/>
          </a:schemeClr>
        </a:solidFill>
        <a:ln w="25400" cap="flat" cmpd="sng" algn="ctr">
          <a:solidFill>
            <a:schemeClr val="bg1">
              <a:lumMod val="6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t" anchorCtr="0">
          <a:noAutofit/>
        </a:bodyPr>
        <a:lstStyle/>
        <a:p>
          <a:pPr lvl="0" algn="ctr" defTabSz="889000">
            <a:lnSpc>
              <a:spcPct val="90000"/>
            </a:lnSpc>
            <a:spcBef>
              <a:spcPct val="0"/>
            </a:spcBef>
            <a:spcAft>
              <a:spcPct val="35000"/>
            </a:spcAft>
          </a:pPr>
          <a:r>
            <a:rPr lang="en-IE" sz="2000" b="1" kern="1200" dirty="0" smtClean="0"/>
            <a:t>10</a:t>
          </a:r>
          <a:endParaRPr lang="en-IE" sz="2000" b="1" kern="1200" dirty="0"/>
        </a:p>
      </dsp:txBody>
      <dsp:txXfrm rot="-5400000">
        <a:off x="1" y="5225751"/>
        <a:ext cx="427085" cy="183036"/>
      </dsp:txXfrm>
    </dsp:sp>
    <dsp:sp modelId="{E849691E-5454-46E6-A819-5BC3BEBBDBE3}">
      <dsp:nvSpPr>
        <dsp:cNvPr id="0" name=""/>
        <dsp:cNvSpPr/>
      </dsp:nvSpPr>
      <dsp:spPr>
        <a:xfrm rot="5400000">
          <a:off x="4166221" y="1273071"/>
          <a:ext cx="396578" cy="7874851"/>
        </a:xfrm>
        <a:prstGeom prst="round2SameRect">
          <a:avLst/>
        </a:prstGeom>
        <a:solidFill>
          <a:schemeClr val="lt1">
            <a:alpha val="90000"/>
            <a:hueOff val="0"/>
            <a:satOff val="0"/>
            <a:lumOff val="0"/>
            <a:alphaOff val="0"/>
          </a:schemeClr>
        </a:solidFill>
        <a:ln w="25400" cap="flat" cmpd="sng" algn="ctr">
          <a:solidFill>
            <a:schemeClr val="bg1">
              <a:lumMod val="6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en-IE" sz="1300" kern="1200" dirty="0" smtClean="0"/>
            <a:t>Almost 7 on 10 support the creation of a </a:t>
          </a:r>
          <a:r>
            <a:rPr lang="en-IE" sz="1300" b="1" kern="1200" dirty="0" smtClean="0"/>
            <a:t>Ministry for Irish Overseas</a:t>
          </a:r>
          <a:r>
            <a:rPr lang="en-IE" sz="1300" kern="1200" dirty="0" smtClean="0"/>
            <a:t>.</a:t>
          </a:r>
          <a:endParaRPr lang="en-IE" sz="1300" kern="1200" dirty="0"/>
        </a:p>
      </dsp:txBody>
      <dsp:txXfrm rot="-5400000">
        <a:off x="427085" y="5031567"/>
        <a:ext cx="7855492" cy="357860"/>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0.87962</cdr:x>
      <cdr:y>0.19615</cdr:y>
    </cdr:from>
    <cdr:to>
      <cdr:x>0.97281</cdr:x>
      <cdr:y>0.28596</cdr:y>
    </cdr:to>
    <cdr:sp macro="" textlink="">
      <cdr:nvSpPr>
        <cdr:cNvPr id="2" name="Right Arrow 1"/>
        <cdr:cNvSpPr/>
      </cdr:nvSpPr>
      <cdr:spPr>
        <a:xfrm xmlns:a="http://schemas.openxmlformats.org/drawingml/2006/main">
          <a:off x="3169436" y="541578"/>
          <a:ext cx="335762" cy="247969"/>
        </a:xfrm>
        <a:prstGeom xmlns:a="http://schemas.openxmlformats.org/drawingml/2006/main" prst="rightArrow">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IE" dirty="0"/>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8DB14B12-1324-4F38-AB70-390A5C10DCB7}" type="datetimeFigureOut">
              <a:rPr lang="en-US" smtClean="0"/>
              <a:pPr/>
              <a:t>8/8/2014</a:t>
            </a:fld>
            <a:endParaRPr lang="en-IE"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IE" dirty="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IE" dirty="0"/>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7F3E650F-29B7-46CB-8C6A-8E1769DAC737}" type="slidenum">
              <a:rPr lang="en-IE" smtClean="0"/>
              <a:pPr/>
              <a:t>‹#›</a:t>
            </a:fld>
            <a:endParaRPr lang="en-IE" dirty="0"/>
          </a:p>
        </p:txBody>
      </p:sp>
    </p:spTree>
    <p:extLst>
      <p:ext uri="{BB962C8B-B14F-4D97-AF65-F5344CB8AC3E}">
        <p14:creationId xmlns:p14="http://schemas.microsoft.com/office/powerpoint/2010/main" val="12312331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dirty="0"/>
          </a:p>
        </p:txBody>
      </p:sp>
      <p:sp>
        <p:nvSpPr>
          <p:cNvPr id="4" name="Slide Number Placeholder 3"/>
          <p:cNvSpPr>
            <a:spLocks noGrp="1"/>
          </p:cNvSpPr>
          <p:nvPr>
            <p:ph type="sldNum" sz="quarter" idx="10"/>
          </p:nvPr>
        </p:nvSpPr>
        <p:spPr/>
        <p:txBody>
          <a:bodyPr/>
          <a:lstStyle/>
          <a:p>
            <a:fld id="{7F3E650F-29B7-46CB-8C6A-8E1769DAC737}" type="slidenum">
              <a:rPr lang="en-IE" smtClean="0"/>
              <a:pPr/>
              <a:t>1</a:t>
            </a:fld>
            <a:endParaRPr lang="en-IE" dirty="0"/>
          </a:p>
        </p:txBody>
      </p:sp>
    </p:spTree>
    <p:extLst>
      <p:ext uri="{BB962C8B-B14F-4D97-AF65-F5344CB8AC3E}">
        <p14:creationId xmlns:p14="http://schemas.microsoft.com/office/powerpoint/2010/main" val="1506118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p:spPr>
        <p:txBody>
          <a:bodyPr/>
          <a:lstStyle/>
          <a:p>
            <a:endParaRPr lang="en-US" dirty="0" smtClean="0"/>
          </a:p>
        </p:txBody>
      </p:sp>
      <p:sp>
        <p:nvSpPr>
          <p:cNvPr id="44036" name="Slide Number Placeholder 3"/>
          <p:cNvSpPr>
            <a:spLocks noGrp="1"/>
          </p:cNvSpPr>
          <p:nvPr>
            <p:ph type="sldNum" sz="quarter" idx="5"/>
          </p:nvPr>
        </p:nvSpPr>
        <p:spPr>
          <a:noFill/>
        </p:spPr>
        <p:txBody>
          <a:bodyPr/>
          <a:lstStyle/>
          <a:p>
            <a:fld id="{381A11B9-11A5-4081-804B-FB38A392626B}" type="slidenum">
              <a:rPr lang="en-GB" smtClean="0">
                <a:solidFill>
                  <a:prstClr val="black"/>
                </a:solidFill>
              </a:rPr>
              <a:pPr/>
              <a:t>5</a:t>
            </a:fld>
            <a:endParaRPr lang="en-GB" dirty="0" smtClean="0">
              <a:solidFill>
                <a:prstClr val="black"/>
              </a:solidFill>
            </a:endParaRPr>
          </a:p>
        </p:txBody>
      </p:sp>
    </p:spTree>
    <p:extLst>
      <p:ext uri="{BB962C8B-B14F-4D97-AF65-F5344CB8AC3E}">
        <p14:creationId xmlns:p14="http://schemas.microsoft.com/office/powerpoint/2010/main" val="27659334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p:spPr>
        <p:txBody>
          <a:bodyPr/>
          <a:lstStyle/>
          <a:p>
            <a:endParaRPr lang="en-US" dirty="0" smtClean="0"/>
          </a:p>
        </p:txBody>
      </p:sp>
      <p:sp>
        <p:nvSpPr>
          <p:cNvPr id="44036" name="Slide Number Placeholder 3"/>
          <p:cNvSpPr>
            <a:spLocks noGrp="1"/>
          </p:cNvSpPr>
          <p:nvPr>
            <p:ph type="sldNum" sz="quarter" idx="5"/>
          </p:nvPr>
        </p:nvSpPr>
        <p:spPr>
          <a:noFill/>
        </p:spPr>
        <p:txBody>
          <a:bodyPr/>
          <a:lstStyle/>
          <a:p>
            <a:fld id="{381A11B9-11A5-4081-804B-FB38A392626B}" type="slidenum">
              <a:rPr lang="en-GB" smtClean="0">
                <a:solidFill>
                  <a:prstClr val="black"/>
                </a:solidFill>
              </a:rPr>
              <a:pPr/>
              <a:t>6</a:t>
            </a:fld>
            <a:endParaRPr lang="en-GB" dirty="0" smtClean="0">
              <a:solidFill>
                <a:prstClr val="black"/>
              </a:solidFill>
            </a:endParaRPr>
          </a:p>
        </p:txBody>
      </p:sp>
    </p:spTree>
    <p:extLst>
      <p:ext uri="{BB962C8B-B14F-4D97-AF65-F5344CB8AC3E}">
        <p14:creationId xmlns:p14="http://schemas.microsoft.com/office/powerpoint/2010/main" val="335972906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Master" Target="../slideMasters/slideMaster3.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3.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3.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3.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3.xml"/></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13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4.xml"/></Relationships>
</file>

<file path=ppt/slideLayouts/_rels/slideLayout13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4.xml"/></Relationships>
</file>

<file path=ppt/slideLayouts/_rels/slideLayout13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4.xml"/></Relationships>
</file>

<file path=ppt/slideLayouts/_rels/slideLayout1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13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13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13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Master" Target="../slideMasters/slideMaster4.xml"/></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Master" Target="../slideMasters/slideMaster4.xml"/></Relationships>
</file>

<file path=ppt/slideLayouts/_rels/slideLayout14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21.jpeg"/><Relationship Id="rId1" Type="http://schemas.openxmlformats.org/officeDocument/2006/relationships/slideMaster" Target="../slideMasters/slideMaster4.xml"/></Relationships>
</file>

<file path=ppt/slideLayouts/_rels/slideLayout14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4.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4.xml"/></Relationships>
</file>

<file path=ppt/slideLayouts/_rels/slideLayout14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4.xml"/></Relationships>
</file>

<file path=ppt/slideLayouts/_rels/slideLayout14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4.xml"/></Relationships>
</file>

<file path=ppt/slideLayouts/_rels/slideLayout14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4.xml"/></Relationships>
</file>

<file path=ppt/slideLayouts/_rels/slideLayout14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4.xml"/></Relationships>
</file>

<file path=ppt/slideLayouts/_rels/slideLayout14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4.xml"/></Relationships>
</file>

<file path=ppt/slideLayouts/_rels/slideLayout15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4.xml"/></Relationships>
</file>

<file path=ppt/slideLayouts/_rels/slideLayout15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4.xml"/></Relationships>
</file>

<file path=ppt/slideLayouts/_rels/slideLayout15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4.xml"/></Relationships>
</file>

<file path=ppt/slideLayouts/_rels/slideLayout15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4.xml"/></Relationships>
</file>

<file path=ppt/slideLayouts/_rels/slideLayout15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4.xml"/></Relationships>
</file>

<file path=ppt/slideLayouts/_rels/slideLayout15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4.xml"/></Relationships>
</file>

<file path=ppt/slideLayouts/_rels/slideLayout15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4.xml"/></Relationships>
</file>

<file path=ppt/slideLayouts/_rels/slideLayout15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4.xml"/></Relationships>
</file>

<file path=ppt/slideLayouts/_rels/slideLayout15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4.xml"/></Relationships>
</file>

<file path=ppt/slideLayouts/_rels/slideLayout16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4.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4.xml"/></Relationships>
</file>

<file path=ppt/slideLayouts/_rels/slideLayout16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4.xml"/></Relationships>
</file>

<file path=ppt/slideLayouts/_rels/slideLayout16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Master" Target="../slideMasters/slideMaster4.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4.xml"/></Relationships>
</file>

<file path=ppt/slideLayouts/_rels/slideLayout16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4.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4.xml"/></Relationships>
</file>

<file path=ppt/slideLayouts/_rels/slideLayout16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17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5.xml"/></Relationships>
</file>

<file path=ppt/slideLayouts/_rels/slideLayout17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5.xml"/></Relationships>
</file>

<file path=ppt/slideLayouts/_rels/slideLayout17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5.xml"/></Relationships>
</file>

<file path=ppt/slideLayouts/_rels/slideLayout17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5.xml"/></Relationships>
</file>

<file path=ppt/slideLayouts/_rels/slideLayout17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17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5.xml"/></Relationships>
</file>

<file path=ppt/slideLayouts/_rels/slideLayout17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5.xml"/></Relationships>
</file>

<file path=ppt/slideLayouts/_rels/slideLayout17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5.xml"/></Relationships>
</file>

<file path=ppt/slideLayouts/_rels/slideLayout17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Master" Target="../slideMasters/slideMaster5.xml"/></Relationships>
</file>

<file path=ppt/slideLayouts/_rels/slideLayout18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Master" Target="../slideMasters/slideMaster5.xml"/></Relationships>
</file>

<file path=ppt/slideLayouts/_rels/slideLayout18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5.xml"/></Relationships>
</file>

<file path=ppt/slideLayouts/_rels/slideLayout18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5.xml"/></Relationships>
</file>

<file path=ppt/slideLayouts/_rels/slideLayout18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5.xml"/></Relationships>
</file>

<file path=ppt/slideLayouts/_rels/slideLayout18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5.xml"/></Relationships>
</file>

<file path=ppt/slideLayouts/_rels/slideLayout18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5.xml"/></Relationships>
</file>

<file path=ppt/slideLayouts/_rels/slideLayout18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5.xml"/></Relationships>
</file>

<file path=ppt/slideLayouts/_rels/slideLayout18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5.xml"/></Relationships>
</file>

<file path=ppt/slideLayouts/_rels/slideLayout18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5.xml"/></Relationships>
</file>

<file path=ppt/slideLayouts/_rels/slideLayout19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5.xml"/></Relationships>
</file>

<file path=ppt/slideLayouts/_rels/slideLayout19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5.xml"/></Relationships>
</file>

<file path=ppt/slideLayouts/_rels/slideLayout19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5.xml"/></Relationships>
</file>

<file path=ppt/slideLayouts/_rels/slideLayout19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5.xml"/></Relationships>
</file>

<file path=ppt/slideLayouts/_rels/slideLayout19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5.xml"/></Relationships>
</file>

<file path=ppt/slideLayouts/_rels/slideLayout19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5.xml"/></Relationships>
</file>

<file path=ppt/slideLayouts/_rels/slideLayout19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5.xml"/></Relationships>
</file>

<file path=ppt/slideLayouts/_rels/slideLayout19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5.xml"/></Relationships>
</file>

<file path=ppt/slideLayouts/_rels/slideLayout19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5.xml"/></Relationships>
</file>

<file path=ppt/slideLayouts/_rels/slideLayout20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5.xml"/></Relationships>
</file>

<file path=ppt/slideLayouts/_rels/slideLayout20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5.xml"/></Relationships>
</file>

<file path=ppt/slideLayouts/_rels/slideLayout20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5.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0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6.xml"/></Relationships>
</file>

<file path=ppt/slideLayouts/_rels/slideLayout20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6.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6.xml"/></Relationships>
</file>

<file path=ppt/slideLayouts/_rels/slideLayout21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6.xml"/></Relationships>
</file>

<file path=ppt/slideLayouts/_rels/slideLayout21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6.xml"/></Relationships>
</file>

<file path=ppt/slideLayouts/_rels/slideLayout2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6.xml"/></Relationships>
</file>

<file path=ppt/slideLayouts/_rels/slideLayout2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6.xml"/></Relationships>
</file>

<file path=ppt/slideLayouts/_rels/slideLayout2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6.xml"/></Relationships>
</file>

<file path=ppt/slideLayouts/_rels/slideLayout2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6.xml"/></Relationships>
</file>

<file path=ppt/slideLayouts/_rels/slideLayout2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6.xml"/></Relationships>
</file>

<file path=ppt/slideLayouts/_rels/slideLayout2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Master" Target="../slideMasters/slideMaster6.xml"/></Relationships>
</file>

<file path=ppt/slideLayouts/_rels/slideLayout2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2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6.xml"/></Relationships>
</file>

<file path=ppt/slideLayouts/_rels/slideLayout2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6.xml"/></Relationships>
</file>

<file path=ppt/slideLayouts/_rels/slideLayout2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6.xml"/></Relationships>
</file>

<file path=ppt/slideLayouts/_rels/slideLayout22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6.xml"/></Relationships>
</file>

<file path=ppt/slideLayouts/_rels/slideLayout22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6.xml"/></Relationships>
</file>

<file path=ppt/slideLayouts/_rels/slideLayout22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6.xml"/></Relationships>
</file>

<file path=ppt/slideLayouts/_rels/slideLayout22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6.xml"/></Relationships>
</file>

<file path=ppt/slideLayouts/_rels/slideLayout22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6.xml"/></Relationships>
</file>

<file path=ppt/slideLayouts/_rels/slideLayout22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6.xml"/></Relationships>
</file>

<file path=ppt/slideLayouts/_rels/slideLayout22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6.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23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6.xml"/></Relationships>
</file>

<file path=ppt/slideLayouts/_rels/slideLayout23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6.xml"/></Relationships>
</file>

<file path=ppt/slideLayouts/_rels/slideLayout23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6.xml"/></Relationships>
</file>

<file path=ppt/slideLayouts/_rels/slideLayout23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6.xml"/></Relationships>
</file>

<file path=ppt/slideLayouts/_rels/slideLayout23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6.xml"/></Relationships>
</file>

<file path=ppt/slideLayouts/_rels/slideLayout23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6.xml"/></Relationships>
</file>

<file path=ppt/slideLayouts/_rels/slideLayout23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6.xml"/></Relationships>
</file>

<file path=ppt/slideLayouts/_rels/slideLayout2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6.xml"/></Relationships>
</file>

<file path=ppt/slideLayouts/_rels/slideLayout23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6.xml"/></Relationships>
</file>

<file path=ppt/slideLayouts/_rels/slideLayout23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6.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24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6.xml"/></Relationships>
</file>

<file path=ppt/slideLayouts/_rels/slideLayout24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6.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2_Title Slide">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76000" y="4212000"/>
            <a:ext cx="4837664" cy="1470025"/>
          </a:xfrm>
        </p:spPr>
        <p:txBody>
          <a:bodyPr lIns="0" tIns="0" rIns="0" bIns="0">
            <a:normAutofit/>
          </a:bodyPr>
          <a:lstStyle>
            <a:lvl1pPr>
              <a:lnSpc>
                <a:spcPts val="4500"/>
              </a:lnSpc>
              <a:defRPr sz="4700">
                <a:solidFill>
                  <a:schemeClr val="bg1"/>
                </a:solidFill>
              </a:defRPr>
            </a:lvl1pPr>
          </a:lstStyle>
          <a:p>
            <a:r>
              <a:rPr lang="en-US" dirty="0" smtClean="0"/>
              <a:t>Click to edit Master title style</a:t>
            </a:r>
            <a:endParaRPr lang="en-IE" dirty="0"/>
          </a:p>
        </p:txBody>
      </p:sp>
      <p:sp>
        <p:nvSpPr>
          <p:cNvPr id="4" name="Date Placeholder 3"/>
          <p:cNvSpPr>
            <a:spLocks noGrp="1"/>
          </p:cNvSpPr>
          <p:nvPr>
            <p:ph type="dt" sz="half" idx="10"/>
          </p:nvPr>
        </p:nvSpPr>
        <p:spPr>
          <a:xfrm>
            <a:off x="576000" y="5843862"/>
            <a:ext cx="3584864" cy="365125"/>
          </a:xfrm>
          <a:prstGeom prst="rect">
            <a:avLst/>
          </a:prstGeom>
        </p:spPr>
        <p:txBody>
          <a:bodyPr lIns="0" tIns="0" rIns="0" bIns="0"/>
          <a:lstStyle>
            <a:lvl1pPr>
              <a:lnSpc>
                <a:spcPts val="1900"/>
              </a:lnSpc>
              <a:defRPr sz="1700">
                <a:solidFill>
                  <a:schemeClr val="accent2">
                    <a:lumMod val="60000"/>
                    <a:lumOff val="40000"/>
                  </a:schemeClr>
                </a:solidFill>
              </a:defRPr>
            </a:lvl1pPr>
          </a:lstStyle>
          <a:p>
            <a:r>
              <a:rPr lang="en-US" dirty="0" smtClean="0"/>
              <a:t>Date</a:t>
            </a:r>
          </a:p>
          <a:p>
            <a:r>
              <a:rPr lang="en-US" dirty="0" smtClean="0"/>
              <a:t>Date presented</a:t>
            </a:r>
            <a:endParaRPr lang="en-IE" dirty="0"/>
          </a:p>
        </p:txBody>
      </p:sp>
      <p:sp>
        <p:nvSpPr>
          <p:cNvPr id="5" name="Picture Placeholder 4"/>
          <p:cNvSpPr>
            <a:spLocks noGrp="1"/>
          </p:cNvSpPr>
          <p:nvPr>
            <p:ph type="pic" sz="quarter" idx="11"/>
          </p:nvPr>
        </p:nvSpPr>
        <p:spPr>
          <a:xfrm>
            <a:off x="933407" y="1215793"/>
            <a:ext cx="1409071" cy="1409071"/>
          </a:xfrm>
          <a:prstGeom prst="ellipse">
            <a:avLst/>
          </a:prstGeom>
        </p:spPr>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cSld name="8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a:prstGeom prst="rect">
            <a:avLst/>
          </a:prstGeo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a:prstGeom prst="rect">
            <a:avLst/>
          </a:prstGeo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a:prstGeom prst="rect">
            <a:avLst/>
          </a:prstGeom>
        </p:spPr>
        <p:txBody>
          <a:bodyPr>
            <a:normAutofit/>
          </a:bodyPr>
          <a:lstStyle>
            <a:lvl1pPr marL="0" indent="0">
              <a:lnSpc>
                <a:spcPts val="2000"/>
              </a:lnSpc>
              <a:spcBef>
                <a:spcPts val="0"/>
              </a:spcBef>
              <a:buNone/>
              <a:defRPr sz="1600" b="1">
                <a:solidFill>
                  <a:schemeClr val="tx1"/>
                </a:solidFill>
              </a:defRPr>
            </a:lvl1pPr>
          </a:lstStyle>
          <a:p>
            <a:pPr lvl="0"/>
            <a:r>
              <a:rPr lang="en-US" smtClean="0"/>
              <a:t>Click to edit Master text styles</a:t>
            </a:r>
          </a:p>
        </p:txBody>
      </p:sp>
    </p:spTree>
    <p:extLst>
      <p:ext uri="{BB962C8B-B14F-4D97-AF65-F5344CB8AC3E}">
        <p14:creationId xmlns:p14="http://schemas.microsoft.com/office/powerpoint/2010/main" val="1898901009"/>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cSld name="9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a:prstGeom prst="rect">
            <a:avLst/>
          </a:prstGeo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a:prstGeom prst="rect">
            <a:avLst/>
          </a:prstGeo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a:prstGeom prst="rect">
            <a:avLst/>
          </a:prstGeom>
        </p:spPr>
        <p:txBody>
          <a:bodyPr>
            <a:normAutofit/>
          </a:bodyPr>
          <a:lstStyle>
            <a:lvl1pPr marL="0" indent="0">
              <a:lnSpc>
                <a:spcPts val="2000"/>
              </a:lnSpc>
              <a:spcBef>
                <a:spcPts val="0"/>
              </a:spcBef>
              <a:buNone/>
              <a:defRPr sz="1600" b="1">
                <a:solidFill>
                  <a:schemeClr val="tx1"/>
                </a:solidFill>
              </a:defRPr>
            </a:lvl1pPr>
          </a:lstStyle>
          <a:p>
            <a:pPr lvl="0"/>
            <a:r>
              <a:rPr lang="en-US" smtClean="0"/>
              <a:t>Click to edit Master text styles</a:t>
            </a:r>
          </a:p>
        </p:txBody>
      </p:sp>
    </p:spTree>
    <p:extLst>
      <p:ext uri="{BB962C8B-B14F-4D97-AF65-F5344CB8AC3E}">
        <p14:creationId xmlns:p14="http://schemas.microsoft.com/office/powerpoint/2010/main" val="74366667"/>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cSld name="10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a:prstGeom prst="rect">
            <a:avLst/>
          </a:prstGeo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a:prstGeom prst="rect">
            <a:avLst/>
          </a:prstGeo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a:prstGeom prst="rect">
            <a:avLst/>
          </a:prstGeom>
        </p:spPr>
        <p:txBody>
          <a:bodyPr>
            <a:normAutofit/>
          </a:bodyPr>
          <a:lstStyle>
            <a:lvl1pPr marL="0" indent="0">
              <a:lnSpc>
                <a:spcPts val="2000"/>
              </a:lnSpc>
              <a:spcBef>
                <a:spcPts val="0"/>
              </a:spcBef>
              <a:buNone/>
              <a:defRPr sz="1600" b="1">
                <a:solidFill>
                  <a:schemeClr val="tx1"/>
                </a:solidFill>
              </a:defRPr>
            </a:lvl1pPr>
          </a:lstStyle>
          <a:p>
            <a:pPr lvl="0"/>
            <a:r>
              <a:rPr lang="en-US" smtClean="0"/>
              <a:t>Click to edit Master text styles</a:t>
            </a:r>
          </a:p>
        </p:txBody>
      </p:sp>
    </p:spTree>
    <p:extLst>
      <p:ext uri="{BB962C8B-B14F-4D97-AF65-F5344CB8AC3E}">
        <p14:creationId xmlns:p14="http://schemas.microsoft.com/office/powerpoint/2010/main" val="3313692099"/>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cSld name="11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a:prstGeom prst="rect">
            <a:avLst/>
          </a:prstGeo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a:prstGeom prst="rect">
            <a:avLst/>
          </a:prstGeo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a:prstGeom prst="rect">
            <a:avLst/>
          </a:prstGeom>
        </p:spPr>
        <p:txBody>
          <a:bodyPr>
            <a:normAutofit/>
          </a:bodyPr>
          <a:lstStyle>
            <a:lvl1pPr marL="0" indent="0">
              <a:lnSpc>
                <a:spcPts val="2000"/>
              </a:lnSpc>
              <a:spcBef>
                <a:spcPts val="0"/>
              </a:spcBef>
              <a:buNone/>
              <a:defRPr sz="1600" b="1">
                <a:solidFill>
                  <a:schemeClr val="tx1"/>
                </a:solidFill>
              </a:defRPr>
            </a:lvl1pPr>
          </a:lstStyle>
          <a:p>
            <a:pPr lvl="0"/>
            <a:r>
              <a:rPr lang="en-US" smtClean="0"/>
              <a:t>Click to edit Master text styles</a:t>
            </a:r>
          </a:p>
        </p:txBody>
      </p:sp>
    </p:spTree>
    <p:extLst>
      <p:ext uri="{BB962C8B-B14F-4D97-AF65-F5344CB8AC3E}">
        <p14:creationId xmlns:p14="http://schemas.microsoft.com/office/powerpoint/2010/main" val="3084350593"/>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cSld name="12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a:prstGeom prst="rect">
            <a:avLst/>
          </a:prstGeo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a:prstGeom prst="rect">
            <a:avLst/>
          </a:prstGeo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a:prstGeom prst="rect">
            <a:avLst/>
          </a:prstGeom>
        </p:spPr>
        <p:txBody>
          <a:bodyPr>
            <a:normAutofit/>
          </a:bodyPr>
          <a:lstStyle>
            <a:lvl1pPr marL="0" indent="0">
              <a:lnSpc>
                <a:spcPts val="2000"/>
              </a:lnSpc>
              <a:spcBef>
                <a:spcPts val="0"/>
              </a:spcBef>
              <a:buNone/>
              <a:defRPr sz="1600" b="1">
                <a:solidFill>
                  <a:schemeClr val="tx1"/>
                </a:solidFill>
              </a:defRPr>
            </a:lvl1pPr>
          </a:lstStyle>
          <a:p>
            <a:pPr lvl="0"/>
            <a:r>
              <a:rPr lang="en-US" smtClean="0"/>
              <a:t>Click to edit Master text styles</a:t>
            </a:r>
          </a:p>
        </p:txBody>
      </p:sp>
    </p:spTree>
    <p:extLst>
      <p:ext uri="{BB962C8B-B14F-4D97-AF65-F5344CB8AC3E}">
        <p14:creationId xmlns:p14="http://schemas.microsoft.com/office/powerpoint/2010/main" val="3062871049"/>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cSld name="13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a:prstGeom prst="rect">
            <a:avLst/>
          </a:prstGeo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a:prstGeom prst="rect">
            <a:avLst/>
          </a:prstGeo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a:prstGeom prst="rect">
            <a:avLst/>
          </a:prstGeom>
        </p:spPr>
        <p:txBody>
          <a:bodyPr>
            <a:normAutofit/>
          </a:bodyPr>
          <a:lstStyle>
            <a:lvl1pPr marL="0" indent="0">
              <a:lnSpc>
                <a:spcPts val="2000"/>
              </a:lnSpc>
              <a:spcBef>
                <a:spcPts val="0"/>
              </a:spcBef>
              <a:buNone/>
              <a:defRPr sz="1600" b="1">
                <a:solidFill>
                  <a:schemeClr val="tx1"/>
                </a:solidFill>
              </a:defRPr>
            </a:lvl1pPr>
          </a:lstStyle>
          <a:p>
            <a:pPr lvl="0"/>
            <a:r>
              <a:rPr lang="en-US" smtClean="0"/>
              <a:t>Click to edit Master text styles</a:t>
            </a:r>
          </a:p>
        </p:txBody>
      </p:sp>
    </p:spTree>
    <p:extLst>
      <p:ext uri="{BB962C8B-B14F-4D97-AF65-F5344CB8AC3E}">
        <p14:creationId xmlns:p14="http://schemas.microsoft.com/office/powerpoint/2010/main" val="9436854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cSld name="14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a:prstGeom prst="rect">
            <a:avLst/>
          </a:prstGeo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a:prstGeom prst="rect">
            <a:avLst/>
          </a:prstGeo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a:prstGeom prst="rect">
            <a:avLst/>
          </a:prstGeom>
        </p:spPr>
        <p:txBody>
          <a:bodyPr>
            <a:normAutofit/>
          </a:bodyPr>
          <a:lstStyle>
            <a:lvl1pPr marL="0" indent="0">
              <a:lnSpc>
                <a:spcPts val="2000"/>
              </a:lnSpc>
              <a:spcBef>
                <a:spcPts val="0"/>
              </a:spcBef>
              <a:buNone/>
              <a:defRPr sz="1600" b="1">
                <a:solidFill>
                  <a:schemeClr val="tx1"/>
                </a:solidFill>
              </a:defRPr>
            </a:lvl1pPr>
          </a:lstStyle>
          <a:p>
            <a:pPr lvl="0"/>
            <a:r>
              <a:rPr lang="en-US" smtClean="0"/>
              <a:t>Click to edit Master text styles</a:t>
            </a:r>
          </a:p>
        </p:txBody>
      </p:sp>
    </p:spTree>
    <p:extLst>
      <p:ext uri="{BB962C8B-B14F-4D97-AF65-F5344CB8AC3E}">
        <p14:creationId xmlns:p14="http://schemas.microsoft.com/office/powerpoint/2010/main" val="3721185596"/>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cSld name="15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a:prstGeom prst="rect">
            <a:avLst/>
          </a:prstGeo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a:prstGeom prst="rect">
            <a:avLst/>
          </a:prstGeo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a:prstGeom prst="rect">
            <a:avLst/>
          </a:prstGeom>
        </p:spPr>
        <p:txBody>
          <a:bodyPr>
            <a:normAutofit/>
          </a:bodyPr>
          <a:lstStyle>
            <a:lvl1pPr marL="0" indent="0">
              <a:lnSpc>
                <a:spcPts val="2000"/>
              </a:lnSpc>
              <a:spcBef>
                <a:spcPts val="0"/>
              </a:spcBef>
              <a:buNone/>
              <a:defRPr sz="1600" b="1">
                <a:solidFill>
                  <a:schemeClr val="tx1"/>
                </a:solidFill>
              </a:defRPr>
            </a:lvl1pPr>
          </a:lstStyle>
          <a:p>
            <a:pPr lvl="0"/>
            <a:r>
              <a:rPr lang="en-US" smtClean="0"/>
              <a:t>Click to edit Master text styles</a:t>
            </a:r>
          </a:p>
        </p:txBody>
      </p:sp>
    </p:spTree>
    <p:extLst>
      <p:ext uri="{BB962C8B-B14F-4D97-AF65-F5344CB8AC3E}">
        <p14:creationId xmlns:p14="http://schemas.microsoft.com/office/powerpoint/2010/main" val="3442618463"/>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cSld name="16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a:prstGeom prst="rect">
            <a:avLst/>
          </a:prstGeo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a:prstGeom prst="rect">
            <a:avLst/>
          </a:prstGeo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a:prstGeom prst="rect">
            <a:avLst/>
          </a:prstGeom>
        </p:spPr>
        <p:txBody>
          <a:bodyPr>
            <a:normAutofit/>
          </a:bodyPr>
          <a:lstStyle>
            <a:lvl1pPr marL="0" indent="0">
              <a:lnSpc>
                <a:spcPts val="2000"/>
              </a:lnSpc>
              <a:spcBef>
                <a:spcPts val="0"/>
              </a:spcBef>
              <a:buNone/>
              <a:defRPr sz="1600" b="1">
                <a:solidFill>
                  <a:schemeClr val="tx1"/>
                </a:solidFill>
              </a:defRPr>
            </a:lvl1pPr>
          </a:lstStyle>
          <a:p>
            <a:pPr lvl="0"/>
            <a:r>
              <a:rPr lang="en-US" smtClean="0"/>
              <a:t>Click to edit Master text styles</a:t>
            </a:r>
          </a:p>
        </p:txBody>
      </p:sp>
    </p:spTree>
    <p:extLst>
      <p:ext uri="{BB962C8B-B14F-4D97-AF65-F5344CB8AC3E}">
        <p14:creationId xmlns:p14="http://schemas.microsoft.com/office/powerpoint/2010/main" val="187352314"/>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cSld name="17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a:prstGeom prst="rect">
            <a:avLst/>
          </a:prstGeo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a:prstGeom prst="rect">
            <a:avLst/>
          </a:prstGeo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a:prstGeom prst="rect">
            <a:avLst/>
          </a:prstGeom>
        </p:spPr>
        <p:txBody>
          <a:bodyPr>
            <a:normAutofit/>
          </a:bodyPr>
          <a:lstStyle>
            <a:lvl1pPr marL="0" indent="0">
              <a:lnSpc>
                <a:spcPts val="2000"/>
              </a:lnSpc>
              <a:spcBef>
                <a:spcPts val="0"/>
              </a:spcBef>
              <a:buNone/>
              <a:defRPr sz="1600" b="1">
                <a:solidFill>
                  <a:schemeClr val="tx1"/>
                </a:solidFill>
              </a:defRPr>
            </a:lvl1pPr>
          </a:lstStyle>
          <a:p>
            <a:pPr lvl="0"/>
            <a:r>
              <a:rPr lang="en-US" dirty="0" smtClean="0"/>
              <a:t>Click to edit Master text styles</a:t>
            </a:r>
          </a:p>
        </p:txBody>
      </p:sp>
    </p:spTree>
    <p:extLst>
      <p:ext uri="{BB962C8B-B14F-4D97-AF65-F5344CB8AC3E}">
        <p14:creationId xmlns:p14="http://schemas.microsoft.com/office/powerpoint/2010/main" val="7898277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cSld name="18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a:prstGeom prst="rect">
            <a:avLst/>
          </a:prstGeo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a:prstGeom prst="rect">
            <a:avLst/>
          </a:prstGeo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a:prstGeom prst="rect">
            <a:avLst/>
          </a:prstGeom>
        </p:spPr>
        <p:txBody>
          <a:bodyPr>
            <a:normAutofit/>
          </a:bodyPr>
          <a:lstStyle>
            <a:lvl1pPr marL="0" indent="0">
              <a:lnSpc>
                <a:spcPts val="2000"/>
              </a:lnSpc>
              <a:spcBef>
                <a:spcPts val="0"/>
              </a:spcBef>
              <a:buNone/>
              <a:defRPr sz="1600" b="1">
                <a:solidFill>
                  <a:schemeClr val="tx1"/>
                </a:solidFill>
              </a:defRPr>
            </a:lvl1pPr>
          </a:lstStyle>
          <a:p>
            <a:pPr lvl="0"/>
            <a:r>
              <a:rPr lang="en-US" smtClean="0"/>
              <a:t>Click to edit Master text styles</a:t>
            </a:r>
          </a:p>
        </p:txBody>
      </p:sp>
    </p:spTree>
    <p:extLst>
      <p:ext uri="{BB962C8B-B14F-4D97-AF65-F5344CB8AC3E}">
        <p14:creationId xmlns:p14="http://schemas.microsoft.com/office/powerpoint/2010/main" val="34574782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cSld name="19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a:prstGeom prst="rect">
            <a:avLst/>
          </a:prstGeo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a:prstGeom prst="rect">
            <a:avLst/>
          </a:prstGeo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a:prstGeom prst="rect">
            <a:avLst/>
          </a:prstGeom>
        </p:spPr>
        <p:txBody>
          <a:bodyPr>
            <a:normAutofit/>
          </a:bodyPr>
          <a:lstStyle>
            <a:lvl1pPr marL="0" indent="0">
              <a:lnSpc>
                <a:spcPts val="2000"/>
              </a:lnSpc>
              <a:spcBef>
                <a:spcPts val="0"/>
              </a:spcBef>
              <a:buNone/>
              <a:defRPr sz="1600" b="1">
                <a:solidFill>
                  <a:schemeClr val="tx1"/>
                </a:solidFill>
              </a:defRPr>
            </a:lvl1pPr>
          </a:lstStyle>
          <a:p>
            <a:pPr lvl="0"/>
            <a:r>
              <a:rPr lang="en-US" smtClean="0"/>
              <a:t>Click to edit Master text styles</a:t>
            </a:r>
          </a:p>
        </p:txBody>
      </p:sp>
    </p:spTree>
    <p:extLst>
      <p:ext uri="{BB962C8B-B14F-4D97-AF65-F5344CB8AC3E}">
        <p14:creationId xmlns:p14="http://schemas.microsoft.com/office/powerpoint/2010/main" val="1858079341"/>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cSld name="20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a:prstGeom prst="rect">
            <a:avLst/>
          </a:prstGeo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a:prstGeom prst="rect">
            <a:avLst/>
          </a:prstGeo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a:prstGeom prst="rect">
            <a:avLst/>
          </a:prstGeom>
        </p:spPr>
        <p:txBody>
          <a:bodyPr>
            <a:normAutofit/>
          </a:bodyPr>
          <a:lstStyle>
            <a:lvl1pPr marL="0" indent="0">
              <a:lnSpc>
                <a:spcPts val="2000"/>
              </a:lnSpc>
              <a:spcBef>
                <a:spcPts val="0"/>
              </a:spcBef>
              <a:buNone/>
              <a:defRPr sz="1600" b="1">
                <a:solidFill>
                  <a:schemeClr val="tx1"/>
                </a:solidFill>
              </a:defRPr>
            </a:lvl1pPr>
          </a:lstStyle>
          <a:p>
            <a:pPr lvl="0"/>
            <a:r>
              <a:rPr lang="en-US" smtClean="0"/>
              <a:t>Click to edit Master text styles</a:t>
            </a:r>
          </a:p>
        </p:txBody>
      </p:sp>
    </p:spTree>
    <p:extLst>
      <p:ext uri="{BB962C8B-B14F-4D97-AF65-F5344CB8AC3E}">
        <p14:creationId xmlns:p14="http://schemas.microsoft.com/office/powerpoint/2010/main" val="1533154603"/>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cSld name="21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a:prstGeom prst="rect">
            <a:avLst/>
          </a:prstGeo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a:prstGeom prst="rect">
            <a:avLst/>
          </a:prstGeom>
        </p:spPr>
        <p:txBody>
          <a:bodyPr>
            <a:normAutofit/>
          </a:bodyPr>
          <a:lstStyle>
            <a:lvl1pPr marL="0" indent="0" algn="l">
              <a:lnSpc>
                <a:spcPts val="2000"/>
              </a:lnSpc>
              <a:spcBef>
                <a:spcPts val="0"/>
              </a:spcBef>
              <a:buNone/>
              <a:defRPr sz="1200">
                <a:solidFill>
                  <a:schemeClr val="accent5"/>
                </a:solidFill>
              </a:defRPr>
            </a:lvl1pPr>
          </a:lstStyle>
          <a:p>
            <a:pPr lvl="0"/>
            <a:r>
              <a:rPr lang="en-US" dirty="0" smtClean="0"/>
              <a:t>Click to edit Master text styles</a:t>
            </a:r>
          </a:p>
        </p:txBody>
      </p:sp>
      <p:sp>
        <p:nvSpPr>
          <p:cNvPr id="12" name="Text Placeholder 11"/>
          <p:cNvSpPr>
            <a:spLocks noGrp="1"/>
          </p:cNvSpPr>
          <p:nvPr>
            <p:ph type="body" sz="quarter" idx="14"/>
          </p:nvPr>
        </p:nvSpPr>
        <p:spPr>
          <a:xfrm>
            <a:off x="576000" y="5850000"/>
            <a:ext cx="6480000" cy="810000"/>
          </a:xfrm>
          <a:prstGeom prst="rect">
            <a:avLst/>
          </a:prstGeom>
        </p:spPr>
        <p:txBody>
          <a:bodyPr>
            <a:normAutofit/>
          </a:bodyPr>
          <a:lstStyle>
            <a:lvl1pPr marL="0" indent="0">
              <a:lnSpc>
                <a:spcPts val="2000"/>
              </a:lnSpc>
              <a:spcBef>
                <a:spcPts val="0"/>
              </a:spcBef>
              <a:buNone/>
              <a:defRPr sz="1600" b="1">
                <a:solidFill>
                  <a:schemeClr val="tx1"/>
                </a:solidFill>
              </a:defRPr>
            </a:lvl1pPr>
          </a:lstStyle>
          <a:p>
            <a:pPr lvl="0"/>
            <a:r>
              <a:rPr lang="en-US" smtClean="0"/>
              <a:t>Click to edit Master text styles</a:t>
            </a:r>
          </a:p>
        </p:txBody>
      </p:sp>
    </p:spTree>
    <p:extLst>
      <p:ext uri="{BB962C8B-B14F-4D97-AF65-F5344CB8AC3E}">
        <p14:creationId xmlns:p14="http://schemas.microsoft.com/office/powerpoint/2010/main" val="3425947007"/>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userDrawn="1">
  <p:cSld name="8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576000" y="575998"/>
            <a:ext cx="3742115" cy="577081"/>
          </a:xfrm>
        </p:spPr>
        <p:txBody>
          <a:bodyPr wrap="none">
            <a:spAutoFit/>
          </a:bodyPr>
          <a:lstStyle>
            <a:lvl1pPr>
              <a:defRPr sz="2400" b="1">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837152"/>
          </a:xfrm>
          <a:prstGeom prst="rect">
            <a:avLst/>
          </a:prstGeom>
        </p:spPr>
        <p:txBody>
          <a:bodyPr lIns="0" tIns="0" rIns="0" bIns="0">
            <a:spAutoFit/>
          </a:bodyPr>
          <a:lstStyle>
            <a:lvl1pPr>
              <a:buClr>
                <a:schemeClr val="tx2"/>
              </a:buClr>
              <a:buFont typeface="Calibri" pitchFamily="34" charset="0"/>
              <a:buChar char="/"/>
              <a:defRPr sz="1600">
                <a:solidFill>
                  <a:schemeClr val="tx1"/>
                </a:solidFill>
              </a:defRPr>
            </a:lvl1pPr>
            <a:lvl2pPr>
              <a:buClr>
                <a:schemeClr val="tx2"/>
              </a:buClr>
              <a:buFont typeface="Calibri" pitchFamily="34" charset="0"/>
              <a:buChar char="»"/>
              <a:defRPr sz="1600">
                <a:solidFill>
                  <a:schemeClr val="tx1"/>
                </a:solidFill>
              </a:defRPr>
            </a:lvl2pPr>
            <a:lvl3pPr>
              <a:buClr>
                <a:schemeClr val="tx2"/>
              </a:buClr>
              <a:defRPr sz="1600">
                <a:solidFill>
                  <a:schemeClr val="tx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pic>
        <p:nvPicPr>
          <p:cNvPr id="4" name="Picture 3" descr="New 2.jpg"/>
          <p:cNvPicPr>
            <a:picLocks noChangeAspect="1"/>
          </p:cNvPicPr>
          <p:nvPr userDrawn="1"/>
        </p:nvPicPr>
        <p:blipFill>
          <a:blip r:embed="rId3" cstate="email"/>
          <a:stretch>
            <a:fillRect/>
          </a:stretch>
        </p:blipFill>
        <p:spPr>
          <a:xfrm>
            <a:off x="6961550" y="779463"/>
            <a:ext cx="1152144" cy="1385316"/>
          </a:xfrm>
          <a:prstGeom prst="rect">
            <a:avLst/>
          </a:prstGeom>
        </p:spPr>
      </p:pic>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userDrawn="1">
  <p:cSld name="9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576000" y="575998"/>
            <a:ext cx="3742115" cy="577081"/>
          </a:xfrm>
        </p:spPr>
        <p:txBody>
          <a:bodyPr wrap="none">
            <a:spAutoFit/>
          </a:bodyPr>
          <a:lstStyle>
            <a:lvl1pPr>
              <a:defRPr sz="2400">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837152"/>
          </a:xfrm>
          <a:prstGeom prst="rect">
            <a:avLst/>
          </a:prstGeom>
        </p:spPr>
        <p:txBody>
          <a:bodyPr lIns="0" tIns="0" rIns="0" bIns="0">
            <a:spAutoFit/>
          </a:bodyPr>
          <a:lstStyle>
            <a:lvl1pPr>
              <a:buClr>
                <a:schemeClr val="tx2"/>
              </a:buClr>
              <a:buFont typeface="Calibri" pitchFamily="34" charset="0"/>
              <a:buChar char="/"/>
              <a:defRPr sz="1600">
                <a:solidFill>
                  <a:schemeClr val="tx1"/>
                </a:solidFill>
              </a:defRPr>
            </a:lvl1pPr>
            <a:lvl2pPr>
              <a:buClr>
                <a:schemeClr val="tx2"/>
              </a:buClr>
              <a:buFont typeface="Calibri" pitchFamily="34" charset="0"/>
              <a:buChar char="»"/>
              <a:defRPr sz="1600">
                <a:solidFill>
                  <a:schemeClr val="tx1"/>
                </a:solidFill>
              </a:defRPr>
            </a:lvl2pPr>
            <a:lvl3pPr>
              <a:buClr>
                <a:schemeClr val="tx2"/>
              </a:buClr>
              <a:defRPr sz="1600">
                <a:solidFill>
                  <a:schemeClr val="tx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02901934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userDrawn="1">
  <p:cSld name="10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576000" y="575998"/>
            <a:ext cx="3742115" cy="577081"/>
          </a:xfrm>
        </p:spPr>
        <p:txBody>
          <a:bodyPr wrap="none">
            <a:spAutoFit/>
          </a:bodyPr>
          <a:lstStyle>
            <a:lvl1pPr>
              <a:defRPr sz="2400">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837152"/>
          </a:xfrm>
          <a:prstGeom prst="rect">
            <a:avLst/>
          </a:prstGeom>
        </p:spPr>
        <p:txBody>
          <a:bodyPr lIns="0" tIns="0" rIns="0" bIns="0">
            <a:spAutoFit/>
          </a:bodyPr>
          <a:lstStyle>
            <a:lvl1pPr>
              <a:buClr>
                <a:schemeClr val="tx2"/>
              </a:buClr>
              <a:buFont typeface="Calibri" pitchFamily="34" charset="0"/>
              <a:buChar char="/"/>
              <a:defRPr sz="1600">
                <a:solidFill>
                  <a:schemeClr val="tx1"/>
                </a:solidFill>
              </a:defRPr>
            </a:lvl1pPr>
            <a:lvl2pPr>
              <a:buClr>
                <a:schemeClr val="tx2"/>
              </a:buClr>
              <a:buFont typeface="Calibri" pitchFamily="34" charset="0"/>
              <a:buChar char="»"/>
              <a:defRPr sz="1600">
                <a:solidFill>
                  <a:schemeClr val="tx1"/>
                </a:solidFill>
              </a:defRPr>
            </a:lvl2pPr>
            <a:lvl3pPr>
              <a:buClr>
                <a:schemeClr val="tx2"/>
              </a:buClr>
              <a:defRPr sz="1600">
                <a:solidFill>
                  <a:schemeClr val="tx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029019347"/>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userDrawn="1">
  <p:cSld name="11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576000" y="575998"/>
            <a:ext cx="3742115" cy="577081"/>
          </a:xfrm>
        </p:spPr>
        <p:txBody>
          <a:bodyPr wrap="none">
            <a:spAutoFit/>
          </a:bodyPr>
          <a:lstStyle>
            <a:lvl1pPr>
              <a:defRPr sz="2400">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837152"/>
          </a:xfrm>
          <a:prstGeom prst="rect">
            <a:avLst/>
          </a:prstGeom>
        </p:spPr>
        <p:txBody>
          <a:bodyPr lIns="0" tIns="0" rIns="0" bIns="0">
            <a:spAutoFit/>
          </a:bodyPr>
          <a:lstStyle>
            <a:lvl1pPr>
              <a:buClr>
                <a:schemeClr val="tx2"/>
              </a:buClr>
              <a:buFont typeface="Calibri" pitchFamily="34" charset="0"/>
              <a:buChar char="/"/>
              <a:defRPr sz="1600">
                <a:solidFill>
                  <a:schemeClr val="tx1"/>
                </a:solidFill>
              </a:defRPr>
            </a:lvl1pPr>
            <a:lvl2pPr>
              <a:buClr>
                <a:schemeClr val="tx2"/>
              </a:buClr>
              <a:buFont typeface="Calibri" pitchFamily="34" charset="0"/>
              <a:buChar char="»"/>
              <a:defRPr sz="1600">
                <a:solidFill>
                  <a:schemeClr val="tx1"/>
                </a:solidFill>
              </a:defRPr>
            </a:lvl2pPr>
            <a:lvl3pPr>
              <a:buClr>
                <a:schemeClr val="tx2"/>
              </a:buClr>
              <a:defRPr sz="1600">
                <a:solidFill>
                  <a:schemeClr val="tx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029019347"/>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userDrawn="1">
  <p:cSld name="1_Section Header">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3362254"/>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userDrawn="1">
  <p:cSld name="12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576000" y="575998"/>
            <a:ext cx="3742115" cy="369332"/>
          </a:xfrm>
        </p:spPr>
        <p:txBody>
          <a:bodyPr wrap="none">
            <a:spAutoFit/>
          </a:bodyPr>
          <a:lstStyle>
            <a:lvl1pPr>
              <a:lnSpc>
                <a:spcPct val="100000"/>
              </a:lnSpc>
              <a:defRPr sz="2400" b="1">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837152"/>
          </a:xfrm>
          <a:prstGeom prst="rect">
            <a:avLst/>
          </a:prstGeom>
        </p:spPr>
        <p:txBody>
          <a:bodyPr lIns="0" tIns="0" rIns="0" bIns="0">
            <a:spAutoFit/>
          </a:bodyPr>
          <a:lstStyle>
            <a:lvl1pPr>
              <a:buClr>
                <a:schemeClr val="tx2"/>
              </a:buClr>
              <a:buFont typeface="Calibri" pitchFamily="34" charset="0"/>
              <a:buChar char="/"/>
              <a:defRPr sz="1600">
                <a:solidFill>
                  <a:schemeClr val="tx1"/>
                </a:solidFill>
              </a:defRPr>
            </a:lvl1pPr>
            <a:lvl2pPr>
              <a:buClr>
                <a:schemeClr val="tx2"/>
              </a:buClr>
              <a:buFont typeface="Calibri" pitchFamily="34" charset="0"/>
              <a:buChar char="»"/>
              <a:defRPr sz="1600">
                <a:solidFill>
                  <a:schemeClr val="tx1"/>
                </a:solidFill>
              </a:defRPr>
            </a:lvl2pPr>
            <a:lvl3pPr>
              <a:buClr>
                <a:schemeClr val="tx2"/>
              </a:buClr>
              <a:defRPr sz="1600">
                <a:solidFill>
                  <a:schemeClr val="tx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pic>
        <p:nvPicPr>
          <p:cNvPr id="4" name="Picture 3" descr="New 2.jpg"/>
          <p:cNvPicPr>
            <a:picLocks noChangeAspect="1"/>
          </p:cNvPicPr>
          <p:nvPr userDrawn="1"/>
        </p:nvPicPr>
        <p:blipFill>
          <a:blip r:embed="rId3" cstate="email"/>
          <a:stretch>
            <a:fillRect/>
          </a:stretch>
        </p:blipFill>
        <p:spPr>
          <a:xfrm>
            <a:off x="6961550" y="779463"/>
            <a:ext cx="1152144" cy="1385316"/>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2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IE"/>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3BBD5D95-45EE-449C-98EB-1E731FC486B7}" type="datetimeFigureOut">
              <a:rPr lang="en-IE" smtClean="0"/>
              <a:pPr/>
              <a:t>08/08/2014</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9C6D68EC-0605-485D-9C8A-45B06F845E38}" type="slidenum">
              <a:rPr lang="en-IE" smtClean="0"/>
              <a:pPr/>
              <a:t>‹#›</a:t>
            </a:fld>
            <a:endParaRPr lang="en-IE" dirty="0"/>
          </a:p>
        </p:txBody>
      </p:sp>
    </p:spTree>
    <p:extLst>
      <p:ext uri="{BB962C8B-B14F-4D97-AF65-F5344CB8AC3E}">
        <p14:creationId xmlns:p14="http://schemas.microsoft.com/office/powerpoint/2010/main" val="3355999771"/>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3BBD5D95-45EE-449C-98EB-1E731FC486B7}" type="datetimeFigureOut">
              <a:rPr lang="en-IE" smtClean="0"/>
              <a:pPr/>
              <a:t>08/08/2014</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9C6D68EC-0605-485D-9C8A-45B06F845E38}" type="slidenum">
              <a:rPr lang="en-IE" smtClean="0"/>
              <a:pPr/>
              <a:t>‹#›</a:t>
            </a:fld>
            <a:endParaRPr lang="en-IE" dirty="0"/>
          </a:p>
        </p:txBody>
      </p:sp>
    </p:spTree>
    <p:extLst>
      <p:ext uri="{BB962C8B-B14F-4D97-AF65-F5344CB8AC3E}">
        <p14:creationId xmlns:p14="http://schemas.microsoft.com/office/powerpoint/2010/main" val="402355856"/>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IE"/>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BBD5D95-45EE-449C-98EB-1E731FC486B7}" type="datetimeFigureOut">
              <a:rPr lang="en-IE" smtClean="0"/>
              <a:pPr/>
              <a:t>08/08/2014</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9C6D68EC-0605-485D-9C8A-45B06F845E38}" type="slidenum">
              <a:rPr lang="en-IE" smtClean="0"/>
              <a:pPr/>
              <a:t>‹#›</a:t>
            </a:fld>
            <a:endParaRPr lang="en-IE" dirty="0"/>
          </a:p>
        </p:txBody>
      </p:sp>
    </p:spTree>
    <p:extLst>
      <p:ext uri="{BB962C8B-B14F-4D97-AF65-F5344CB8AC3E}">
        <p14:creationId xmlns:p14="http://schemas.microsoft.com/office/powerpoint/2010/main" val="3285253701"/>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3BBD5D95-45EE-449C-98EB-1E731FC486B7}" type="datetimeFigureOut">
              <a:rPr lang="en-IE" smtClean="0"/>
              <a:pPr/>
              <a:t>08/08/2014</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9C6D68EC-0605-485D-9C8A-45B06F845E38}" type="slidenum">
              <a:rPr lang="en-IE" smtClean="0"/>
              <a:pPr/>
              <a:t>‹#›</a:t>
            </a:fld>
            <a:endParaRPr lang="en-IE" dirty="0"/>
          </a:p>
        </p:txBody>
      </p:sp>
    </p:spTree>
    <p:extLst>
      <p:ext uri="{BB962C8B-B14F-4D97-AF65-F5344CB8AC3E}">
        <p14:creationId xmlns:p14="http://schemas.microsoft.com/office/powerpoint/2010/main" val="4281591105"/>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IE"/>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3BBD5D95-45EE-449C-98EB-1E731FC486B7}" type="datetimeFigureOut">
              <a:rPr lang="en-IE" smtClean="0"/>
              <a:pPr/>
              <a:t>08/08/2014</a:t>
            </a:fld>
            <a:endParaRPr lang="en-IE" dirty="0"/>
          </a:p>
        </p:txBody>
      </p:sp>
      <p:sp>
        <p:nvSpPr>
          <p:cNvPr id="8" name="Footer Placeholder 7"/>
          <p:cNvSpPr>
            <a:spLocks noGrp="1"/>
          </p:cNvSpPr>
          <p:nvPr>
            <p:ph type="ftr" sz="quarter" idx="11"/>
          </p:nvPr>
        </p:nvSpPr>
        <p:spPr/>
        <p:txBody>
          <a:bodyPr/>
          <a:lstStyle/>
          <a:p>
            <a:endParaRPr lang="en-IE" dirty="0"/>
          </a:p>
        </p:txBody>
      </p:sp>
      <p:sp>
        <p:nvSpPr>
          <p:cNvPr id="9" name="Slide Number Placeholder 8"/>
          <p:cNvSpPr>
            <a:spLocks noGrp="1"/>
          </p:cNvSpPr>
          <p:nvPr>
            <p:ph type="sldNum" sz="quarter" idx="12"/>
          </p:nvPr>
        </p:nvSpPr>
        <p:spPr/>
        <p:txBody>
          <a:bodyPr/>
          <a:lstStyle/>
          <a:p>
            <a:fld id="{9C6D68EC-0605-485D-9C8A-45B06F845E38}" type="slidenum">
              <a:rPr lang="en-IE" smtClean="0"/>
              <a:pPr/>
              <a:t>‹#›</a:t>
            </a:fld>
            <a:endParaRPr lang="en-IE" dirty="0"/>
          </a:p>
        </p:txBody>
      </p:sp>
    </p:spTree>
    <p:extLst>
      <p:ext uri="{BB962C8B-B14F-4D97-AF65-F5344CB8AC3E}">
        <p14:creationId xmlns:p14="http://schemas.microsoft.com/office/powerpoint/2010/main" val="194471080"/>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3BBD5D95-45EE-449C-98EB-1E731FC486B7}" type="datetimeFigureOut">
              <a:rPr lang="en-IE" smtClean="0"/>
              <a:pPr/>
              <a:t>08/08/2014</a:t>
            </a:fld>
            <a:endParaRPr lang="en-IE" dirty="0"/>
          </a:p>
        </p:txBody>
      </p:sp>
      <p:sp>
        <p:nvSpPr>
          <p:cNvPr id="4" name="Footer Placeholder 3"/>
          <p:cNvSpPr>
            <a:spLocks noGrp="1"/>
          </p:cNvSpPr>
          <p:nvPr>
            <p:ph type="ftr" sz="quarter" idx="11"/>
          </p:nvPr>
        </p:nvSpPr>
        <p:spPr/>
        <p:txBody>
          <a:bodyPr/>
          <a:lstStyle/>
          <a:p>
            <a:endParaRPr lang="en-IE" dirty="0"/>
          </a:p>
        </p:txBody>
      </p:sp>
      <p:sp>
        <p:nvSpPr>
          <p:cNvPr id="5" name="Slide Number Placeholder 4"/>
          <p:cNvSpPr>
            <a:spLocks noGrp="1"/>
          </p:cNvSpPr>
          <p:nvPr>
            <p:ph type="sldNum" sz="quarter" idx="12"/>
          </p:nvPr>
        </p:nvSpPr>
        <p:spPr/>
        <p:txBody>
          <a:bodyPr/>
          <a:lstStyle/>
          <a:p>
            <a:fld id="{9C6D68EC-0605-485D-9C8A-45B06F845E38}" type="slidenum">
              <a:rPr lang="en-IE" smtClean="0"/>
              <a:pPr/>
              <a:t>‹#›</a:t>
            </a:fld>
            <a:endParaRPr lang="en-IE" dirty="0"/>
          </a:p>
        </p:txBody>
      </p:sp>
    </p:spTree>
    <p:extLst>
      <p:ext uri="{BB962C8B-B14F-4D97-AF65-F5344CB8AC3E}">
        <p14:creationId xmlns:p14="http://schemas.microsoft.com/office/powerpoint/2010/main" val="325605159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BD5D95-45EE-449C-98EB-1E731FC486B7}" type="datetimeFigureOut">
              <a:rPr lang="en-IE" smtClean="0"/>
              <a:pPr/>
              <a:t>08/08/2014</a:t>
            </a:fld>
            <a:endParaRPr lang="en-IE" dirty="0"/>
          </a:p>
        </p:txBody>
      </p:sp>
      <p:sp>
        <p:nvSpPr>
          <p:cNvPr id="3" name="Footer Placeholder 2"/>
          <p:cNvSpPr>
            <a:spLocks noGrp="1"/>
          </p:cNvSpPr>
          <p:nvPr>
            <p:ph type="ftr" sz="quarter" idx="11"/>
          </p:nvPr>
        </p:nvSpPr>
        <p:spPr/>
        <p:txBody>
          <a:bodyPr/>
          <a:lstStyle/>
          <a:p>
            <a:endParaRPr lang="en-IE" dirty="0"/>
          </a:p>
        </p:txBody>
      </p:sp>
      <p:sp>
        <p:nvSpPr>
          <p:cNvPr id="4" name="Slide Number Placeholder 3"/>
          <p:cNvSpPr>
            <a:spLocks noGrp="1"/>
          </p:cNvSpPr>
          <p:nvPr>
            <p:ph type="sldNum" sz="quarter" idx="12"/>
          </p:nvPr>
        </p:nvSpPr>
        <p:spPr/>
        <p:txBody>
          <a:bodyPr/>
          <a:lstStyle/>
          <a:p>
            <a:fld id="{9C6D68EC-0605-485D-9C8A-45B06F845E38}" type="slidenum">
              <a:rPr lang="en-IE" smtClean="0"/>
              <a:pPr/>
              <a:t>‹#›</a:t>
            </a:fld>
            <a:endParaRPr lang="en-IE" dirty="0"/>
          </a:p>
        </p:txBody>
      </p:sp>
    </p:spTree>
    <p:extLst>
      <p:ext uri="{BB962C8B-B14F-4D97-AF65-F5344CB8AC3E}">
        <p14:creationId xmlns:p14="http://schemas.microsoft.com/office/powerpoint/2010/main" val="1919342944"/>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IE"/>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BD5D95-45EE-449C-98EB-1E731FC486B7}" type="datetimeFigureOut">
              <a:rPr lang="en-IE" smtClean="0"/>
              <a:pPr/>
              <a:t>08/08/2014</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9C6D68EC-0605-485D-9C8A-45B06F845E38}" type="slidenum">
              <a:rPr lang="en-IE" smtClean="0"/>
              <a:pPr/>
              <a:t>‹#›</a:t>
            </a:fld>
            <a:endParaRPr lang="en-IE" dirty="0"/>
          </a:p>
        </p:txBody>
      </p:sp>
    </p:spTree>
    <p:extLst>
      <p:ext uri="{BB962C8B-B14F-4D97-AF65-F5344CB8AC3E}">
        <p14:creationId xmlns:p14="http://schemas.microsoft.com/office/powerpoint/2010/main" val="1657032959"/>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IE"/>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dirty="0" smtClean="0"/>
              <a:t>Click icon to add picture</a:t>
            </a:r>
            <a:endParaRPr lang="en-IE"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BD5D95-45EE-449C-98EB-1E731FC486B7}" type="datetimeFigureOut">
              <a:rPr lang="en-IE" smtClean="0"/>
              <a:pPr/>
              <a:t>08/08/2014</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9C6D68EC-0605-485D-9C8A-45B06F845E38}" type="slidenum">
              <a:rPr lang="en-IE" smtClean="0"/>
              <a:pPr/>
              <a:t>‹#›</a:t>
            </a:fld>
            <a:endParaRPr lang="en-IE" dirty="0"/>
          </a:p>
        </p:txBody>
      </p:sp>
    </p:spTree>
    <p:extLst>
      <p:ext uri="{BB962C8B-B14F-4D97-AF65-F5344CB8AC3E}">
        <p14:creationId xmlns:p14="http://schemas.microsoft.com/office/powerpoint/2010/main" val="3452411492"/>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3BBD5D95-45EE-449C-98EB-1E731FC486B7}" type="datetimeFigureOut">
              <a:rPr lang="en-IE" smtClean="0"/>
              <a:pPr/>
              <a:t>08/08/2014</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9C6D68EC-0605-485D-9C8A-45B06F845E38}" type="slidenum">
              <a:rPr lang="en-IE" smtClean="0"/>
              <a:pPr/>
              <a:t>‹#›</a:t>
            </a:fld>
            <a:endParaRPr lang="en-IE" dirty="0"/>
          </a:p>
        </p:txBody>
      </p:sp>
    </p:spTree>
    <p:extLst>
      <p:ext uri="{BB962C8B-B14F-4D97-AF65-F5344CB8AC3E}">
        <p14:creationId xmlns:p14="http://schemas.microsoft.com/office/powerpoint/2010/main" val="7312554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3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3BBD5D95-45EE-449C-98EB-1E731FC486B7}" type="datetimeFigureOut">
              <a:rPr lang="en-IE" smtClean="0"/>
              <a:pPr/>
              <a:t>08/08/2014</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9C6D68EC-0605-485D-9C8A-45B06F845E38}" type="slidenum">
              <a:rPr lang="en-IE" smtClean="0"/>
              <a:pPr/>
              <a:t>‹#›</a:t>
            </a:fld>
            <a:endParaRPr lang="en-IE" dirty="0"/>
          </a:p>
        </p:txBody>
      </p:sp>
    </p:spTree>
    <p:extLst>
      <p:ext uri="{BB962C8B-B14F-4D97-AF65-F5344CB8AC3E}">
        <p14:creationId xmlns:p14="http://schemas.microsoft.com/office/powerpoint/2010/main" val="3086111468"/>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1_Title Slide">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76000" y="4212000"/>
            <a:ext cx="4837664" cy="1470025"/>
          </a:xfrm>
        </p:spPr>
        <p:txBody>
          <a:bodyPr lIns="0" tIns="0" rIns="0" bIns="0">
            <a:normAutofit/>
          </a:bodyPr>
          <a:lstStyle>
            <a:lvl1pPr>
              <a:lnSpc>
                <a:spcPts val="4500"/>
              </a:lnSpc>
              <a:defRPr sz="4700">
                <a:solidFill>
                  <a:schemeClr val="bg1"/>
                </a:solidFill>
              </a:defRPr>
            </a:lvl1pPr>
          </a:lstStyle>
          <a:p>
            <a:r>
              <a:rPr lang="en-US" smtClean="0"/>
              <a:t>Click to edit Master title style</a:t>
            </a:r>
            <a:endParaRPr lang="en-IE" dirty="0"/>
          </a:p>
        </p:txBody>
      </p:sp>
      <p:sp>
        <p:nvSpPr>
          <p:cNvPr id="4" name="Date Placeholder 3"/>
          <p:cNvSpPr>
            <a:spLocks noGrp="1"/>
          </p:cNvSpPr>
          <p:nvPr>
            <p:ph type="dt" sz="half" idx="10"/>
          </p:nvPr>
        </p:nvSpPr>
        <p:spPr>
          <a:xfrm>
            <a:off x="576000" y="5831505"/>
            <a:ext cx="3584864" cy="365125"/>
          </a:xfrm>
          <a:prstGeom prst="rect">
            <a:avLst/>
          </a:prstGeom>
        </p:spPr>
        <p:txBody>
          <a:bodyPr lIns="0" tIns="0" rIns="0" bIns="0"/>
          <a:lstStyle>
            <a:lvl1pPr>
              <a:lnSpc>
                <a:spcPts val="1900"/>
              </a:lnSpc>
              <a:defRPr sz="1700">
                <a:solidFill>
                  <a:schemeClr val="accent2">
                    <a:lumMod val="60000"/>
                    <a:lumOff val="40000"/>
                  </a:schemeClr>
                </a:solidFill>
              </a:defRPr>
            </a:lvl1pPr>
          </a:lstStyle>
          <a:p>
            <a:r>
              <a:rPr lang="en-US" dirty="0" smtClean="0"/>
              <a:t>Date</a:t>
            </a:r>
          </a:p>
          <a:p>
            <a:r>
              <a:rPr lang="en-US" dirty="0" smtClean="0"/>
              <a:t>Date presented</a:t>
            </a:r>
            <a:endParaRPr lang="en-IE" dirty="0"/>
          </a:p>
        </p:txBody>
      </p:sp>
      <p:sp>
        <p:nvSpPr>
          <p:cNvPr id="5" name="Picture Placeholder 4"/>
          <p:cNvSpPr>
            <a:spLocks noGrp="1"/>
          </p:cNvSpPr>
          <p:nvPr>
            <p:ph type="pic" sz="quarter" idx="11"/>
          </p:nvPr>
        </p:nvSpPr>
        <p:spPr>
          <a:xfrm>
            <a:off x="933407" y="1215793"/>
            <a:ext cx="1409071" cy="1409071"/>
          </a:xfrm>
          <a:prstGeom prst="ellipse">
            <a:avLst/>
          </a:prstGeom>
        </p:spPr>
      </p:sp>
    </p:spTree>
    <p:extLst>
      <p:ext uri="{BB962C8B-B14F-4D97-AF65-F5344CB8AC3E}">
        <p14:creationId xmlns:p14="http://schemas.microsoft.com/office/powerpoint/2010/main" val="219263269"/>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1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576000" y="805798"/>
            <a:ext cx="3742115" cy="332399"/>
          </a:xfrm>
        </p:spPr>
        <p:txBody>
          <a:bodyPr wrap="none" lIns="0" tIns="0" rIns="0" bIns="0">
            <a:spAutoFit/>
          </a:bodyPr>
          <a:lstStyle>
            <a:lvl1pPr>
              <a:defRPr sz="2400" b="1">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767390"/>
          </a:xfrm>
        </p:spPr>
        <p:txBody>
          <a:bodyPr lIns="0" tIns="0" rIns="0" bIns="0">
            <a:spAutoFit/>
          </a:bodyPr>
          <a:lstStyle>
            <a:lvl1pPr>
              <a:buClr>
                <a:schemeClr val="bg2"/>
              </a:buClr>
              <a:buFont typeface="Calibri" pitchFamily="34" charset="0"/>
              <a:buChar char="/"/>
              <a:defRPr sz="1600">
                <a:solidFill>
                  <a:schemeClr val="bg1"/>
                </a:solidFill>
              </a:defRPr>
            </a:lvl1pPr>
            <a:lvl2pPr>
              <a:buClr>
                <a:schemeClr val="bg2"/>
              </a:buClr>
              <a:buFont typeface="Calibri" pitchFamily="34" charset="0"/>
              <a:buChar char="»"/>
              <a:defRPr sz="1600">
                <a:solidFill>
                  <a:schemeClr val="bg1"/>
                </a:solidFill>
              </a:defRPr>
            </a:lvl2pPr>
            <a:lvl3pPr>
              <a:buClr>
                <a:schemeClr val="bg2"/>
              </a:buClr>
              <a:defRPr sz="1600">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029019347"/>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2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628650" y="861707"/>
            <a:ext cx="3742115" cy="332399"/>
          </a:xfrm>
        </p:spPr>
        <p:txBody>
          <a:bodyPr wrap="none" lIns="0" tIns="0" rIns="0" bIns="0">
            <a:spAutoFit/>
          </a:bodyPr>
          <a:lstStyle>
            <a:lvl1pPr>
              <a:defRPr sz="2400" b="1">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767390"/>
          </a:xfrm>
        </p:spPr>
        <p:txBody>
          <a:bodyPr lIns="0" tIns="0" rIns="0" bIns="0">
            <a:spAutoFit/>
          </a:bodyPr>
          <a:lstStyle>
            <a:lvl1pPr>
              <a:buClr>
                <a:schemeClr val="bg2"/>
              </a:buClr>
              <a:buFont typeface="Calibri" pitchFamily="34" charset="0"/>
              <a:buChar char="/"/>
              <a:defRPr sz="1600">
                <a:solidFill>
                  <a:schemeClr val="bg1"/>
                </a:solidFill>
              </a:defRPr>
            </a:lvl1pPr>
            <a:lvl2pPr>
              <a:buClr>
                <a:schemeClr val="bg2"/>
              </a:buClr>
              <a:buFont typeface="Calibri" pitchFamily="34" charset="0"/>
              <a:buChar char="»"/>
              <a:defRPr sz="1600">
                <a:solidFill>
                  <a:schemeClr val="bg1"/>
                </a:solidFill>
              </a:defRPr>
            </a:lvl2pPr>
            <a:lvl3pPr>
              <a:buClr>
                <a:schemeClr val="bg2"/>
              </a:buClr>
              <a:defRPr sz="1600">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4148337181"/>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1_Section Header">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3362254"/>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2_Title Slide">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76000" y="4212000"/>
            <a:ext cx="4837664" cy="1470025"/>
          </a:xfrm>
        </p:spPr>
        <p:txBody>
          <a:bodyPr lIns="0" tIns="0" rIns="0" bIns="0">
            <a:normAutofit/>
          </a:bodyPr>
          <a:lstStyle>
            <a:lvl1pPr>
              <a:lnSpc>
                <a:spcPts val="4500"/>
              </a:lnSpc>
              <a:defRPr sz="4700">
                <a:solidFill>
                  <a:schemeClr val="bg1"/>
                </a:solidFill>
              </a:defRPr>
            </a:lvl1pPr>
          </a:lstStyle>
          <a:p>
            <a:r>
              <a:rPr lang="en-US" smtClean="0"/>
              <a:t>Click to edit Master title style</a:t>
            </a:r>
            <a:endParaRPr lang="en-IE" dirty="0"/>
          </a:p>
        </p:txBody>
      </p:sp>
      <p:sp>
        <p:nvSpPr>
          <p:cNvPr id="4" name="Date Placeholder 3"/>
          <p:cNvSpPr>
            <a:spLocks noGrp="1"/>
          </p:cNvSpPr>
          <p:nvPr>
            <p:ph type="dt" sz="half" idx="10"/>
          </p:nvPr>
        </p:nvSpPr>
        <p:spPr>
          <a:xfrm>
            <a:off x="576000" y="5843862"/>
            <a:ext cx="3584864" cy="365125"/>
          </a:xfrm>
          <a:prstGeom prst="rect">
            <a:avLst/>
          </a:prstGeom>
        </p:spPr>
        <p:txBody>
          <a:bodyPr lIns="0" tIns="0" rIns="0" bIns="0"/>
          <a:lstStyle>
            <a:lvl1pPr>
              <a:lnSpc>
                <a:spcPts val="1900"/>
              </a:lnSpc>
              <a:defRPr sz="1700">
                <a:solidFill>
                  <a:schemeClr val="accent2">
                    <a:lumMod val="60000"/>
                    <a:lumOff val="40000"/>
                  </a:schemeClr>
                </a:solidFill>
              </a:defRPr>
            </a:lvl1pPr>
          </a:lstStyle>
          <a:p>
            <a:r>
              <a:rPr lang="en-US" dirty="0" smtClean="0"/>
              <a:t>Date</a:t>
            </a:r>
          </a:p>
          <a:p>
            <a:r>
              <a:rPr lang="en-US" dirty="0" smtClean="0"/>
              <a:t>Date presented</a:t>
            </a:r>
            <a:endParaRPr lang="en-IE" dirty="0"/>
          </a:p>
        </p:txBody>
      </p:sp>
      <p:sp>
        <p:nvSpPr>
          <p:cNvPr id="5" name="Picture Placeholder 4"/>
          <p:cNvSpPr>
            <a:spLocks noGrp="1"/>
          </p:cNvSpPr>
          <p:nvPr>
            <p:ph type="pic" sz="quarter" idx="11"/>
          </p:nvPr>
        </p:nvSpPr>
        <p:spPr>
          <a:xfrm>
            <a:off x="933407" y="1215793"/>
            <a:ext cx="1409071" cy="1409071"/>
          </a:xfrm>
          <a:prstGeom prst="ellipse">
            <a:avLst/>
          </a:prstGeom>
        </p:spPr>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3_Title Slide">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76000" y="4212000"/>
            <a:ext cx="4837664" cy="1470025"/>
          </a:xfrm>
        </p:spPr>
        <p:txBody>
          <a:bodyPr lIns="0" tIns="0" rIns="0" bIns="0">
            <a:normAutofit/>
          </a:bodyPr>
          <a:lstStyle>
            <a:lvl1pPr>
              <a:lnSpc>
                <a:spcPts val="4500"/>
              </a:lnSpc>
              <a:defRPr sz="4700">
                <a:solidFill>
                  <a:schemeClr val="bg1"/>
                </a:solidFill>
              </a:defRPr>
            </a:lvl1pPr>
          </a:lstStyle>
          <a:p>
            <a:r>
              <a:rPr lang="en-US" smtClean="0"/>
              <a:t>Click to edit Master title style</a:t>
            </a:r>
            <a:endParaRPr lang="en-IE" dirty="0"/>
          </a:p>
        </p:txBody>
      </p:sp>
      <p:sp>
        <p:nvSpPr>
          <p:cNvPr id="4" name="Date Placeholder 3"/>
          <p:cNvSpPr>
            <a:spLocks noGrp="1"/>
          </p:cNvSpPr>
          <p:nvPr>
            <p:ph type="dt" sz="half" idx="10"/>
          </p:nvPr>
        </p:nvSpPr>
        <p:spPr>
          <a:xfrm>
            <a:off x="576000" y="5831505"/>
            <a:ext cx="3584864" cy="365125"/>
          </a:xfrm>
          <a:prstGeom prst="rect">
            <a:avLst/>
          </a:prstGeom>
        </p:spPr>
        <p:txBody>
          <a:bodyPr lIns="0" tIns="0" rIns="0" bIns="0"/>
          <a:lstStyle>
            <a:lvl1pPr>
              <a:lnSpc>
                <a:spcPts val="1900"/>
              </a:lnSpc>
              <a:defRPr sz="1700">
                <a:solidFill>
                  <a:schemeClr val="accent2">
                    <a:lumMod val="60000"/>
                    <a:lumOff val="40000"/>
                  </a:schemeClr>
                </a:solidFill>
              </a:defRPr>
            </a:lvl1pPr>
          </a:lstStyle>
          <a:p>
            <a:r>
              <a:rPr lang="en-US" dirty="0" smtClean="0"/>
              <a:t>Date</a:t>
            </a:r>
          </a:p>
          <a:p>
            <a:r>
              <a:rPr lang="en-US" dirty="0" smtClean="0"/>
              <a:t>Date presented</a:t>
            </a:r>
            <a:endParaRPr lang="en-IE" dirty="0"/>
          </a:p>
        </p:txBody>
      </p:sp>
      <p:sp>
        <p:nvSpPr>
          <p:cNvPr id="5" name="Picture Placeholder 4"/>
          <p:cNvSpPr>
            <a:spLocks noGrp="1"/>
          </p:cNvSpPr>
          <p:nvPr>
            <p:ph type="pic" sz="quarter" idx="11"/>
          </p:nvPr>
        </p:nvSpPr>
        <p:spPr>
          <a:xfrm>
            <a:off x="933407" y="1215793"/>
            <a:ext cx="1409071" cy="1409071"/>
          </a:xfrm>
          <a:prstGeom prst="ellipse">
            <a:avLst/>
          </a:prstGeom>
        </p:spPr>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4_Title Slide">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76000" y="4212000"/>
            <a:ext cx="4837664" cy="1470025"/>
          </a:xfrm>
        </p:spPr>
        <p:txBody>
          <a:bodyPr lIns="0" tIns="0" rIns="0" bIns="0">
            <a:normAutofit/>
          </a:bodyPr>
          <a:lstStyle>
            <a:lvl1pPr>
              <a:lnSpc>
                <a:spcPts val="4500"/>
              </a:lnSpc>
              <a:defRPr sz="4700">
                <a:solidFill>
                  <a:schemeClr val="bg1"/>
                </a:solidFill>
              </a:defRPr>
            </a:lvl1pPr>
          </a:lstStyle>
          <a:p>
            <a:r>
              <a:rPr lang="en-US" smtClean="0"/>
              <a:t>Click to edit Master title style</a:t>
            </a:r>
            <a:endParaRPr lang="en-IE" dirty="0"/>
          </a:p>
        </p:txBody>
      </p:sp>
      <p:sp>
        <p:nvSpPr>
          <p:cNvPr id="4" name="Date Placeholder 3"/>
          <p:cNvSpPr>
            <a:spLocks noGrp="1"/>
          </p:cNvSpPr>
          <p:nvPr>
            <p:ph type="dt" sz="half" idx="10"/>
          </p:nvPr>
        </p:nvSpPr>
        <p:spPr>
          <a:xfrm>
            <a:off x="576000" y="5831505"/>
            <a:ext cx="3584864" cy="365125"/>
          </a:xfrm>
          <a:prstGeom prst="rect">
            <a:avLst/>
          </a:prstGeom>
        </p:spPr>
        <p:txBody>
          <a:bodyPr lIns="0" tIns="0" rIns="0" bIns="0"/>
          <a:lstStyle>
            <a:lvl1pPr>
              <a:lnSpc>
                <a:spcPts val="1900"/>
              </a:lnSpc>
              <a:defRPr sz="1700">
                <a:solidFill>
                  <a:schemeClr val="accent2">
                    <a:lumMod val="60000"/>
                    <a:lumOff val="40000"/>
                  </a:schemeClr>
                </a:solidFill>
              </a:defRPr>
            </a:lvl1pPr>
          </a:lstStyle>
          <a:p>
            <a:r>
              <a:rPr lang="en-US" dirty="0" smtClean="0"/>
              <a:t>Date</a:t>
            </a:r>
          </a:p>
          <a:p>
            <a:r>
              <a:rPr lang="en-US" dirty="0" smtClean="0"/>
              <a:t>Date presented</a:t>
            </a:r>
            <a:endParaRPr lang="en-IE" dirty="0"/>
          </a:p>
        </p:txBody>
      </p:sp>
      <p:sp>
        <p:nvSpPr>
          <p:cNvPr id="5" name="Picture Placeholder 4"/>
          <p:cNvSpPr>
            <a:spLocks noGrp="1"/>
          </p:cNvSpPr>
          <p:nvPr>
            <p:ph type="pic" sz="quarter" idx="11"/>
          </p:nvPr>
        </p:nvSpPr>
        <p:spPr>
          <a:xfrm>
            <a:off x="933407" y="1215793"/>
            <a:ext cx="1409071" cy="1409071"/>
          </a:xfrm>
          <a:prstGeom prst="ellipse">
            <a:avLst/>
          </a:prstGeom>
        </p:spPr>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5_Title Slide">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76000" y="4212000"/>
            <a:ext cx="4837664" cy="1470025"/>
          </a:xfrm>
        </p:spPr>
        <p:txBody>
          <a:bodyPr lIns="0" tIns="0" rIns="0" bIns="0">
            <a:normAutofit/>
          </a:bodyPr>
          <a:lstStyle>
            <a:lvl1pPr>
              <a:lnSpc>
                <a:spcPts val="4500"/>
              </a:lnSpc>
              <a:defRPr sz="4700">
                <a:solidFill>
                  <a:schemeClr val="bg1"/>
                </a:solidFill>
              </a:defRPr>
            </a:lvl1pPr>
          </a:lstStyle>
          <a:p>
            <a:r>
              <a:rPr lang="en-US" smtClean="0"/>
              <a:t>Click to edit Master title style</a:t>
            </a:r>
            <a:endParaRPr lang="en-IE" dirty="0"/>
          </a:p>
        </p:txBody>
      </p:sp>
      <p:sp>
        <p:nvSpPr>
          <p:cNvPr id="4" name="Date Placeholder 3"/>
          <p:cNvSpPr>
            <a:spLocks noGrp="1"/>
          </p:cNvSpPr>
          <p:nvPr>
            <p:ph type="dt" sz="half" idx="10"/>
          </p:nvPr>
        </p:nvSpPr>
        <p:spPr>
          <a:xfrm>
            <a:off x="576000" y="5831505"/>
            <a:ext cx="3584864" cy="365125"/>
          </a:xfrm>
          <a:prstGeom prst="rect">
            <a:avLst/>
          </a:prstGeom>
        </p:spPr>
        <p:txBody>
          <a:bodyPr lIns="0" tIns="0" rIns="0" bIns="0"/>
          <a:lstStyle>
            <a:lvl1pPr>
              <a:lnSpc>
                <a:spcPts val="1900"/>
              </a:lnSpc>
              <a:defRPr sz="1700">
                <a:solidFill>
                  <a:schemeClr val="bg1"/>
                </a:solidFill>
              </a:defRPr>
            </a:lvl1pPr>
          </a:lstStyle>
          <a:p>
            <a:r>
              <a:rPr lang="en-US" dirty="0" smtClean="0"/>
              <a:t>Date</a:t>
            </a:r>
          </a:p>
          <a:p>
            <a:r>
              <a:rPr lang="en-US" dirty="0" smtClean="0"/>
              <a:t>Date presented</a:t>
            </a:r>
            <a:endParaRPr lang="en-IE" dirty="0"/>
          </a:p>
        </p:txBody>
      </p:sp>
      <p:sp>
        <p:nvSpPr>
          <p:cNvPr id="5" name="Picture Placeholder 4"/>
          <p:cNvSpPr>
            <a:spLocks noGrp="1"/>
          </p:cNvSpPr>
          <p:nvPr>
            <p:ph type="pic" sz="quarter" idx="11"/>
          </p:nvPr>
        </p:nvSpPr>
        <p:spPr>
          <a:xfrm>
            <a:off x="933407" y="1215793"/>
            <a:ext cx="1409071" cy="1409071"/>
          </a:xfrm>
          <a:prstGeom prst="ellipse">
            <a:avLst/>
          </a:prstGeom>
        </p:spPr>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3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628650" y="861708"/>
            <a:ext cx="3742115" cy="332399"/>
          </a:xfrm>
        </p:spPr>
        <p:txBody>
          <a:bodyPr wrap="none" lIns="0" tIns="0" rIns="0" bIns="0">
            <a:spAutoFit/>
          </a:bodyPr>
          <a:lstStyle>
            <a:lvl1pPr>
              <a:defRPr sz="2400" b="1">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767390"/>
          </a:xfrm>
        </p:spPr>
        <p:txBody>
          <a:bodyPr lIns="0" tIns="0" rIns="0" bIns="0">
            <a:spAutoFit/>
          </a:bodyPr>
          <a:lstStyle>
            <a:lvl1pPr>
              <a:buClr>
                <a:schemeClr val="bg2"/>
              </a:buClr>
              <a:buFont typeface="Calibri" pitchFamily="34" charset="0"/>
              <a:buChar char="/"/>
              <a:defRPr sz="1600">
                <a:solidFill>
                  <a:schemeClr val="bg1"/>
                </a:solidFill>
              </a:defRPr>
            </a:lvl1pPr>
            <a:lvl2pPr>
              <a:buClr>
                <a:schemeClr val="bg2"/>
              </a:buClr>
              <a:buFont typeface="Calibri" pitchFamily="34" charset="0"/>
              <a:buChar char="»"/>
              <a:defRPr sz="1600">
                <a:solidFill>
                  <a:schemeClr val="bg1"/>
                </a:solidFill>
              </a:defRPr>
            </a:lvl2pPr>
            <a:lvl3pPr>
              <a:buClr>
                <a:schemeClr val="bg2"/>
              </a:buClr>
              <a:defRPr sz="1600">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Picture Placeholder 4"/>
          <p:cNvSpPr>
            <a:spLocks noGrp="1"/>
          </p:cNvSpPr>
          <p:nvPr>
            <p:ph type="pic" sz="quarter" idx="11"/>
          </p:nvPr>
        </p:nvSpPr>
        <p:spPr>
          <a:xfrm>
            <a:off x="6850112" y="1288410"/>
            <a:ext cx="1551610" cy="1551610"/>
          </a:xfrm>
          <a:prstGeom prst="ellipse">
            <a:avLst/>
          </a:prstGeom>
        </p:spPr>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4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5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576000" y="805798"/>
            <a:ext cx="3742115" cy="332399"/>
          </a:xfrm>
        </p:spPr>
        <p:txBody>
          <a:bodyPr wrap="none" lIns="0" tIns="0" rIns="0" bIns="0">
            <a:spAutoFit/>
          </a:bodyPr>
          <a:lstStyle>
            <a:lvl1pPr>
              <a:defRPr sz="2400" b="1">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767390"/>
          </a:xfrm>
        </p:spPr>
        <p:txBody>
          <a:bodyPr lIns="0" tIns="0" rIns="0" bIns="0">
            <a:spAutoFit/>
          </a:bodyPr>
          <a:lstStyle>
            <a:lvl1pPr>
              <a:buClr>
                <a:schemeClr val="bg2"/>
              </a:buClr>
              <a:buFont typeface="Calibri" pitchFamily="34" charset="0"/>
              <a:buChar char="/"/>
              <a:defRPr sz="1600">
                <a:solidFill>
                  <a:schemeClr val="bg1"/>
                </a:solidFill>
              </a:defRPr>
            </a:lvl1pPr>
            <a:lvl2pPr>
              <a:buClr>
                <a:schemeClr val="bg2"/>
              </a:buClr>
              <a:buFont typeface="Calibri" pitchFamily="34" charset="0"/>
              <a:buChar char="»"/>
              <a:defRPr sz="1600">
                <a:solidFill>
                  <a:schemeClr val="bg1"/>
                </a:solidFill>
              </a:defRPr>
            </a:lvl2pPr>
            <a:lvl3pPr>
              <a:buClr>
                <a:schemeClr val="bg2"/>
              </a:buClr>
              <a:defRPr sz="1600">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pic>
        <p:nvPicPr>
          <p:cNvPr id="4" name="Picture 3" descr="New 2.jpg"/>
          <p:cNvPicPr>
            <a:picLocks noChangeAspect="1"/>
          </p:cNvPicPr>
          <p:nvPr userDrawn="1"/>
        </p:nvPicPr>
        <p:blipFill>
          <a:blip r:embed="rId3" cstate="email"/>
          <a:stretch>
            <a:fillRect/>
          </a:stretch>
        </p:blipFill>
        <p:spPr>
          <a:xfrm>
            <a:off x="6961550" y="779463"/>
            <a:ext cx="1152144" cy="1385316"/>
          </a:xfrm>
          <a:prstGeom prst="rect">
            <a:avLst/>
          </a:prstGeom>
        </p:spPr>
      </p:pic>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13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576000" y="805798"/>
            <a:ext cx="3742115" cy="332399"/>
          </a:xfrm>
        </p:spPr>
        <p:txBody>
          <a:bodyPr wrap="none" lIns="0" tIns="0" rIns="0" bIns="0">
            <a:spAutoFit/>
          </a:bodyPr>
          <a:lstStyle>
            <a:lvl1pPr>
              <a:defRPr sz="2400" b="1">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767390"/>
          </a:xfrm>
        </p:spPr>
        <p:txBody>
          <a:bodyPr lIns="0" tIns="0" rIns="0" bIns="0">
            <a:spAutoFit/>
          </a:bodyPr>
          <a:lstStyle>
            <a:lvl1pPr>
              <a:buClr>
                <a:schemeClr val="bg2"/>
              </a:buClr>
              <a:buFont typeface="Calibri" pitchFamily="34" charset="0"/>
              <a:buChar char="/"/>
              <a:defRPr sz="1600">
                <a:solidFill>
                  <a:schemeClr val="bg1"/>
                </a:solidFill>
              </a:defRPr>
            </a:lvl1pPr>
            <a:lvl2pPr>
              <a:buClr>
                <a:schemeClr val="bg2"/>
              </a:buClr>
              <a:buFont typeface="Calibri" pitchFamily="34" charset="0"/>
              <a:buChar char="»"/>
              <a:defRPr sz="1600">
                <a:solidFill>
                  <a:schemeClr val="bg1"/>
                </a:solidFill>
              </a:defRPr>
            </a:lvl2pPr>
            <a:lvl3pPr>
              <a:buClr>
                <a:schemeClr val="bg2"/>
              </a:buClr>
              <a:defRPr sz="1600">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pic>
        <p:nvPicPr>
          <p:cNvPr id="4" name="Picture 3" descr="New 2.jpg"/>
          <p:cNvPicPr>
            <a:picLocks noChangeAspect="1"/>
          </p:cNvPicPr>
          <p:nvPr userDrawn="1"/>
        </p:nvPicPr>
        <p:blipFill>
          <a:blip r:embed="rId3" cstate="email"/>
          <a:stretch>
            <a:fillRect/>
          </a:stretch>
        </p:blipFill>
        <p:spPr>
          <a:xfrm>
            <a:off x="6961550" y="779463"/>
            <a:ext cx="1152144" cy="1385316"/>
          </a:xfrm>
          <a:prstGeom prst="rect">
            <a:avLst/>
          </a:prstGeom>
        </p:spPr>
      </p:pic>
      <p:sp>
        <p:nvSpPr>
          <p:cNvPr id="5" name="Picture Placeholder 4"/>
          <p:cNvSpPr>
            <a:spLocks noGrp="1"/>
          </p:cNvSpPr>
          <p:nvPr>
            <p:ph type="pic" sz="quarter" idx="11"/>
          </p:nvPr>
        </p:nvSpPr>
        <p:spPr>
          <a:xfrm>
            <a:off x="7263979" y="1101659"/>
            <a:ext cx="727142" cy="727142"/>
          </a:xfrm>
          <a:prstGeom prst="ellipse">
            <a:avLst/>
          </a:prstGeom>
        </p:spPr>
      </p:sp>
    </p:spTree>
    <p:extLst>
      <p:ext uri="{BB962C8B-B14F-4D97-AF65-F5344CB8AC3E}">
        <p14:creationId xmlns:p14="http://schemas.microsoft.com/office/powerpoint/2010/main" val="1105318105"/>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3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
        <p:nvSpPr>
          <p:cNvPr id="7" name="Title 6"/>
          <p:cNvSpPr>
            <a:spLocks noGrp="1"/>
          </p:cNvSpPr>
          <p:nvPr>
            <p:ph type="title"/>
          </p:nvPr>
        </p:nvSpPr>
        <p:spPr>
          <a:xfrm>
            <a:off x="576000" y="805798"/>
            <a:ext cx="3742115" cy="332399"/>
          </a:xfrm>
        </p:spPr>
        <p:txBody>
          <a:bodyPr wrap="none" lIns="0" tIns="0" rIns="0" bIns="0">
            <a:spAutoFit/>
          </a:bodyPr>
          <a:lstStyle>
            <a:lvl1pPr>
              <a:defRPr sz="2400" b="1">
                <a:solidFill>
                  <a:schemeClr val="accent5"/>
                </a:solidFill>
              </a:defRPr>
            </a:lvl1pPr>
          </a:lstStyle>
          <a:p>
            <a:r>
              <a:rPr lang="en-US" dirty="0" smtClean="0"/>
              <a:t>Click to edit Master title style</a:t>
            </a:r>
            <a:endParaRPr lang="en-IE" dirty="0"/>
          </a:p>
        </p:txBody>
      </p:sp>
      <p:sp>
        <p:nvSpPr>
          <p:cNvPr id="8" name="Text Placeholder 8"/>
          <p:cNvSpPr>
            <a:spLocks noGrp="1"/>
          </p:cNvSpPr>
          <p:nvPr>
            <p:ph type="body" sz="quarter" idx="13"/>
          </p:nvPr>
        </p:nvSpPr>
        <p:spPr>
          <a:xfrm>
            <a:off x="576000" y="1980000"/>
            <a:ext cx="5400000" cy="767390"/>
          </a:xfrm>
        </p:spPr>
        <p:txBody>
          <a:bodyPr lIns="0" tIns="0" rIns="0" bIns="0">
            <a:spAutoFit/>
          </a:bodyPr>
          <a:lstStyle>
            <a:lvl1pPr>
              <a:buClr>
                <a:schemeClr val="bg2"/>
              </a:buClr>
              <a:buFont typeface="Calibri" pitchFamily="34" charset="0"/>
              <a:buChar char="/"/>
              <a:defRPr sz="1600">
                <a:solidFill>
                  <a:schemeClr val="bg1"/>
                </a:solidFill>
              </a:defRPr>
            </a:lvl1pPr>
            <a:lvl2pPr>
              <a:buClr>
                <a:schemeClr val="bg2"/>
              </a:buClr>
              <a:buFont typeface="Calibri" pitchFamily="34" charset="0"/>
              <a:buChar char="»"/>
              <a:defRPr sz="1600">
                <a:solidFill>
                  <a:schemeClr val="bg1"/>
                </a:solidFill>
              </a:defRPr>
            </a:lvl2pPr>
            <a:lvl3pPr>
              <a:buClr>
                <a:schemeClr val="bg2"/>
              </a:buClr>
              <a:defRPr sz="1600">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pic>
        <p:nvPicPr>
          <p:cNvPr id="9" name="Picture 8" descr="New 2.jpg"/>
          <p:cNvPicPr>
            <a:picLocks noChangeAspect="1"/>
          </p:cNvPicPr>
          <p:nvPr userDrawn="1"/>
        </p:nvPicPr>
        <p:blipFill>
          <a:blip r:embed="rId3" cstate="email"/>
          <a:stretch>
            <a:fillRect/>
          </a:stretch>
        </p:blipFill>
        <p:spPr>
          <a:xfrm>
            <a:off x="6961550" y="779463"/>
            <a:ext cx="1152144" cy="1385316"/>
          </a:xfrm>
          <a:prstGeom prst="rect">
            <a:avLst/>
          </a:prstGeom>
        </p:spPr>
      </p:pic>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4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24231"/>
            <a:ext cx="3742115" cy="369332"/>
          </a:xfrm>
        </p:spPr>
        <p:txBody>
          <a:bodyPr wrap="none" lIns="0" tIns="0" rIns="0" bIns="0">
            <a:spAutoFit/>
          </a:bodyPr>
          <a:lstStyle>
            <a:lvl1pPr>
              <a:lnSpc>
                <a:spcPct val="100000"/>
              </a:lnSpc>
              <a:spcAft>
                <a:spcPts val="300"/>
              </a:spcAft>
              <a:defRPr sz="2400" b="1">
                <a:solidFill>
                  <a:schemeClr val="accent5"/>
                </a:solidFill>
              </a:defRPr>
            </a:lvl1pPr>
          </a:lstStyle>
          <a:p>
            <a:r>
              <a:rPr lang="en-US" dirty="0" smtClean="0"/>
              <a:t>Click to edit Master title style</a:t>
            </a:r>
            <a:endParaRPr lang="en-IE" dirty="0"/>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2197205" cy="215444"/>
          </a:xfrm>
        </p:spPr>
        <p:txBody>
          <a:bodyPr wrap="none" lIns="0" tIns="0" rIns="0" bIns="0">
            <a:spAutoFit/>
          </a:bodyPr>
          <a:lstStyle>
            <a:lvl1pPr marL="0" indent="0" algn="l">
              <a:lnSpc>
                <a:spcPct val="100000"/>
              </a:lnSpc>
              <a:spcBef>
                <a:spcPts val="0"/>
              </a:spcBef>
              <a:buNone/>
              <a:defRPr sz="14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348813"/>
          </a:xfrm>
        </p:spPr>
        <p:txBody>
          <a:bodyPr>
            <a:spAutoFit/>
          </a:bodyPr>
          <a:lstStyle>
            <a:lvl1pPr marL="0" indent="0">
              <a:lnSpc>
                <a:spcPts val="2000"/>
              </a:lnSpc>
              <a:spcBef>
                <a:spcPts val="0"/>
              </a:spcBef>
              <a:buNone/>
              <a:defRPr sz="1600" b="1">
                <a:solidFill>
                  <a:schemeClr val="bg1"/>
                </a:solidFill>
              </a:defRPr>
            </a:lvl1pPr>
          </a:lstStyle>
          <a:p>
            <a:pPr lvl="0"/>
            <a:r>
              <a:rPr lang="en-US" dirty="0" smtClean="0"/>
              <a:t>Click to edit Master text styles</a:t>
            </a:r>
          </a:p>
        </p:txBody>
      </p:sp>
    </p:spTree>
    <p:extLst>
      <p:ext uri="{BB962C8B-B14F-4D97-AF65-F5344CB8AC3E}">
        <p14:creationId xmlns:p14="http://schemas.microsoft.com/office/powerpoint/2010/main" val="1708824243"/>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p:cSld name="22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0">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2406473172"/>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p:cSld name="5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0">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3226645826"/>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p:cSld name="6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0">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2483740186"/>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p:cSld name="7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0">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1149633089"/>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p:cSld name="8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0">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1898901009"/>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p:cSld name="9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0">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743666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5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p:cSld name="10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0">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3313692099"/>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p:cSld name="11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0">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3084350593"/>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p:cSld name="12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0">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3062871049"/>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p:cSld name="13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0">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94368543"/>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p:cSld name="14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0">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3721185596"/>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p:cSld name="15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0">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3442618463"/>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p:cSld name="16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0">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187352314"/>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p:cSld name="17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0">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789827746"/>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p:cSld name="18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0">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345747826"/>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p:cSld name="19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0">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18580793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8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576000" y="575998"/>
            <a:ext cx="3742115" cy="577081"/>
          </a:xfrm>
        </p:spPr>
        <p:txBody>
          <a:bodyPr wrap="none">
            <a:spAutoFit/>
          </a:bodyPr>
          <a:lstStyle>
            <a:lvl1pPr>
              <a:defRPr sz="2400" b="1">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837152"/>
          </a:xfrm>
          <a:prstGeom prst="rect">
            <a:avLst/>
          </a:prstGeom>
        </p:spPr>
        <p:txBody>
          <a:bodyPr lIns="0" tIns="0" rIns="0" bIns="0">
            <a:spAutoFit/>
          </a:bodyPr>
          <a:lstStyle>
            <a:lvl1pPr>
              <a:buClr>
                <a:schemeClr val="tx2"/>
              </a:buClr>
              <a:buFont typeface="Calibri" pitchFamily="34" charset="0"/>
              <a:buChar char="/"/>
              <a:defRPr sz="1600">
                <a:solidFill>
                  <a:schemeClr val="tx1"/>
                </a:solidFill>
              </a:defRPr>
            </a:lvl1pPr>
            <a:lvl2pPr>
              <a:buClr>
                <a:schemeClr val="tx2"/>
              </a:buClr>
              <a:buFont typeface="Calibri" pitchFamily="34" charset="0"/>
              <a:buChar char="»"/>
              <a:defRPr sz="1600">
                <a:solidFill>
                  <a:schemeClr val="tx1"/>
                </a:solidFill>
              </a:defRPr>
            </a:lvl2pPr>
            <a:lvl3pPr>
              <a:buClr>
                <a:schemeClr val="tx2"/>
              </a:buClr>
              <a:defRPr sz="1600">
                <a:solidFill>
                  <a:schemeClr val="tx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pic>
        <p:nvPicPr>
          <p:cNvPr id="4" name="Picture 3" descr="New 2.jpg"/>
          <p:cNvPicPr>
            <a:picLocks noChangeAspect="1"/>
          </p:cNvPicPr>
          <p:nvPr userDrawn="1"/>
        </p:nvPicPr>
        <p:blipFill>
          <a:blip r:embed="rId3" cstate="email"/>
          <a:stretch>
            <a:fillRect/>
          </a:stretch>
        </p:blipFill>
        <p:spPr>
          <a:xfrm>
            <a:off x="6961550" y="779463"/>
            <a:ext cx="1152144" cy="1385316"/>
          </a:xfrm>
          <a:prstGeom prst="rect">
            <a:avLst/>
          </a:prstGeom>
        </p:spPr>
      </p:pic>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p:cSld name="20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0">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1533154603"/>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p:cSld name="21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0">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3425947007"/>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49299"/>
          </a:xfrm>
          <a:prstGeom prst="rect">
            <a:avLst/>
          </a:prstGeom>
        </p:spPr>
        <p:txBody>
          <a:bodyPr lIns="0" tIns="0" rIns="0" bIns="0" anchor="t" anchorCtr="0">
            <a:spAutoFit/>
          </a:bodyPr>
          <a:lstStyle>
            <a:lvl1pPr algn="l">
              <a:defRPr sz="1800">
                <a:solidFill>
                  <a:srgbClr val="C00000"/>
                </a:solidFill>
                <a:latin typeface="Calibri" pitchFamily="34" charset="0"/>
                <a:cs typeface="Calibri" pitchFamily="34" charset="0"/>
              </a:defRPr>
            </a:lvl1pPr>
          </a:lstStyle>
          <a:p>
            <a:r>
              <a:rPr lang="en-US" dirty="0" smtClean="0"/>
              <a:t>Click to edit Master title style</a:t>
            </a:r>
            <a:endParaRPr lang="en-US" dirty="0"/>
          </a:p>
        </p:txBody>
      </p:sp>
      <p:sp>
        <p:nvSpPr>
          <p:cNvPr id="3" name="Chart Placeholder 2"/>
          <p:cNvSpPr>
            <a:spLocks noGrp="1"/>
          </p:cNvSpPr>
          <p:nvPr>
            <p:ph type="chart" idx="1"/>
          </p:nvPr>
        </p:nvSpPr>
        <p:spPr>
          <a:xfrm>
            <a:off x="457200" y="1600200"/>
            <a:ext cx="8229600" cy="4525963"/>
          </a:xfrm>
          <a:prstGeom prst="rect">
            <a:avLst/>
          </a:prstGeom>
        </p:spPr>
        <p:txBody>
          <a:bodyPr/>
          <a:lstStyle/>
          <a:p>
            <a:pPr lvl="0"/>
            <a:r>
              <a:rPr lang="en-US" noProof="0" dirty="0" smtClean="0"/>
              <a:t>Click icon to add chart</a:t>
            </a:r>
          </a:p>
        </p:txBody>
      </p:sp>
    </p:spTree>
    <p:extLst>
      <p:ext uri="{BB962C8B-B14F-4D97-AF65-F5344CB8AC3E}">
        <p14:creationId xmlns:p14="http://schemas.microsoft.com/office/powerpoint/2010/main" val="4196585099"/>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userDrawn="1">
  <p:cSld name="6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628650" y="861707"/>
            <a:ext cx="3742115" cy="332399"/>
          </a:xfrm>
        </p:spPr>
        <p:txBody>
          <a:bodyPr wrap="none" lIns="0" tIns="0" rIns="0" bIns="0">
            <a:spAutoFit/>
          </a:bodyPr>
          <a:lstStyle>
            <a:lvl1pPr>
              <a:defRPr sz="2400" b="1">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767390"/>
          </a:xfrm>
          <a:prstGeom prst="rect">
            <a:avLst/>
          </a:prstGeom>
        </p:spPr>
        <p:txBody>
          <a:bodyPr lIns="0" tIns="0" rIns="0" bIns="0">
            <a:spAutoFit/>
          </a:bodyPr>
          <a:lstStyle>
            <a:lvl1pPr>
              <a:buClr>
                <a:schemeClr val="bg2"/>
              </a:buClr>
              <a:buFont typeface="Calibri" pitchFamily="34" charset="0"/>
              <a:buChar char="/"/>
              <a:defRPr sz="1600">
                <a:solidFill>
                  <a:schemeClr val="bg1"/>
                </a:solidFill>
              </a:defRPr>
            </a:lvl1pPr>
            <a:lvl2pPr>
              <a:buClr>
                <a:schemeClr val="bg2"/>
              </a:buClr>
              <a:buFont typeface="Calibri" pitchFamily="34" charset="0"/>
              <a:buChar char="»"/>
              <a:defRPr sz="1600">
                <a:solidFill>
                  <a:schemeClr val="bg1"/>
                </a:solidFill>
              </a:defRPr>
            </a:lvl2pPr>
            <a:lvl3pPr>
              <a:buClr>
                <a:schemeClr val="bg2"/>
              </a:buClr>
              <a:defRPr sz="1600">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4148337181"/>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userDrawn="1">
  <p:cSld name="7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576000" y="805798"/>
            <a:ext cx="3742115" cy="332399"/>
          </a:xfrm>
        </p:spPr>
        <p:txBody>
          <a:bodyPr wrap="none" lIns="0" tIns="0" rIns="0" bIns="0">
            <a:spAutoFit/>
          </a:bodyPr>
          <a:lstStyle>
            <a:lvl1pPr>
              <a:defRPr sz="2400" b="1">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767390"/>
          </a:xfrm>
          <a:prstGeom prst="rect">
            <a:avLst/>
          </a:prstGeom>
        </p:spPr>
        <p:txBody>
          <a:bodyPr lIns="0" tIns="0" rIns="0" bIns="0">
            <a:spAutoFit/>
          </a:bodyPr>
          <a:lstStyle>
            <a:lvl1pPr>
              <a:buClr>
                <a:schemeClr val="bg2"/>
              </a:buClr>
              <a:buFont typeface="Calibri" pitchFamily="34" charset="0"/>
              <a:buChar char="/"/>
              <a:defRPr sz="1600">
                <a:solidFill>
                  <a:schemeClr val="bg1"/>
                </a:solidFill>
              </a:defRPr>
            </a:lvl1pPr>
            <a:lvl2pPr>
              <a:buClr>
                <a:schemeClr val="bg2"/>
              </a:buClr>
              <a:buFont typeface="Calibri" pitchFamily="34" charset="0"/>
              <a:buChar char="»"/>
              <a:defRPr sz="1600">
                <a:solidFill>
                  <a:schemeClr val="bg1"/>
                </a:solidFill>
              </a:defRPr>
            </a:lvl2pPr>
            <a:lvl3pPr>
              <a:buClr>
                <a:schemeClr val="bg2"/>
              </a:buClr>
              <a:defRPr sz="1600">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029019347"/>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userDrawn="1">
  <p:cSld name="8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576000" y="805798"/>
            <a:ext cx="3742115" cy="332399"/>
          </a:xfrm>
        </p:spPr>
        <p:txBody>
          <a:bodyPr wrap="none" lIns="0" tIns="0" rIns="0" bIns="0">
            <a:spAutoFit/>
          </a:bodyPr>
          <a:lstStyle>
            <a:lvl1pPr>
              <a:defRPr sz="2400" b="1">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767390"/>
          </a:xfrm>
          <a:prstGeom prst="rect">
            <a:avLst/>
          </a:prstGeom>
        </p:spPr>
        <p:txBody>
          <a:bodyPr lIns="0" tIns="0" rIns="0" bIns="0">
            <a:spAutoFit/>
          </a:bodyPr>
          <a:lstStyle>
            <a:lvl1pPr>
              <a:buClr>
                <a:schemeClr val="bg2"/>
              </a:buClr>
              <a:buFont typeface="Calibri" pitchFamily="34" charset="0"/>
              <a:buChar char="/"/>
              <a:defRPr sz="1600">
                <a:solidFill>
                  <a:schemeClr val="bg1"/>
                </a:solidFill>
              </a:defRPr>
            </a:lvl1pPr>
            <a:lvl2pPr>
              <a:buClr>
                <a:schemeClr val="bg2"/>
              </a:buClr>
              <a:buFont typeface="Calibri" pitchFamily="34" charset="0"/>
              <a:buChar char="»"/>
              <a:defRPr sz="1600">
                <a:solidFill>
                  <a:schemeClr val="bg1"/>
                </a:solidFill>
              </a:defRPr>
            </a:lvl2pPr>
            <a:lvl3pPr>
              <a:buClr>
                <a:schemeClr val="bg2"/>
              </a:buClr>
              <a:defRPr sz="1600">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pic>
        <p:nvPicPr>
          <p:cNvPr id="4" name="Picture 3" descr="New 2.jpg"/>
          <p:cNvPicPr>
            <a:picLocks noChangeAspect="1"/>
          </p:cNvPicPr>
          <p:nvPr userDrawn="1"/>
        </p:nvPicPr>
        <p:blipFill>
          <a:blip r:embed="rId3" cstate="email"/>
          <a:stretch>
            <a:fillRect/>
          </a:stretch>
        </p:blipFill>
        <p:spPr>
          <a:xfrm>
            <a:off x="6961550" y="779463"/>
            <a:ext cx="1152144" cy="1385316"/>
          </a:xfrm>
          <a:prstGeom prst="rect">
            <a:avLst/>
          </a:prstGeom>
        </p:spPr>
      </p:pic>
    </p:spTree>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userDrawn="1">
  <p:cSld name="9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576000" y="575998"/>
            <a:ext cx="5400000" cy="792000"/>
          </a:xfrm>
        </p:spPr>
        <p:txBody>
          <a:bodyPr>
            <a:normAutofit/>
          </a:bodyPr>
          <a:lstStyle>
            <a:lvl1pPr>
              <a:defRPr sz="2400" b="1">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767390"/>
          </a:xfrm>
          <a:prstGeom prst="rect">
            <a:avLst/>
          </a:prstGeom>
        </p:spPr>
        <p:txBody>
          <a:bodyPr lIns="0" tIns="0" rIns="0" bIns="0">
            <a:spAutoFit/>
          </a:bodyPr>
          <a:lstStyle>
            <a:lvl1pPr>
              <a:buClr>
                <a:schemeClr val="bg2"/>
              </a:buClr>
              <a:buFont typeface="Calibri" pitchFamily="34" charset="0"/>
              <a:buChar char="/"/>
              <a:defRPr sz="1600">
                <a:solidFill>
                  <a:schemeClr val="bg1"/>
                </a:solidFill>
              </a:defRPr>
            </a:lvl1pPr>
            <a:lvl2pPr>
              <a:buClr>
                <a:schemeClr val="bg2"/>
              </a:buClr>
              <a:buFont typeface="Calibri" pitchFamily="34" charset="0"/>
              <a:buChar char="»"/>
              <a:defRPr sz="1600">
                <a:solidFill>
                  <a:schemeClr val="bg1"/>
                </a:solidFill>
              </a:defRPr>
            </a:lvl2pPr>
            <a:lvl3pPr>
              <a:buClr>
                <a:schemeClr val="bg2"/>
              </a:buClr>
              <a:defRPr sz="1600">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029019347"/>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userDrawn="1">
  <p:cSld name="10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576000" y="575998"/>
            <a:ext cx="5400000" cy="792000"/>
          </a:xfrm>
        </p:spPr>
        <p:txBody>
          <a:bodyPr>
            <a:normAutofit/>
          </a:bodyPr>
          <a:lstStyle>
            <a:lvl1pPr>
              <a:defRPr sz="2400" b="1">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767390"/>
          </a:xfrm>
          <a:prstGeom prst="rect">
            <a:avLst/>
          </a:prstGeom>
        </p:spPr>
        <p:txBody>
          <a:bodyPr lIns="0" tIns="0" rIns="0" bIns="0">
            <a:spAutoFit/>
          </a:bodyPr>
          <a:lstStyle>
            <a:lvl1pPr>
              <a:buClr>
                <a:schemeClr val="bg2"/>
              </a:buClr>
              <a:buFont typeface="Calibri" pitchFamily="34" charset="0"/>
              <a:buChar char="/"/>
              <a:defRPr sz="1600">
                <a:solidFill>
                  <a:schemeClr val="bg1"/>
                </a:solidFill>
              </a:defRPr>
            </a:lvl1pPr>
            <a:lvl2pPr>
              <a:buClr>
                <a:schemeClr val="bg2"/>
              </a:buClr>
              <a:buFont typeface="Calibri" pitchFamily="34" charset="0"/>
              <a:buChar char="»"/>
              <a:defRPr sz="1600">
                <a:solidFill>
                  <a:schemeClr val="bg1"/>
                </a:solidFill>
              </a:defRPr>
            </a:lvl2pPr>
            <a:lvl3pPr>
              <a:buClr>
                <a:schemeClr val="bg2"/>
              </a:buClr>
              <a:defRPr sz="1600">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029019347"/>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userDrawn="1">
  <p:cSld name="11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576000" y="805798"/>
            <a:ext cx="5400000" cy="332399"/>
          </a:xfrm>
        </p:spPr>
        <p:txBody>
          <a:bodyPr lIns="0" tIns="0" rIns="0" bIns="0">
            <a:spAutoFit/>
          </a:bodyPr>
          <a:lstStyle>
            <a:lvl1pPr>
              <a:defRPr sz="2400" b="1">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767390"/>
          </a:xfrm>
          <a:prstGeom prst="rect">
            <a:avLst/>
          </a:prstGeom>
        </p:spPr>
        <p:txBody>
          <a:bodyPr lIns="0" tIns="0" rIns="0" bIns="0">
            <a:spAutoFit/>
          </a:bodyPr>
          <a:lstStyle>
            <a:lvl1pPr>
              <a:buClr>
                <a:schemeClr val="bg2"/>
              </a:buClr>
              <a:buFont typeface="Calibri" pitchFamily="34" charset="0"/>
              <a:buChar char="/"/>
              <a:defRPr sz="1600">
                <a:solidFill>
                  <a:schemeClr val="bg1"/>
                </a:solidFill>
              </a:defRPr>
            </a:lvl1pPr>
            <a:lvl2pPr>
              <a:buClr>
                <a:schemeClr val="bg2"/>
              </a:buClr>
              <a:buFont typeface="Calibri" pitchFamily="34" charset="0"/>
              <a:buChar char="»"/>
              <a:defRPr sz="1600">
                <a:solidFill>
                  <a:schemeClr val="bg1"/>
                </a:solidFill>
              </a:defRPr>
            </a:lvl2pPr>
            <a:lvl3pPr>
              <a:buClr>
                <a:schemeClr val="bg2"/>
              </a:buClr>
              <a:defRPr sz="1600">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029019347"/>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userDrawn="1">
  <p:cSld name="12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576000" y="805798"/>
            <a:ext cx="3742115" cy="332399"/>
          </a:xfrm>
        </p:spPr>
        <p:txBody>
          <a:bodyPr wrap="none" lIns="0" tIns="0" rIns="0" bIns="0">
            <a:spAutoFit/>
          </a:bodyPr>
          <a:lstStyle>
            <a:lvl1pPr>
              <a:defRPr sz="2400" b="1">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767390"/>
          </a:xfrm>
          <a:prstGeom prst="rect">
            <a:avLst/>
          </a:prstGeom>
        </p:spPr>
        <p:txBody>
          <a:bodyPr lIns="0" tIns="0" rIns="0" bIns="0">
            <a:spAutoFit/>
          </a:bodyPr>
          <a:lstStyle>
            <a:lvl1pPr>
              <a:buClr>
                <a:schemeClr val="bg2"/>
              </a:buClr>
              <a:buFont typeface="Calibri" pitchFamily="34" charset="0"/>
              <a:buChar char="/"/>
              <a:defRPr sz="1600">
                <a:solidFill>
                  <a:schemeClr val="bg1"/>
                </a:solidFill>
              </a:defRPr>
            </a:lvl1pPr>
            <a:lvl2pPr>
              <a:buClr>
                <a:schemeClr val="bg2"/>
              </a:buClr>
              <a:buFont typeface="Calibri" pitchFamily="34" charset="0"/>
              <a:buChar char="»"/>
              <a:defRPr sz="1600">
                <a:solidFill>
                  <a:schemeClr val="bg1"/>
                </a:solidFill>
              </a:defRPr>
            </a:lvl2pPr>
            <a:lvl3pPr>
              <a:buClr>
                <a:schemeClr val="bg2"/>
              </a:buClr>
              <a:defRPr sz="1600">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pic>
        <p:nvPicPr>
          <p:cNvPr id="4" name="Picture 3" descr="New 2.jpg"/>
          <p:cNvPicPr>
            <a:picLocks noChangeAspect="1"/>
          </p:cNvPicPr>
          <p:nvPr userDrawn="1"/>
        </p:nvPicPr>
        <p:blipFill>
          <a:blip r:embed="rId3" cstate="email"/>
          <a:stretch>
            <a:fillRect/>
          </a:stretch>
        </p:blipFill>
        <p:spPr>
          <a:xfrm>
            <a:off x="6961550" y="779463"/>
            <a:ext cx="1152144" cy="1385316"/>
          </a:xfrm>
          <a:prstGeom prst="rect">
            <a:avLst/>
          </a:prstGeom>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4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3742115" cy="369332"/>
          </a:xfrm>
        </p:spPr>
        <p:txBody>
          <a:bodyPr wrap="none">
            <a:spAutoFit/>
          </a:bodyPr>
          <a:lstStyle>
            <a:lvl1pPr>
              <a:lnSpc>
                <a:spcPct val="100000"/>
              </a:lnSpc>
              <a:spcAft>
                <a:spcPts val="300"/>
              </a:spcAft>
              <a:defRPr sz="2400" b="1">
                <a:solidFill>
                  <a:schemeClr val="accent5"/>
                </a:solidFill>
              </a:defRPr>
            </a:lvl1pPr>
          </a:lstStyle>
          <a:p>
            <a:r>
              <a:rPr lang="en-US" dirty="0" smtClean="0"/>
              <a:t>Click to edit Master title style</a:t>
            </a:r>
            <a:endParaRPr lang="en-IE" dirty="0"/>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1879810" cy="184666"/>
          </a:xfrm>
          <a:prstGeom prst="rect">
            <a:avLst/>
          </a:prstGeom>
        </p:spPr>
        <p:txBody>
          <a:bodyPr wrap="none" lIns="0" tIns="0" rIns="0" bIns="0">
            <a:spAutoFit/>
          </a:bodyPr>
          <a:lstStyle>
            <a:lvl1pPr marL="0" indent="0" algn="l">
              <a:lnSpc>
                <a:spcPct val="100000"/>
              </a:lnSpc>
              <a:spcBef>
                <a:spcPts val="0"/>
              </a:spcBef>
              <a:buNone/>
              <a:defRPr sz="1200">
                <a:solidFill>
                  <a:schemeClr val="accent5"/>
                </a:solidFill>
              </a:defRPr>
            </a:lvl1pPr>
          </a:lstStyle>
          <a:p>
            <a:pPr lvl="0"/>
            <a:r>
              <a:rPr lang="en-US" dirty="0" smtClean="0"/>
              <a:t>Click to edit Master text styles</a:t>
            </a:r>
          </a:p>
        </p:txBody>
      </p:sp>
      <p:sp>
        <p:nvSpPr>
          <p:cNvPr id="12" name="Text Placeholder 11"/>
          <p:cNvSpPr>
            <a:spLocks noGrp="1"/>
          </p:cNvSpPr>
          <p:nvPr>
            <p:ph type="body" sz="quarter" idx="14"/>
          </p:nvPr>
        </p:nvSpPr>
        <p:spPr>
          <a:xfrm>
            <a:off x="576000" y="5850000"/>
            <a:ext cx="6480000" cy="348813"/>
          </a:xfrm>
          <a:prstGeom prst="rect">
            <a:avLst/>
          </a:prstGeom>
        </p:spPr>
        <p:txBody>
          <a:bodyPr>
            <a:spAutoFit/>
          </a:bodyPr>
          <a:lstStyle>
            <a:lvl1pPr marL="0" indent="0">
              <a:lnSpc>
                <a:spcPts val="2000"/>
              </a:lnSpc>
              <a:spcBef>
                <a:spcPts val="0"/>
              </a:spcBef>
              <a:buNone/>
              <a:defRPr sz="1600" b="1">
                <a:solidFill>
                  <a:schemeClr val="tx1"/>
                </a:solidFill>
              </a:defRPr>
            </a:lvl1pPr>
          </a:lstStyle>
          <a:p>
            <a:pPr lvl="0"/>
            <a:r>
              <a:rPr lang="en-US" dirty="0" smtClean="0"/>
              <a:t>Click to edit Master text styles</a:t>
            </a:r>
          </a:p>
        </p:txBody>
      </p:sp>
    </p:spTree>
    <p:extLst>
      <p:ext uri="{BB962C8B-B14F-4D97-AF65-F5344CB8AC3E}">
        <p14:creationId xmlns:p14="http://schemas.microsoft.com/office/powerpoint/2010/main" val="1708824243"/>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1_Title Slide">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76000" y="4212000"/>
            <a:ext cx="4837664" cy="1470025"/>
          </a:xfrm>
        </p:spPr>
        <p:txBody>
          <a:bodyPr lIns="0" tIns="0" rIns="0" bIns="0">
            <a:normAutofit/>
          </a:bodyPr>
          <a:lstStyle>
            <a:lvl1pPr>
              <a:lnSpc>
                <a:spcPts val="4500"/>
              </a:lnSpc>
              <a:defRPr sz="4700">
                <a:solidFill>
                  <a:schemeClr val="bg1"/>
                </a:solidFill>
              </a:defRPr>
            </a:lvl1pPr>
          </a:lstStyle>
          <a:p>
            <a:r>
              <a:rPr lang="en-US" smtClean="0"/>
              <a:t>Click to edit Master title style</a:t>
            </a:r>
            <a:endParaRPr lang="en-IE" dirty="0"/>
          </a:p>
        </p:txBody>
      </p:sp>
      <p:sp>
        <p:nvSpPr>
          <p:cNvPr id="4" name="Date Placeholder 3"/>
          <p:cNvSpPr>
            <a:spLocks noGrp="1"/>
          </p:cNvSpPr>
          <p:nvPr>
            <p:ph type="dt" sz="half" idx="10"/>
          </p:nvPr>
        </p:nvSpPr>
        <p:spPr>
          <a:xfrm>
            <a:off x="576000" y="5831505"/>
            <a:ext cx="3584864" cy="365125"/>
          </a:xfrm>
          <a:prstGeom prst="rect">
            <a:avLst/>
          </a:prstGeom>
        </p:spPr>
        <p:txBody>
          <a:bodyPr lIns="0" tIns="0" rIns="0" bIns="0"/>
          <a:lstStyle>
            <a:lvl1pPr>
              <a:lnSpc>
                <a:spcPts val="1900"/>
              </a:lnSpc>
              <a:defRPr sz="1700">
                <a:solidFill>
                  <a:schemeClr val="accent2">
                    <a:lumMod val="60000"/>
                    <a:lumOff val="40000"/>
                  </a:schemeClr>
                </a:solidFill>
              </a:defRPr>
            </a:lvl1pPr>
          </a:lstStyle>
          <a:p>
            <a:r>
              <a:rPr lang="en-US" dirty="0" smtClean="0">
                <a:solidFill>
                  <a:srgbClr val="E37222">
                    <a:lumMod val="60000"/>
                    <a:lumOff val="40000"/>
                  </a:srgbClr>
                </a:solidFill>
              </a:rPr>
              <a:t>Date</a:t>
            </a:r>
          </a:p>
          <a:p>
            <a:r>
              <a:rPr lang="en-US" dirty="0" smtClean="0">
                <a:solidFill>
                  <a:srgbClr val="E37222">
                    <a:lumMod val="60000"/>
                    <a:lumOff val="40000"/>
                  </a:srgbClr>
                </a:solidFill>
              </a:rPr>
              <a:t>Date presented</a:t>
            </a:r>
            <a:endParaRPr lang="en-IE" dirty="0">
              <a:solidFill>
                <a:srgbClr val="E37222">
                  <a:lumMod val="60000"/>
                  <a:lumOff val="40000"/>
                </a:srgbClr>
              </a:solidFill>
            </a:endParaRPr>
          </a:p>
        </p:txBody>
      </p:sp>
      <p:sp>
        <p:nvSpPr>
          <p:cNvPr id="6" name="Picture Placeholder 4"/>
          <p:cNvSpPr>
            <a:spLocks noGrp="1"/>
          </p:cNvSpPr>
          <p:nvPr>
            <p:ph type="pic" sz="quarter" idx="11"/>
          </p:nvPr>
        </p:nvSpPr>
        <p:spPr>
          <a:xfrm>
            <a:off x="933407" y="1215793"/>
            <a:ext cx="1409071" cy="1409071"/>
          </a:xfrm>
          <a:prstGeom prst="ellipse">
            <a:avLst/>
          </a:prstGeom>
        </p:spPr>
      </p:sp>
    </p:spTree>
    <p:extLst>
      <p:ext uri="{BB962C8B-B14F-4D97-AF65-F5344CB8AC3E}">
        <p14:creationId xmlns:p14="http://schemas.microsoft.com/office/powerpoint/2010/main" val="394856745"/>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1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576000" y="787331"/>
            <a:ext cx="3742115" cy="369332"/>
          </a:xfrm>
        </p:spPr>
        <p:txBody>
          <a:bodyPr wrap="none" lIns="0" tIns="0" rIns="0" bIns="0">
            <a:spAutoFit/>
          </a:bodyPr>
          <a:lstStyle>
            <a:lvl1pPr>
              <a:lnSpc>
                <a:spcPct val="100000"/>
              </a:lnSpc>
              <a:defRPr sz="2400" b="1">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767390"/>
          </a:xfrm>
        </p:spPr>
        <p:txBody>
          <a:bodyPr lIns="0" tIns="0" rIns="0" bIns="0">
            <a:spAutoFit/>
          </a:bodyPr>
          <a:lstStyle>
            <a:lvl1pPr>
              <a:buClr>
                <a:schemeClr val="bg2"/>
              </a:buClr>
              <a:buFont typeface="Calibri" pitchFamily="34" charset="0"/>
              <a:buChar char="/"/>
              <a:defRPr sz="1600">
                <a:solidFill>
                  <a:schemeClr val="bg1"/>
                </a:solidFill>
              </a:defRPr>
            </a:lvl1pPr>
            <a:lvl2pPr>
              <a:buClr>
                <a:schemeClr val="bg2"/>
              </a:buClr>
              <a:buFont typeface="Calibri" pitchFamily="34" charset="0"/>
              <a:buChar char="»"/>
              <a:defRPr sz="1600">
                <a:solidFill>
                  <a:schemeClr val="bg1"/>
                </a:solidFill>
              </a:defRPr>
            </a:lvl2pPr>
            <a:lvl3pPr>
              <a:buClr>
                <a:schemeClr val="bg2"/>
              </a:buClr>
              <a:defRPr sz="1600">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517345686"/>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9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576000" y="787331"/>
            <a:ext cx="3742115" cy="369332"/>
          </a:xfrm>
        </p:spPr>
        <p:txBody>
          <a:bodyPr wrap="none" lIns="0" tIns="0" rIns="0" bIns="0">
            <a:spAutoFit/>
          </a:bodyPr>
          <a:lstStyle>
            <a:lvl1pPr>
              <a:lnSpc>
                <a:spcPct val="100000"/>
              </a:lnSpc>
              <a:defRPr sz="2400" b="1">
                <a:solidFill>
                  <a:schemeClr val="accent5"/>
                </a:solidFill>
              </a:defRPr>
            </a:lvl1pPr>
          </a:lstStyle>
          <a:p>
            <a:r>
              <a:rPr lang="en-US" dirty="0" smtClean="0"/>
              <a:t>Click to edit Master title style</a:t>
            </a:r>
            <a:endParaRPr lang="en-IE" dirty="0"/>
          </a:p>
        </p:txBody>
      </p:sp>
    </p:spTree>
    <p:extLst>
      <p:ext uri="{BB962C8B-B14F-4D97-AF65-F5344CB8AC3E}">
        <p14:creationId xmlns:p14="http://schemas.microsoft.com/office/powerpoint/2010/main" val="3899976810"/>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2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628650" y="843241"/>
            <a:ext cx="3742115" cy="369332"/>
          </a:xfrm>
        </p:spPr>
        <p:txBody>
          <a:bodyPr wrap="none" lIns="0" tIns="0" rIns="0" bIns="0">
            <a:spAutoFit/>
          </a:bodyPr>
          <a:lstStyle>
            <a:lvl1pPr>
              <a:lnSpc>
                <a:spcPct val="100000"/>
              </a:lnSpc>
              <a:defRPr sz="2400" b="1">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767390"/>
          </a:xfrm>
        </p:spPr>
        <p:txBody>
          <a:bodyPr lIns="0" tIns="0" rIns="0" bIns="0">
            <a:spAutoFit/>
          </a:bodyPr>
          <a:lstStyle>
            <a:lvl1pPr>
              <a:buClr>
                <a:schemeClr val="bg2"/>
              </a:buClr>
              <a:buFont typeface="Calibri" pitchFamily="34" charset="0"/>
              <a:buChar char="/"/>
              <a:defRPr sz="1600">
                <a:solidFill>
                  <a:schemeClr val="bg1"/>
                </a:solidFill>
              </a:defRPr>
            </a:lvl1pPr>
            <a:lvl2pPr>
              <a:buClr>
                <a:schemeClr val="bg2"/>
              </a:buClr>
              <a:buFont typeface="Calibri" pitchFamily="34" charset="0"/>
              <a:buChar char="»"/>
              <a:defRPr sz="1600">
                <a:solidFill>
                  <a:schemeClr val="bg1"/>
                </a:solidFill>
              </a:defRPr>
            </a:lvl2pPr>
            <a:lvl3pPr>
              <a:buClr>
                <a:schemeClr val="bg2"/>
              </a:buClr>
              <a:defRPr sz="1600">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472145290"/>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1_Section Header">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3908872"/>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2_Title Slide">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76000" y="4212000"/>
            <a:ext cx="4837664" cy="1470025"/>
          </a:xfrm>
        </p:spPr>
        <p:txBody>
          <a:bodyPr lIns="0" tIns="0" rIns="0" bIns="0">
            <a:normAutofit/>
          </a:bodyPr>
          <a:lstStyle>
            <a:lvl1pPr>
              <a:lnSpc>
                <a:spcPts val="4500"/>
              </a:lnSpc>
              <a:defRPr sz="4700">
                <a:solidFill>
                  <a:schemeClr val="tx1"/>
                </a:solidFill>
              </a:defRPr>
            </a:lvl1pPr>
          </a:lstStyle>
          <a:p>
            <a:r>
              <a:rPr lang="en-US" smtClean="0"/>
              <a:t>Click to edit Master title style</a:t>
            </a:r>
            <a:endParaRPr lang="en-IE" dirty="0"/>
          </a:p>
        </p:txBody>
      </p:sp>
      <p:sp>
        <p:nvSpPr>
          <p:cNvPr id="4" name="Date Placeholder 3"/>
          <p:cNvSpPr>
            <a:spLocks noGrp="1"/>
          </p:cNvSpPr>
          <p:nvPr>
            <p:ph type="dt" sz="half" idx="10"/>
          </p:nvPr>
        </p:nvSpPr>
        <p:spPr>
          <a:xfrm>
            <a:off x="576000" y="5843862"/>
            <a:ext cx="3584864" cy="365125"/>
          </a:xfrm>
          <a:prstGeom prst="rect">
            <a:avLst/>
          </a:prstGeom>
        </p:spPr>
        <p:txBody>
          <a:bodyPr lIns="0" tIns="0" rIns="0" bIns="0"/>
          <a:lstStyle>
            <a:lvl1pPr>
              <a:lnSpc>
                <a:spcPts val="1900"/>
              </a:lnSpc>
              <a:defRPr sz="1700">
                <a:solidFill>
                  <a:schemeClr val="accent2">
                    <a:lumMod val="60000"/>
                    <a:lumOff val="40000"/>
                  </a:schemeClr>
                </a:solidFill>
              </a:defRPr>
            </a:lvl1pPr>
          </a:lstStyle>
          <a:p>
            <a:r>
              <a:rPr lang="en-US" dirty="0" smtClean="0">
                <a:solidFill>
                  <a:srgbClr val="E37222">
                    <a:lumMod val="60000"/>
                    <a:lumOff val="40000"/>
                  </a:srgbClr>
                </a:solidFill>
              </a:rPr>
              <a:t>Date</a:t>
            </a:r>
          </a:p>
          <a:p>
            <a:r>
              <a:rPr lang="en-US" dirty="0" smtClean="0">
                <a:solidFill>
                  <a:srgbClr val="E37222">
                    <a:lumMod val="60000"/>
                    <a:lumOff val="40000"/>
                  </a:srgbClr>
                </a:solidFill>
              </a:rPr>
              <a:t>Date presented</a:t>
            </a:r>
            <a:endParaRPr lang="en-IE" dirty="0">
              <a:solidFill>
                <a:srgbClr val="E37222">
                  <a:lumMod val="60000"/>
                  <a:lumOff val="40000"/>
                </a:srgbClr>
              </a:solidFill>
            </a:endParaRPr>
          </a:p>
        </p:txBody>
      </p:sp>
      <p:sp>
        <p:nvSpPr>
          <p:cNvPr id="5" name="Picture Placeholder 4"/>
          <p:cNvSpPr>
            <a:spLocks noGrp="1"/>
          </p:cNvSpPr>
          <p:nvPr>
            <p:ph type="pic" sz="quarter" idx="11"/>
          </p:nvPr>
        </p:nvSpPr>
        <p:spPr>
          <a:xfrm>
            <a:off x="933407" y="1215793"/>
            <a:ext cx="1409071" cy="1409071"/>
          </a:xfrm>
          <a:prstGeom prst="ellipse">
            <a:avLst/>
          </a:prstGeom>
        </p:spPr>
      </p:sp>
    </p:spTree>
    <p:extLst>
      <p:ext uri="{BB962C8B-B14F-4D97-AF65-F5344CB8AC3E}">
        <p14:creationId xmlns:p14="http://schemas.microsoft.com/office/powerpoint/2010/main" val="3391187916"/>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3_Title Slide">
    <p:bg bwMode="ltGray">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76000" y="4212000"/>
            <a:ext cx="4837664" cy="1470025"/>
          </a:xfrm>
        </p:spPr>
        <p:txBody>
          <a:bodyPr lIns="0" tIns="0" rIns="0" bIns="0">
            <a:normAutofit/>
          </a:bodyPr>
          <a:lstStyle>
            <a:lvl1pPr>
              <a:lnSpc>
                <a:spcPts val="4500"/>
              </a:lnSpc>
              <a:defRPr sz="4700">
                <a:solidFill>
                  <a:schemeClr val="bg1"/>
                </a:solidFill>
              </a:defRPr>
            </a:lvl1pPr>
          </a:lstStyle>
          <a:p>
            <a:r>
              <a:rPr lang="en-US" smtClean="0"/>
              <a:t>Click to edit Master title style</a:t>
            </a:r>
            <a:endParaRPr lang="en-IE" dirty="0"/>
          </a:p>
        </p:txBody>
      </p:sp>
      <p:sp>
        <p:nvSpPr>
          <p:cNvPr id="4" name="Date Placeholder 3"/>
          <p:cNvSpPr>
            <a:spLocks noGrp="1"/>
          </p:cNvSpPr>
          <p:nvPr>
            <p:ph type="dt" sz="half" idx="10"/>
          </p:nvPr>
        </p:nvSpPr>
        <p:spPr>
          <a:xfrm>
            <a:off x="576000" y="5831505"/>
            <a:ext cx="3584864" cy="365125"/>
          </a:xfrm>
          <a:prstGeom prst="rect">
            <a:avLst/>
          </a:prstGeom>
        </p:spPr>
        <p:txBody>
          <a:bodyPr lIns="0" tIns="0" rIns="0" bIns="0"/>
          <a:lstStyle>
            <a:lvl1pPr>
              <a:lnSpc>
                <a:spcPts val="1900"/>
              </a:lnSpc>
              <a:defRPr sz="1700">
                <a:solidFill>
                  <a:schemeClr val="accent2">
                    <a:lumMod val="60000"/>
                    <a:lumOff val="40000"/>
                  </a:schemeClr>
                </a:solidFill>
              </a:defRPr>
            </a:lvl1pPr>
          </a:lstStyle>
          <a:p>
            <a:r>
              <a:rPr lang="en-US" dirty="0" smtClean="0">
                <a:solidFill>
                  <a:srgbClr val="E37222">
                    <a:lumMod val="60000"/>
                    <a:lumOff val="40000"/>
                  </a:srgbClr>
                </a:solidFill>
              </a:rPr>
              <a:t>Date</a:t>
            </a:r>
          </a:p>
          <a:p>
            <a:r>
              <a:rPr lang="en-US" dirty="0" smtClean="0">
                <a:solidFill>
                  <a:srgbClr val="E37222">
                    <a:lumMod val="60000"/>
                    <a:lumOff val="40000"/>
                  </a:srgbClr>
                </a:solidFill>
              </a:rPr>
              <a:t>Date presented</a:t>
            </a:r>
            <a:endParaRPr lang="en-IE" dirty="0">
              <a:solidFill>
                <a:srgbClr val="E37222">
                  <a:lumMod val="60000"/>
                  <a:lumOff val="40000"/>
                </a:srgbClr>
              </a:solidFill>
            </a:endParaRPr>
          </a:p>
        </p:txBody>
      </p:sp>
      <p:sp>
        <p:nvSpPr>
          <p:cNvPr id="5" name="Picture Placeholder 4"/>
          <p:cNvSpPr>
            <a:spLocks noGrp="1"/>
          </p:cNvSpPr>
          <p:nvPr>
            <p:ph type="pic" sz="quarter" idx="11"/>
          </p:nvPr>
        </p:nvSpPr>
        <p:spPr>
          <a:xfrm>
            <a:off x="933407" y="1215793"/>
            <a:ext cx="1409071" cy="1409071"/>
          </a:xfrm>
          <a:prstGeom prst="ellipse">
            <a:avLst/>
          </a:prstGeom>
        </p:spPr>
      </p:sp>
    </p:spTree>
    <p:extLst>
      <p:ext uri="{BB962C8B-B14F-4D97-AF65-F5344CB8AC3E}">
        <p14:creationId xmlns:p14="http://schemas.microsoft.com/office/powerpoint/2010/main" val="4263422744"/>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4_Title Slide">
    <p:bg bwMode="ltGray">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76000" y="4212000"/>
            <a:ext cx="4837664" cy="1470025"/>
          </a:xfrm>
        </p:spPr>
        <p:txBody>
          <a:bodyPr lIns="0" tIns="0" rIns="0" bIns="0">
            <a:normAutofit/>
          </a:bodyPr>
          <a:lstStyle>
            <a:lvl1pPr>
              <a:lnSpc>
                <a:spcPts val="4500"/>
              </a:lnSpc>
              <a:defRPr sz="4700">
                <a:solidFill>
                  <a:schemeClr val="bg1"/>
                </a:solidFill>
              </a:defRPr>
            </a:lvl1pPr>
          </a:lstStyle>
          <a:p>
            <a:r>
              <a:rPr lang="en-US" smtClean="0"/>
              <a:t>Click to edit Master title style</a:t>
            </a:r>
            <a:endParaRPr lang="en-IE" dirty="0"/>
          </a:p>
        </p:txBody>
      </p:sp>
      <p:sp>
        <p:nvSpPr>
          <p:cNvPr id="4" name="Date Placeholder 3"/>
          <p:cNvSpPr>
            <a:spLocks noGrp="1"/>
          </p:cNvSpPr>
          <p:nvPr>
            <p:ph type="dt" sz="half" idx="10"/>
          </p:nvPr>
        </p:nvSpPr>
        <p:spPr>
          <a:xfrm>
            <a:off x="576000" y="5831505"/>
            <a:ext cx="3584864" cy="365125"/>
          </a:xfrm>
          <a:prstGeom prst="rect">
            <a:avLst/>
          </a:prstGeom>
        </p:spPr>
        <p:txBody>
          <a:bodyPr lIns="0" tIns="0" rIns="0" bIns="0"/>
          <a:lstStyle>
            <a:lvl1pPr>
              <a:lnSpc>
                <a:spcPts val="1900"/>
              </a:lnSpc>
              <a:defRPr sz="1700">
                <a:solidFill>
                  <a:schemeClr val="accent2">
                    <a:lumMod val="60000"/>
                    <a:lumOff val="40000"/>
                  </a:schemeClr>
                </a:solidFill>
              </a:defRPr>
            </a:lvl1pPr>
          </a:lstStyle>
          <a:p>
            <a:r>
              <a:rPr lang="en-US" dirty="0" smtClean="0">
                <a:solidFill>
                  <a:srgbClr val="E37222">
                    <a:lumMod val="60000"/>
                    <a:lumOff val="40000"/>
                  </a:srgbClr>
                </a:solidFill>
              </a:rPr>
              <a:t>Date</a:t>
            </a:r>
          </a:p>
          <a:p>
            <a:r>
              <a:rPr lang="en-US" dirty="0" smtClean="0">
                <a:solidFill>
                  <a:srgbClr val="E37222">
                    <a:lumMod val="60000"/>
                    <a:lumOff val="40000"/>
                  </a:srgbClr>
                </a:solidFill>
              </a:rPr>
              <a:t>Date presented</a:t>
            </a:r>
            <a:endParaRPr lang="en-IE" dirty="0">
              <a:solidFill>
                <a:srgbClr val="E37222">
                  <a:lumMod val="60000"/>
                  <a:lumOff val="40000"/>
                </a:srgbClr>
              </a:solidFill>
            </a:endParaRPr>
          </a:p>
        </p:txBody>
      </p:sp>
      <p:sp>
        <p:nvSpPr>
          <p:cNvPr id="5" name="Picture Placeholder 4"/>
          <p:cNvSpPr>
            <a:spLocks noGrp="1"/>
          </p:cNvSpPr>
          <p:nvPr>
            <p:ph type="pic" sz="quarter" idx="11"/>
          </p:nvPr>
        </p:nvSpPr>
        <p:spPr>
          <a:xfrm>
            <a:off x="933407" y="1215793"/>
            <a:ext cx="1409071" cy="1409071"/>
          </a:xfrm>
          <a:prstGeom prst="ellipse">
            <a:avLst/>
          </a:prstGeom>
        </p:spPr>
      </p:sp>
    </p:spTree>
    <p:extLst>
      <p:ext uri="{BB962C8B-B14F-4D97-AF65-F5344CB8AC3E}">
        <p14:creationId xmlns:p14="http://schemas.microsoft.com/office/powerpoint/2010/main" val="3152978012"/>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5_Title Slide">
    <p:bg bwMode="ltGray">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76000" y="4212000"/>
            <a:ext cx="4837664" cy="1470025"/>
          </a:xfrm>
        </p:spPr>
        <p:txBody>
          <a:bodyPr lIns="0" tIns="0" rIns="0" bIns="0">
            <a:normAutofit/>
          </a:bodyPr>
          <a:lstStyle>
            <a:lvl1pPr>
              <a:lnSpc>
                <a:spcPts val="4500"/>
              </a:lnSpc>
              <a:defRPr sz="4700">
                <a:solidFill>
                  <a:schemeClr val="tx1"/>
                </a:solidFill>
              </a:defRPr>
            </a:lvl1pPr>
          </a:lstStyle>
          <a:p>
            <a:r>
              <a:rPr lang="en-US" smtClean="0"/>
              <a:t>Click to edit Master title style</a:t>
            </a:r>
            <a:endParaRPr lang="en-IE" dirty="0"/>
          </a:p>
        </p:txBody>
      </p:sp>
      <p:sp>
        <p:nvSpPr>
          <p:cNvPr id="4" name="Date Placeholder 3"/>
          <p:cNvSpPr>
            <a:spLocks noGrp="1"/>
          </p:cNvSpPr>
          <p:nvPr>
            <p:ph type="dt" sz="half" idx="10"/>
          </p:nvPr>
        </p:nvSpPr>
        <p:spPr>
          <a:xfrm>
            <a:off x="576000" y="5831505"/>
            <a:ext cx="3584864" cy="365125"/>
          </a:xfrm>
          <a:prstGeom prst="rect">
            <a:avLst/>
          </a:prstGeom>
        </p:spPr>
        <p:txBody>
          <a:bodyPr lIns="0" tIns="0" rIns="0" bIns="0"/>
          <a:lstStyle>
            <a:lvl1pPr>
              <a:lnSpc>
                <a:spcPts val="1900"/>
              </a:lnSpc>
              <a:defRPr sz="1700">
                <a:solidFill>
                  <a:schemeClr val="bg1"/>
                </a:solidFill>
              </a:defRPr>
            </a:lvl1pPr>
          </a:lstStyle>
          <a:p>
            <a:r>
              <a:rPr lang="en-US" dirty="0" smtClean="0">
                <a:solidFill>
                  <a:srgbClr val="22505F"/>
                </a:solidFill>
              </a:rPr>
              <a:t>Date</a:t>
            </a:r>
          </a:p>
          <a:p>
            <a:r>
              <a:rPr lang="en-US" dirty="0" smtClean="0">
                <a:solidFill>
                  <a:srgbClr val="22505F"/>
                </a:solidFill>
              </a:rPr>
              <a:t>Date presented</a:t>
            </a:r>
            <a:endParaRPr lang="en-IE" dirty="0">
              <a:solidFill>
                <a:srgbClr val="22505F"/>
              </a:solidFill>
            </a:endParaRPr>
          </a:p>
        </p:txBody>
      </p:sp>
      <p:sp>
        <p:nvSpPr>
          <p:cNvPr id="5" name="Picture Placeholder 4"/>
          <p:cNvSpPr>
            <a:spLocks noGrp="1"/>
          </p:cNvSpPr>
          <p:nvPr>
            <p:ph type="pic" sz="quarter" idx="11"/>
          </p:nvPr>
        </p:nvSpPr>
        <p:spPr>
          <a:xfrm>
            <a:off x="933407" y="1215793"/>
            <a:ext cx="1409071" cy="1409071"/>
          </a:xfrm>
          <a:prstGeom prst="ellipse">
            <a:avLst/>
          </a:prstGeom>
        </p:spPr>
      </p:sp>
    </p:spTree>
    <p:extLst>
      <p:ext uri="{BB962C8B-B14F-4D97-AF65-F5344CB8AC3E}">
        <p14:creationId xmlns:p14="http://schemas.microsoft.com/office/powerpoint/2010/main" val="2105050166"/>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3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628650" y="861707"/>
            <a:ext cx="3742115" cy="332399"/>
          </a:xfrm>
        </p:spPr>
        <p:txBody>
          <a:bodyPr wrap="none" lIns="0" tIns="0" rIns="0" bIns="0">
            <a:spAutoFit/>
          </a:bodyPr>
          <a:lstStyle>
            <a:lvl1pPr>
              <a:defRPr sz="2400" b="1">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767390"/>
          </a:xfrm>
        </p:spPr>
        <p:txBody>
          <a:bodyPr lIns="0" tIns="0" rIns="0" bIns="0">
            <a:spAutoFit/>
          </a:bodyPr>
          <a:lstStyle>
            <a:lvl1pPr>
              <a:buClr>
                <a:schemeClr val="bg2"/>
              </a:buClr>
              <a:buFont typeface="Calibri" pitchFamily="34" charset="0"/>
              <a:buChar char="/"/>
              <a:defRPr sz="1600">
                <a:solidFill>
                  <a:schemeClr val="bg1"/>
                </a:solidFill>
              </a:defRPr>
            </a:lvl1pPr>
            <a:lvl2pPr>
              <a:buClr>
                <a:schemeClr val="bg2"/>
              </a:buClr>
              <a:buFont typeface="Calibri" pitchFamily="34" charset="0"/>
              <a:buChar char="»"/>
              <a:defRPr sz="1600">
                <a:solidFill>
                  <a:schemeClr val="bg1"/>
                </a:solidFill>
              </a:defRPr>
            </a:lvl2pPr>
            <a:lvl3pPr>
              <a:buClr>
                <a:schemeClr val="bg2"/>
              </a:buClr>
              <a:defRPr sz="1600">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Picture Placeholder 4"/>
          <p:cNvSpPr>
            <a:spLocks noGrp="1"/>
          </p:cNvSpPr>
          <p:nvPr>
            <p:ph type="pic" sz="quarter" idx="11"/>
          </p:nvPr>
        </p:nvSpPr>
        <p:spPr>
          <a:xfrm>
            <a:off x="6850112" y="1290920"/>
            <a:ext cx="1527584" cy="1554971"/>
          </a:xfrm>
          <a:prstGeom prst="ellipse">
            <a:avLst/>
          </a:prstGeom>
        </p:spPr>
      </p:sp>
    </p:spTree>
    <p:extLst>
      <p:ext uri="{BB962C8B-B14F-4D97-AF65-F5344CB8AC3E}">
        <p14:creationId xmlns:p14="http://schemas.microsoft.com/office/powerpoint/2010/main" val="24776666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6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576000" y="483924"/>
            <a:ext cx="3742115" cy="369332"/>
          </a:xfrm>
        </p:spPr>
        <p:txBody>
          <a:bodyPr wrap="none">
            <a:spAutoFit/>
          </a:bodyPr>
          <a:lstStyle>
            <a:lvl1pPr>
              <a:lnSpc>
                <a:spcPct val="100000"/>
              </a:lnSpc>
              <a:defRPr sz="2400" b="1">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837152"/>
          </a:xfrm>
          <a:prstGeom prst="rect">
            <a:avLst/>
          </a:prstGeom>
        </p:spPr>
        <p:txBody>
          <a:bodyPr lIns="0" tIns="0" rIns="0" bIns="0">
            <a:spAutoFit/>
          </a:bodyPr>
          <a:lstStyle>
            <a:lvl1pPr>
              <a:buClr>
                <a:schemeClr val="tx2"/>
              </a:buClr>
              <a:buFont typeface="Calibri" pitchFamily="34" charset="0"/>
              <a:buChar char="/"/>
              <a:defRPr sz="1600">
                <a:solidFill>
                  <a:schemeClr val="tx1"/>
                </a:solidFill>
              </a:defRPr>
            </a:lvl1pPr>
            <a:lvl2pPr>
              <a:buClr>
                <a:schemeClr val="tx2"/>
              </a:buClr>
              <a:buFont typeface="Calibri" pitchFamily="34" charset="0"/>
              <a:buChar char="»"/>
              <a:defRPr sz="1600">
                <a:solidFill>
                  <a:schemeClr val="tx1"/>
                </a:solidFill>
              </a:defRPr>
            </a:lvl2pPr>
            <a:lvl3pPr>
              <a:buClr>
                <a:schemeClr val="tx2"/>
              </a:buClr>
              <a:defRPr sz="1600">
                <a:solidFill>
                  <a:schemeClr val="tx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4148337181"/>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5_Blank">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576000" y="805798"/>
            <a:ext cx="3742115" cy="332399"/>
          </a:xfrm>
        </p:spPr>
        <p:txBody>
          <a:bodyPr wrap="none" lIns="0" tIns="0" rIns="0" bIns="0">
            <a:spAutoFit/>
          </a:bodyPr>
          <a:lstStyle>
            <a:lvl1pPr>
              <a:defRPr sz="2400" b="1">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767390"/>
          </a:xfrm>
        </p:spPr>
        <p:txBody>
          <a:bodyPr lIns="0" tIns="0" rIns="0" bIns="0">
            <a:spAutoFit/>
          </a:bodyPr>
          <a:lstStyle>
            <a:lvl1pPr>
              <a:buClr>
                <a:schemeClr val="bg2"/>
              </a:buClr>
              <a:buFont typeface="Calibri" pitchFamily="34" charset="0"/>
              <a:buChar char="/"/>
              <a:defRPr sz="1600">
                <a:solidFill>
                  <a:schemeClr val="bg1"/>
                </a:solidFill>
              </a:defRPr>
            </a:lvl1pPr>
            <a:lvl2pPr>
              <a:buClr>
                <a:schemeClr val="bg2"/>
              </a:buClr>
              <a:buFont typeface="Calibri" pitchFamily="34" charset="0"/>
              <a:buChar char="»"/>
              <a:defRPr sz="1600">
                <a:solidFill>
                  <a:schemeClr val="bg1"/>
                </a:solidFill>
              </a:defRPr>
            </a:lvl2pPr>
            <a:lvl3pPr>
              <a:buClr>
                <a:schemeClr val="bg2"/>
              </a:buClr>
              <a:defRPr sz="1600">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pic>
        <p:nvPicPr>
          <p:cNvPr id="4" name="Picture 3" descr="New 2.jpg"/>
          <p:cNvPicPr>
            <a:picLocks noChangeAspect="1"/>
          </p:cNvPicPr>
          <p:nvPr userDrawn="1"/>
        </p:nvPicPr>
        <p:blipFill>
          <a:blip r:embed="rId3" cstate="email"/>
          <a:stretch>
            <a:fillRect/>
          </a:stretch>
        </p:blipFill>
        <p:spPr>
          <a:xfrm>
            <a:off x="7682312" y="279340"/>
            <a:ext cx="1152144" cy="1385316"/>
          </a:xfrm>
          <a:prstGeom prst="rect">
            <a:avLst/>
          </a:prstGeom>
        </p:spPr>
      </p:pic>
      <p:sp>
        <p:nvSpPr>
          <p:cNvPr id="5" name="Picture Placeholder 4"/>
          <p:cNvSpPr>
            <a:spLocks noGrp="1"/>
          </p:cNvSpPr>
          <p:nvPr>
            <p:ph type="pic" sz="quarter" idx="11"/>
          </p:nvPr>
        </p:nvSpPr>
        <p:spPr>
          <a:xfrm>
            <a:off x="7993115" y="597514"/>
            <a:ext cx="720582" cy="720582"/>
          </a:xfrm>
          <a:prstGeom prst="ellipse">
            <a:avLst/>
          </a:prstGeom>
        </p:spPr>
      </p:sp>
    </p:spTree>
    <p:extLst>
      <p:ext uri="{BB962C8B-B14F-4D97-AF65-F5344CB8AC3E}">
        <p14:creationId xmlns:p14="http://schemas.microsoft.com/office/powerpoint/2010/main" val="2867342374"/>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13_Blank">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576000" y="805798"/>
            <a:ext cx="3742115" cy="332399"/>
          </a:xfrm>
        </p:spPr>
        <p:txBody>
          <a:bodyPr wrap="none" lIns="0" tIns="0" rIns="0" bIns="0">
            <a:spAutoFit/>
          </a:bodyPr>
          <a:lstStyle>
            <a:lvl1pPr>
              <a:defRPr sz="2400" b="1">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767390"/>
          </a:xfrm>
        </p:spPr>
        <p:txBody>
          <a:bodyPr lIns="0" tIns="0" rIns="0" bIns="0">
            <a:spAutoFit/>
          </a:bodyPr>
          <a:lstStyle>
            <a:lvl1pPr>
              <a:buClr>
                <a:schemeClr val="bg2"/>
              </a:buClr>
              <a:buFont typeface="Calibri" pitchFamily="34" charset="0"/>
              <a:buChar char="/"/>
              <a:defRPr sz="1600">
                <a:solidFill>
                  <a:schemeClr val="bg1"/>
                </a:solidFill>
              </a:defRPr>
            </a:lvl1pPr>
            <a:lvl2pPr>
              <a:buClr>
                <a:schemeClr val="bg2"/>
              </a:buClr>
              <a:buFont typeface="Calibri" pitchFamily="34" charset="0"/>
              <a:buChar char="»"/>
              <a:defRPr sz="1600">
                <a:solidFill>
                  <a:schemeClr val="bg1"/>
                </a:solidFill>
              </a:defRPr>
            </a:lvl2pPr>
            <a:lvl3pPr>
              <a:buClr>
                <a:schemeClr val="bg2"/>
              </a:buClr>
              <a:defRPr sz="1600">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pic>
        <p:nvPicPr>
          <p:cNvPr id="4" name="Picture 3" descr="New 2.jpg"/>
          <p:cNvPicPr>
            <a:picLocks noChangeAspect="1"/>
          </p:cNvPicPr>
          <p:nvPr userDrawn="1"/>
        </p:nvPicPr>
        <p:blipFill>
          <a:blip r:embed="rId3" cstate="email"/>
          <a:stretch>
            <a:fillRect/>
          </a:stretch>
        </p:blipFill>
        <p:spPr>
          <a:xfrm>
            <a:off x="7682312" y="279340"/>
            <a:ext cx="1152144" cy="1385316"/>
          </a:xfrm>
          <a:prstGeom prst="rect">
            <a:avLst/>
          </a:prstGeom>
        </p:spPr>
      </p:pic>
    </p:spTree>
    <p:extLst>
      <p:ext uri="{BB962C8B-B14F-4D97-AF65-F5344CB8AC3E}">
        <p14:creationId xmlns:p14="http://schemas.microsoft.com/office/powerpoint/2010/main" val="2631636403"/>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4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24231"/>
            <a:ext cx="3742115" cy="369332"/>
          </a:xfrm>
        </p:spPr>
        <p:txBody>
          <a:bodyPr wrap="none" lIns="0" tIns="0" rIns="0" bIns="0">
            <a:spAutoFit/>
          </a:bodyPr>
          <a:lstStyle>
            <a:lvl1pPr>
              <a:lnSpc>
                <a:spcPct val="100000"/>
              </a:lnSpc>
              <a:spcAft>
                <a:spcPts val="300"/>
              </a:spcAft>
              <a:defRPr sz="2400" b="1">
                <a:solidFill>
                  <a:schemeClr val="accent5"/>
                </a:solidFill>
              </a:defRPr>
            </a:lvl1pPr>
          </a:lstStyle>
          <a:p>
            <a:r>
              <a:rPr lang="en-US" smtClean="0"/>
              <a:t>Click to edit Master title style</a:t>
            </a:r>
            <a:endParaRPr lang="en-IE" dirty="0"/>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2197205" cy="215444"/>
          </a:xfrm>
        </p:spPr>
        <p:txBody>
          <a:bodyPr wrap="none" lIns="0" tIns="0" rIns="0" bIns="0">
            <a:spAutoFit/>
          </a:bodyPr>
          <a:lstStyle>
            <a:lvl1pPr marL="0" indent="0" algn="l">
              <a:lnSpc>
                <a:spcPct val="100000"/>
              </a:lnSpc>
              <a:spcBef>
                <a:spcPts val="0"/>
              </a:spcBef>
              <a:buNone/>
              <a:defRPr sz="14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348813"/>
          </a:xfrm>
        </p:spPr>
        <p:txBody>
          <a:bodyPr>
            <a:spAutoFit/>
          </a:bodyPr>
          <a:lstStyle>
            <a:lvl1pPr marL="0" indent="0">
              <a:lnSpc>
                <a:spcPts val="2000"/>
              </a:lnSpc>
              <a:spcBef>
                <a:spcPts val="0"/>
              </a:spcBef>
              <a:buNone/>
              <a:defRPr sz="1600" b="1">
                <a:solidFill>
                  <a:schemeClr val="bg1"/>
                </a:solidFill>
              </a:defRPr>
            </a:lvl1pPr>
          </a:lstStyle>
          <a:p>
            <a:pPr lvl="0"/>
            <a:r>
              <a:rPr lang="en-US" dirty="0" smtClean="0"/>
              <a:t>Click to edit Master text styles</a:t>
            </a:r>
          </a:p>
        </p:txBody>
      </p:sp>
    </p:spTree>
    <p:extLst>
      <p:ext uri="{BB962C8B-B14F-4D97-AF65-F5344CB8AC3E}">
        <p14:creationId xmlns:p14="http://schemas.microsoft.com/office/powerpoint/2010/main" val="1381481025"/>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p:cSld name="22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3551356927"/>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p:cSld name="5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2940138857"/>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p:cSld name="6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357215342"/>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p:cSld name="7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2596737582"/>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p:cSld name="8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2197696468"/>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p:cSld name="9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2491290355"/>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p:cSld name="10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9597271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7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576000" y="575998"/>
            <a:ext cx="3742115" cy="369332"/>
          </a:xfrm>
        </p:spPr>
        <p:txBody>
          <a:bodyPr wrap="none">
            <a:spAutoFit/>
          </a:bodyPr>
          <a:lstStyle>
            <a:lvl1pPr>
              <a:lnSpc>
                <a:spcPct val="100000"/>
              </a:lnSpc>
              <a:defRPr sz="2400">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837152"/>
          </a:xfrm>
          <a:prstGeom prst="rect">
            <a:avLst/>
          </a:prstGeom>
        </p:spPr>
        <p:txBody>
          <a:bodyPr lIns="0" tIns="0" rIns="0" bIns="0">
            <a:spAutoFit/>
          </a:bodyPr>
          <a:lstStyle>
            <a:lvl1pPr>
              <a:buClr>
                <a:schemeClr val="tx2"/>
              </a:buClr>
              <a:buFont typeface="Calibri" pitchFamily="34" charset="0"/>
              <a:buChar char="/"/>
              <a:defRPr sz="1600">
                <a:solidFill>
                  <a:schemeClr val="tx1"/>
                </a:solidFill>
              </a:defRPr>
            </a:lvl1pPr>
            <a:lvl2pPr>
              <a:buClr>
                <a:schemeClr val="tx2"/>
              </a:buClr>
              <a:buFont typeface="Calibri" pitchFamily="34" charset="0"/>
              <a:buChar char="»"/>
              <a:defRPr sz="1600">
                <a:solidFill>
                  <a:schemeClr val="tx1"/>
                </a:solidFill>
              </a:defRPr>
            </a:lvl2pPr>
            <a:lvl3pPr>
              <a:buClr>
                <a:schemeClr val="tx2"/>
              </a:buClr>
              <a:defRPr sz="1600">
                <a:solidFill>
                  <a:schemeClr val="tx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029019347"/>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p:cSld name="11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dirty="0"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3962398388"/>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p:cSld name="12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1101393984"/>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p:cSld name="13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2188063878"/>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p:cSld name="14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2759950024"/>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p:cSld name="15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3834676520"/>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p:cSld name="16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3380314849"/>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p:cSld name="17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1703937816"/>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p:cSld name="18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2560670319"/>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p:cSld name="19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2748325658"/>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p:cSld name="20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25581596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3_Title Slide">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76000" y="4212000"/>
            <a:ext cx="4837664" cy="1470025"/>
          </a:xfrm>
        </p:spPr>
        <p:txBody>
          <a:bodyPr lIns="0" tIns="0" rIns="0" bIns="0">
            <a:normAutofit/>
          </a:bodyPr>
          <a:lstStyle>
            <a:lvl1pPr>
              <a:lnSpc>
                <a:spcPts val="4500"/>
              </a:lnSpc>
              <a:defRPr sz="4700">
                <a:solidFill>
                  <a:schemeClr val="bg1"/>
                </a:solidFill>
              </a:defRPr>
            </a:lvl1pPr>
          </a:lstStyle>
          <a:p>
            <a:r>
              <a:rPr lang="en-US" dirty="0" smtClean="0"/>
              <a:t>Click to edit Master title style</a:t>
            </a:r>
            <a:endParaRPr lang="en-IE" dirty="0"/>
          </a:p>
        </p:txBody>
      </p:sp>
      <p:sp>
        <p:nvSpPr>
          <p:cNvPr id="4" name="Date Placeholder 3"/>
          <p:cNvSpPr>
            <a:spLocks noGrp="1"/>
          </p:cNvSpPr>
          <p:nvPr>
            <p:ph type="dt" sz="half" idx="10"/>
          </p:nvPr>
        </p:nvSpPr>
        <p:spPr>
          <a:xfrm>
            <a:off x="576000" y="5831505"/>
            <a:ext cx="3584864" cy="365125"/>
          </a:xfrm>
          <a:prstGeom prst="rect">
            <a:avLst/>
          </a:prstGeom>
        </p:spPr>
        <p:txBody>
          <a:bodyPr lIns="0" tIns="0" rIns="0" bIns="0"/>
          <a:lstStyle>
            <a:lvl1pPr>
              <a:lnSpc>
                <a:spcPts val="1900"/>
              </a:lnSpc>
              <a:defRPr sz="1700">
                <a:solidFill>
                  <a:schemeClr val="accent2">
                    <a:lumMod val="60000"/>
                    <a:lumOff val="40000"/>
                  </a:schemeClr>
                </a:solidFill>
              </a:defRPr>
            </a:lvl1pPr>
          </a:lstStyle>
          <a:p>
            <a:r>
              <a:rPr lang="en-US" dirty="0" smtClean="0"/>
              <a:t>Date</a:t>
            </a:r>
          </a:p>
          <a:p>
            <a:r>
              <a:rPr lang="en-US" dirty="0" smtClean="0"/>
              <a:t>Date presented</a:t>
            </a:r>
            <a:endParaRPr lang="en-IE" dirty="0"/>
          </a:p>
        </p:txBody>
      </p:sp>
      <p:sp>
        <p:nvSpPr>
          <p:cNvPr id="5" name="Picture Placeholder 4"/>
          <p:cNvSpPr>
            <a:spLocks noGrp="1"/>
          </p:cNvSpPr>
          <p:nvPr>
            <p:ph type="pic" sz="quarter" idx="11"/>
          </p:nvPr>
        </p:nvSpPr>
        <p:spPr>
          <a:xfrm>
            <a:off x="933407" y="1215793"/>
            <a:ext cx="1409071" cy="1409071"/>
          </a:xfrm>
          <a:prstGeom prst="ellipse">
            <a:avLst/>
          </a:prstGeom>
        </p:spPr>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5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a:prstGeom prst="rect">
            <a:avLst/>
          </a:prstGeo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a:prstGeom prst="rect">
            <a:avLst/>
          </a:prstGeo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a:prstGeom prst="rect">
            <a:avLst/>
          </a:prstGeom>
        </p:spPr>
        <p:txBody>
          <a:bodyPr>
            <a:normAutofit/>
          </a:bodyPr>
          <a:lstStyle>
            <a:lvl1pPr marL="0" indent="0">
              <a:lnSpc>
                <a:spcPts val="2000"/>
              </a:lnSpc>
              <a:spcBef>
                <a:spcPts val="0"/>
              </a:spcBef>
              <a:buNone/>
              <a:defRPr sz="1600" b="1">
                <a:solidFill>
                  <a:schemeClr val="tx1"/>
                </a:solidFill>
              </a:defRPr>
            </a:lvl1pPr>
          </a:lstStyle>
          <a:p>
            <a:pPr lvl="0"/>
            <a:r>
              <a:rPr lang="en-US" smtClean="0"/>
              <a:t>Click to edit Master text styles</a:t>
            </a:r>
          </a:p>
        </p:txBody>
      </p:sp>
    </p:spTree>
    <p:extLst>
      <p:ext uri="{BB962C8B-B14F-4D97-AF65-F5344CB8AC3E}">
        <p14:creationId xmlns:p14="http://schemas.microsoft.com/office/powerpoint/2010/main" val="3226645826"/>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p:cSld name="21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3096283327"/>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userDrawn="1">
  <p:cSld name="6_Blank">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628650" y="861707"/>
            <a:ext cx="3742115" cy="332399"/>
          </a:xfrm>
        </p:spPr>
        <p:txBody>
          <a:bodyPr wrap="none" lIns="0" tIns="0" rIns="0" bIns="0">
            <a:spAutoFit/>
          </a:bodyPr>
          <a:lstStyle>
            <a:lvl1pPr>
              <a:defRPr sz="2400" b="1">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767390"/>
          </a:xfrm>
          <a:prstGeom prst="rect">
            <a:avLst/>
          </a:prstGeom>
        </p:spPr>
        <p:txBody>
          <a:bodyPr lIns="0" tIns="0" rIns="0" bIns="0">
            <a:spAutoFit/>
          </a:bodyPr>
          <a:lstStyle>
            <a:lvl1pPr>
              <a:buClr>
                <a:schemeClr val="bg2"/>
              </a:buClr>
              <a:buFont typeface="Calibri" pitchFamily="34" charset="0"/>
              <a:buChar char="/"/>
              <a:defRPr sz="1600">
                <a:solidFill>
                  <a:schemeClr val="bg1"/>
                </a:solidFill>
              </a:defRPr>
            </a:lvl1pPr>
            <a:lvl2pPr>
              <a:buClr>
                <a:schemeClr val="bg2"/>
              </a:buClr>
              <a:buFont typeface="Calibri" pitchFamily="34" charset="0"/>
              <a:buChar char="»"/>
              <a:defRPr sz="1600">
                <a:solidFill>
                  <a:schemeClr val="bg1"/>
                </a:solidFill>
              </a:defRPr>
            </a:lvl2pPr>
            <a:lvl3pPr>
              <a:buClr>
                <a:schemeClr val="bg2"/>
              </a:buClr>
              <a:defRPr sz="1600">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855563868"/>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userDrawn="1">
  <p:cSld name="14_Blank">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628650" y="861707"/>
            <a:ext cx="3742115" cy="332399"/>
          </a:xfrm>
        </p:spPr>
        <p:txBody>
          <a:bodyPr wrap="none" lIns="0" tIns="0" rIns="0" bIns="0">
            <a:spAutoFit/>
          </a:bodyPr>
          <a:lstStyle>
            <a:lvl1pPr>
              <a:defRPr sz="2400" b="1">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767390"/>
          </a:xfrm>
          <a:prstGeom prst="rect">
            <a:avLst/>
          </a:prstGeom>
        </p:spPr>
        <p:txBody>
          <a:bodyPr lIns="0" tIns="0" rIns="0" bIns="0">
            <a:spAutoFit/>
          </a:bodyPr>
          <a:lstStyle>
            <a:lvl1pPr>
              <a:buClr>
                <a:schemeClr val="bg2"/>
              </a:buClr>
              <a:buFont typeface="Calibri" pitchFamily="34" charset="0"/>
              <a:buChar char="/"/>
              <a:defRPr sz="1600">
                <a:solidFill>
                  <a:schemeClr val="bg1"/>
                </a:solidFill>
              </a:defRPr>
            </a:lvl1pPr>
            <a:lvl2pPr>
              <a:buClr>
                <a:schemeClr val="bg2"/>
              </a:buClr>
              <a:buFont typeface="Calibri" pitchFamily="34" charset="0"/>
              <a:buChar char="»"/>
              <a:defRPr sz="1600">
                <a:solidFill>
                  <a:schemeClr val="bg1"/>
                </a:solidFill>
              </a:defRPr>
            </a:lvl2pPr>
            <a:lvl3pPr>
              <a:buClr>
                <a:schemeClr val="bg2"/>
              </a:buClr>
              <a:defRPr sz="1600">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Picture Placeholder 4"/>
          <p:cNvSpPr>
            <a:spLocks noGrp="1"/>
          </p:cNvSpPr>
          <p:nvPr>
            <p:ph type="pic" sz="quarter" idx="11"/>
          </p:nvPr>
        </p:nvSpPr>
        <p:spPr>
          <a:xfrm>
            <a:off x="6850113" y="1299167"/>
            <a:ext cx="1551609" cy="1551609"/>
          </a:xfrm>
          <a:prstGeom prst="ellipse">
            <a:avLst/>
          </a:prstGeom>
        </p:spPr>
      </p:sp>
    </p:spTree>
    <p:extLst>
      <p:ext uri="{BB962C8B-B14F-4D97-AF65-F5344CB8AC3E}">
        <p14:creationId xmlns:p14="http://schemas.microsoft.com/office/powerpoint/2010/main" val="1108496286"/>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userDrawn="1">
  <p:cSld name="7_Blank">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576000" y="805798"/>
            <a:ext cx="3742115" cy="332399"/>
          </a:xfrm>
        </p:spPr>
        <p:txBody>
          <a:bodyPr wrap="none" lIns="0" tIns="0" rIns="0" bIns="0">
            <a:spAutoFit/>
          </a:bodyPr>
          <a:lstStyle>
            <a:lvl1pPr>
              <a:defRPr sz="2400" b="1">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767390"/>
          </a:xfrm>
          <a:prstGeom prst="rect">
            <a:avLst/>
          </a:prstGeom>
        </p:spPr>
        <p:txBody>
          <a:bodyPr lIns="0" tIns="0" rIns="0" bIns="0">
            <a:spAutoFit/>
          </a:bodyPr>
          <a:lstStyle>
            <a:lvl1pPr>
              <a:buClr>
                <a:schemeClr val="bg2"/>
              </a:buClr>
              <a:buFont typeface="Calibri" pitchFamily="34" charset="0"/>
              <a:buChar char="/"/>
              <a:defRPr sz="1600">
                <a:solidFill>
                  <a:schemeClr val="bg1"/>
                </a:solidFill>
              </a:defRPr>
            </a:lvl1pPr>
            <a:lvl2pPr>
              <a:buClr>
                <a:schemeClr val="bg2"/>
              </a:buClr>
              <a:buFont typeface="Calibri" pitchFamily="34" charset="0"/>
              <a:buChar char="»"/>
              <a:defRPr sz="1600">
                <a:solidFill>
                  <a:schemeClr val="bg1"/>
                </a:solidFill>
              </a:defRPr>
            </a:lvl2pPr>
            <a:lvl3pPr>
              <a:buClr>
                <a:schemeClr val="bg2"/>
              </a:buClr>
              <a:defRPr sz="1600">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727233103"/>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Line 11"/>
          <p:cNvSpPr>
            <a:spLocks noChangeShapeType="1"/>
          </p:cNvSpPr>
          <p:nvPr userDrawn="1"/>
        </p:nvSpPr>
        <p:spPr bwMode="auto">
          <a:xfrm>
            <a:off x="0" y="1219200"/>
            <a:ext cx="9144000" cy="0"/>
          </a:xfrm>
          <a:prstGeom prst="line">
            <a:avLst/>
          </a:prstGeom>
          <a:noFill/>
          <a:ln w="28575">
            <a:solidFill>
              <a:srgbClr val="B6BF00"/>
            </a:solidFill>
            <a:round/>
            <a:headEnd/>
            <a:tailEnd/>
          </a:ln>
        </p:spPr>
        <p:txBody>
          <a:bodyPr wrap="none" anchor="ctr"/>
          <a:lstStyle/>
          <a:p>
            <a:pPr>
              <a:defRPr/>
            </a:pPr>
            <a:endParaRPr lang="en-US" dirty="0">
              <a:solidFill>
                <a:srgbClr val="FFFFFF"/>
              </a:solidFill>
            </a:endParaRPr>
          </a:p>
        </p:txBody>
      </p:sp>
    </p:spTree>
    <p:extLst>
      <p:ext uri="{BB962C8B-B14F-4D97-AF65-F5344CB8AC3E}">
        <p14:creationId xmlns:p14="http://schemas.microsoft.com/office/powerpoint/2010/main" val="2404492447"/>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71531247"/>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userDrawn="1">
  <p:cSld name="24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4800" y="152400"/>
            <a:ext cx="8534400" cy="304800"/>
          </a:xfrm>
        </p:spPr>
        <p:txBody>
          <a:bodyPr lIns="0" tIns="0" rIns="0" bIns="0">
            <a:noAutofit/>
          </a:bodyPr>
          <a:lstStyle>
            <a:lvl1pPr>
              <a:defRPr sz="1800" b="1"/>
            </a:lvl1pPr>
          </a:lstStyle>
          <a:p>
            <a:r>
              <a:rPr lang="ga-IE" dirty="0" smtClean="0"/>
              <a:t>Presentation Name</a:t>
            </a:r>
            <a:endParaRPr lang="en-US" dirty="0"/>
          </a:p>
        </p:txBody>
      </p:sp>
    </p:spTree>
    <p:extLst>
      <p:ext uri="{BB962C8B-B14F-4D97-AF65-F5344CB8AC3E}">
        <p14:creationId xmlns:p14="http://schemas.microsoft.com/office/powerpoint/2010/main" val="2552386948"/>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userDrawn="1">
  <p:cSld name="25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4800" y="152400"/>
            <a:ext cx="8534400" cy="304800"/>
          </a:xfrm>
        </p:spPr>
        <p:txBody>
          <a:bodyPr lIns="0" tIns="0" rIns="0" bIns="0">
            <a:noAutofit/>
          </a:bodyPr>
          <a:lstStyle>
            <a:lvl1pPr>
              <a:defRPr sz="1800" b="1"/>
            </a:lvl1pPr>
          </a:lstStyle>
          <a:p>
            <a:r>
              <a:rPr lang="ga-IE" dirty="0" smtClean="0"/>
              <a:t>Presentation Name</a:t>
            </a:r>
            <a:endParaRPr lang="en-US" dirty="0"/>
          </a:p>
        </p:txBody>
      </p:sp>
    </p:spTree>
    <p:extLst>
      <p:ext uri="{BB962C8B-B14F-4D97-AF65-F5344CB8AC3E}">
        <p14:creationId xmlns:p14="http://schemas.microsoft.com/office/powerpoint/2010/main" val="1506202589"/>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userDrawn="1">
  <p:cSld name="1_Title Slide">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76000" y="4212000"/>
            <a:ext cx="4837664" cy="1470025"/>
          </a:xfrm>
        </p:spPr>
        <p:txBody>
          <a:bodyPr lIns="0" tIns="0" rIns="0" bIns="0">
            <a:normAutofit/>
          </a:bodyPr>
          <a:lstStyle>
            <a:lvl1pPr>
              <a:lnSpc>
                <a:spcPts val="4500"/>
              </a:lnSpc>
              <a:defRPr sz="4700">
                <a:solidFill>
                  <a:schemeClr val="bg1"/>
                </a:solidFill>
              </a:defRPr>
            </a:lvl1pPr>
          </a:lstStyle>
          <a:p>
            <a:r>
              <a:rPr lang="en-US" smtClean="0"/>
              <a:t>Click to edit Master title style</a:t>
            </a:r>
            <a:endParaRPr lang="en-IE" dirty="0"/>
          </a:p>
        </p:txBody>
      </p:sp>
      <p:sp>
        <p:nvSpPr>
          <p:cNvPr id="4" name="Date Placeholder 3"/>
          <p:cNvSpPr>
            <a:spLocks noGrp="1"/>
          </p:cNvSpPr>
          <p:nvPr>
            <p:ph type="dt" sz="half" idx="10"/>
          </p:nvPr>
        </p:nvSpPr>
        <p:spPr>
          <a:xfrm>
            <a:off x="576000" y="5831505"/>
            <a:ext cx="3584864" cy="365125"/>
          </a:xfrm>
          <a:prstGeom prst="rect">
            <a:avLst/>
          </a:prstGeom>
        </p:spPr>
        <p:txBody>
          <a:bodyPr lIns="0" tIns="0" rIns="0" bIns="0"/>
          <a:lstStyle>
            <a:lvl1pPr>
              <a:lnSpc>
                <a:spcPts val="1900"/>
              </a:lnSpc>
              <a:defRPr sz="1700">
                <a:solidFill>
                  <a:schemeClr val="accent2">
                    <a:lumMod val="60000"/>
                    <a:lumOff val="40000"/>
                  </a:schemeClr>
                </a:solidFill>
              </a:defRPr>
            </a:lvl1pPr>
          </a:lstStyle>
          <a:p>
            <a:r>
              <a:rPr lang="en-US" dirty="0" smtClean="0">
                <a:solidFill>
                  <a:srgbClr val="E37222">
                    <a:lumMod val="60000"/>
                    <a:lumOff val="40000"/>
                  </a:srgbClr>
                </a:solidFill>
              </a:rPr>
              <a:t>Date</a:t>
            </a:r>
          </a:p>
          <a:p>
            <a:r>
              <a:rPr lang="en-US" dirty="0" smtClean="0">
                <a:solidFill>
                  <a:srgbClr val="E37222">
                    <a:lumMod val="60000"/>
                    <a:lumOff val="40000"/>
                  </a:srgbClr>
                </a:solidFill>
              </a:rPr>
              <a:t>Date presented</a:t>
            </a:r>
            <a:endParaRPr lang="en-IE" dirty="0">
              <a:solidFill>
                <a:srgbClr val="E37222">
                  <a:lumMod val="60000"/>
                  <a:lumOff val="40000"/>
                </a:srgbClr>
              </a:solidFill>
            </a:endParaRPr>
          </a:p>
        </p:txBody>
      </p:sp>
      <p:sp>
        <p:nvSpPr>
          <p:cNvPr id="6" name="Picture Placeholder 4"/>
          <p:cNvSpPr>
            <a:spLocks noGrp="1"/>
          </p:cNvSpPr>
          <p:nvPr>
            <p:ph type="pic" sz="quarter" idx="11"/>
          </p:nvPr>
        </p:nvSpPr>
        <p:spPr>
          <a:xfrm>
            <a:off x="933407" y="1215793"/>
            <a:ext cx="1409071" cy="1409071"/>
          </a:xfrm>
          <a:prstGeom prst="ellipse">
            <a:avLst/>
          </a:prstGeom>
        </p:spPr>
      </p:sp>
    </p:spTree>
    <p:extLst>
      <p:ext uri="{BB962C8B-B14F-4D97-AF65-F5344CB8AC3E}">
        <p14:creationId xmlns:p14="http://schemas.microsoft.com/office/powerpoint/2010/main" val="3820242235"/>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userDrawn="1">
  <p:cSld name="1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576000" y="787331"/>
            <a:ext cx="3742115" cy="369332"/>
          </a:xfrm>
        </p:spPr>
        <p:txBody>
          <a:bodyPr wrap="none" lIns="0" tIns="0" rIns="0" bIns="0">
            <a:spAutoFit/>
          </a:bodyPr>
          <a:lstStyle>
            <a:lvl1pPr>
              <a:lnSpc>
                <a:spcPct val="100000"/>
              </a:lnSpc>
              <a:defRPr sz="2400" b="1">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767390"/>
          </a:xfrm>
        </p:spPr>
        <p:txBody>
          <a:bodyPr lIns="0" tIns="0" rIns="0" bIns="0">
            <a:spAutoFit/>
          </a:bodyPr>
          <a:lstStyle>
            <a:lvl1pPr>
              <a:buClr>
                <a:schemeClr val="bg2"/>
              </a:buClr>
              <a:buFont typeface="Calibri" pitchFamily="34" charset="0"/>
              <a:buChar char="/"/>
              <a:defRPr sz="1600">
                <a:solidFill>
                  <a:schemeClr val="bg1"/>
                </a:solidFill>
              </a:defRPr>
            </a:lvl1pPr>
            <a:lvl2pPr>
              <a:buClr>
                <a:schemeClr val="bg2"/>
              </a:buClr>
              <a:buFont typeface="Calibri" pitchFamily="34" charset="0"/>
              <a:buChar char="»"/>
              <a:defRPr sz="1600">
                <a:solidFill>
                  <a:schemeClr val="bg1"/>
                </a:solidFill>
              </a:defRPr>
            </a:lvl2pPr>
            <a:lvl3pPr>
              <a:buClr>
                <a:schemeClr val="bg2"/>
              </a:buClr>
              <a:defRPr sz="1600">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3764840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6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a:prstGeom prst="rect">
            <a:avLst/>
          </a:prstGeo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a:prstGeom prst="rect">
            <a:avLst/>
          </a:prstGeo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a:prstGeom prst="rect">
            <a:avLst/>
          </a:prstGeom>
        </p:spPr>
        <p:txBody>
          <a:bodyPr>
            <a:normAutofit/>
          </a:bodyPr>
          <a:lstStyle>
            <a:lvl1pPr marL="0" indent="0">
              <a:lnSpc>
                <a:spcPts val="2000"/>
              </a:lnSpc>
              <a:spcBef>
                <a:spcPts val="0"/>
              </a:spcBef>
              <a:buNone/>
              <a:defRPr sz="1600" b="1">
                <a:solidFill>
                  <a:schemeClr val="tx1"/>
                </a:solidFill>
              </a:defRPr>
            </a:lvl1pPr>
          </a:lstStyle>
          <a:p>
            <a:pPr lvl="0"/>
            <a:r>
              <a:rPr lang="en-US" dirty="0" smtClean="0"/>
              <a:t>Click to edit Master text styles</a:t>
            </a:r>
          </a:p>
        </p:txBody>
      </p:sp>
    </p:spTree>
    <p:extLst>
      <p:ext uri="{BB962C8B-B14F-4D97-AF65-F5344CB8AC3E}">
        <p14:creationId xmlns:p14="http://schemas.microsoft.com/office/powerpoint/2010/main" val="2483740186"/>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userDrawn="1">
  <p:cSld name="9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576000" y="787331"/>
            <a:ext cx="3742115" cy="369332"/>
          </a:xfrm>
        </p:spPr>
        <p:txBody>
          <a:bodyPr wrap="none" lIns="0" tIns="0" rIns="0" bIns="0">
            <a:spAutoFit/>
          </a:bodyPr>
          <a:lstStyle>
            <a:lvl1pPr>
              <a:lnSpc>
                <a:spcPct val="100000"/>
              </a:lnSpc>
              <a:defRPr sz="2400" b="1">
                <a:solidFill>
                  <a:schemeClr val="accent5"/>
                </a:solidFill>
              </a:defRPr>
            </a:lvl1pPr>
          </a:lstStyle>
          <a:p>
            <a:r>
              <a:rPr lang="en-US" dirty="0" smtClean="0"/>
              <a:t>Click to edit Master title style</a:t>
            </a:r>
            <a:endParaRPr lang="en-IE" dirty="0"/>
          </a:p>
        </p:txBody>
      </p:sp>
    </p:spTree>
    <p:extLst>
      <p:ext uri="{BB962C8B-B14F-4D97-AF65-F5344CB8AC3E}">
        <p14:creationId xmlns:p14="http://schemas.microsoft.com/office/powerpoint/2010/main" val="3758903026"/>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userDrawn="1">
  <p:cSld name="2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628650" y="843241"/>
            <a:ext cx="3742115" cy="369332"/>
          </a:xfrm>
        </p:spPr>
        <p:txBody>
          <a:bodyPr wrap="none" lIns="0" tIns="0" rIns="0" bIns="0">
            <a:spAutoFit/>
          </a:bodyPr>
          <a:lstStyle>
            <a:lvl1pPr>
              <a:lnSpc>
                <a:spcPct val="100000"/>
              </a:lnSpc>
              <a:defRPr sz="2400" b="1">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767390"/>
          </a:xfrm>
        </p:spPr>
        <p:txBody>
          <a:bodyPr lIns="0" tIns="0" rIns="0" bIns="0">
            <a:spAutoFit/>
          </a:bodyPr>
          <a:lstStyle>
            <a:lvl1pPr>
              <a:buClr>
                <a:schemeClr val="bg2"/>
              </a:buClr>
              <a:buFont typeface="Calibri" pitchFamily="34" charset="0"/>
              <a:buChar char="/"/>
              <a:defRPr sz="1600">
                <a:solidFill>
                  <a:schemeClr val="bg1"/>
                </a:solidFill>
              </a:defRPr>
            </a:lvl1pPr>
            <a:lvl2pPr>
              <a:buClr>
                <a:schemeClr val="bg2"/>
              </a:buClr>
              <a:buFont typeface="Calibri" pitchFamily="34" charset="0"/>
              <a:buChar char="»"/>
              <a:defRPr sz="1600">
                <a:solidFill>
                  <a:schemeClr val="bg1"/>
                </a:solidFill>
              </a:defRPr>
            </a:lvl2pPr>
            <a:lvl3pPr>
              <a:buClr>
                <a:schemeClr val="bg2"/>
              </a:buClr>
              <a:defRPr sz="1600">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148375906"/>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userDrawn="1">
  <p:cSld name="1_Section Header">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7511628"/>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preserve="1" userDrawn="1">
  <p:cSld name="2_Title Slide">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76000" y="4212000"/>
            <a:ext cx="4837664" cy="1470025"/>
          </a:xfrm>
        </p:spPr>
        <p:txBody>
          <a:bodyPr lIns="0" tIns="0" rIns="0" bIns="0">
            <a:normAutofit/>
          </a:bodyPr>
          <a:lstStyle>
            <a:lvl1pPr>
              <a:lnSpc>
                <a:spcPts val="4500"/>
              </a:lnSpc>
              <a:defRPr sz="4700">
                <a:solidFill>
                  <a:schemeClr val="tx1"/>
                </a:solidFill>
              </a:defRPr>
            </a:lvl1pPr>
          </a:lstStyle>
          <a:p>
            <a:r>
              <a:rPr lang="en-US" smtClean="0"/>
              <a:t>Click to edit Master title style</a:t>
            </a:r>
            <a:endParaRPr lang="en-IE" dirty="0"/>
          </a:p>
        </p:txBody>
      </p:sp>
      <p:sp>
        <p:nvSpPr>
          <p:cNvPr id="4" name="Date Placeholder 3"/>
          <p:cNvSpPr>
            <a:spLocks noGrp="1"/>
          </p:cNvSpPr>
          <p:nvPr>
            <p:ph type="dt" sz="half" idx="10"/>
          </p:nvPr>
        </p:nvSpPr>
        <p:spPr>
          <a:xfrm>
            <a:off x="576000" y="5843862"/>
            <a:ext cx="3584864" cy="365125"/>
          </a:xfrm>
          <a:prstGeom prst="rect">
            <a:avLst/>
          </a:prstGeom>
        </p:spPr>
        <p:txBody>
          <a:bodyPr lIns="0" tIns="0" rIns="0" bIns="0"/>
          <a:lstStyle>
            <a:lvl1pPr>
              <a:lnSpc>
                <a:spcPts val="1900"/>
              </a:lnSpc>
              <a:defRPr sz="1700">
                <a:solidFill>
                  <a:schemeClr val="accent2">
                    <a:lumMod val="60000"/>
                    <a:lumOff val="40000"/>
                  </a:schemeClr>
                </a:solidFill>
              </a:defRPr>
            </a:lvl1pPr>
          </a:lstStyle>
          <a:p>
            <a:r>
              <a:rPr lang="en-US" dirty="0" smtClean="0">
                <a:solidFill>
                  <a:srgbClr val="E37222">
                    <a:lumMod val="60000"/>
                    <a:lumOff val="40000"/>
                  </a:srgbClr>
                </a:solidFill>
              </a:rPr>
              <a:t>Date</a:t>
            </a:r>
          </a:p>
          <a:p>
            <a:r>
              <a:rPr lang="en-US" dirty="0" smtClean="0">
                <a:solidFill>
                  <a:srgbClr val="E37222">
                    <a:lumMod val="60000"/>
                    <a:lumOff val="40000"/>
                  </a:srgbClr>
                </a:solidFill>
              </a:rPr>
              <a:t>Date presented</a:t>
            </a:r>
            <a:endParaRPr lang="en-IE" dirty="0">
              <a:solidFill>
                <a:srgbClr val="E37222">
                  <a:lumMod val="60000"/>
                  <a:lumOff val="40000"/>
                </a:srgbClr>
              </a:solidFill>
            </a:endParaRPr>
          </a:p>
        </p:txBody>
      </p:sp>
      <p:sp>
        <p:nvSpPr>
          <p:cNvPr id="5" name="Picture Placeholder 4"/>
          <p:cNvSpPr>
            <a:spLocks noGrp="1"/>
          </p:cNvSpPr>
          <p:nvPr>
            <p:ph type="pic" sz="quarter" idx="11"/>
          </p:nvPr>
        </p:nvSpPr>
        <p:spPr>
          <a:xfrm>
            <a:off x="933407" y="1215793"/>
            <a:ext cx="1409071" cy="1409071"/>
          </a:xfrm>
          <a:prstGeom prst="ellipse">
            <a:avLst/>
          </a:prstGeom>
        </p:spPr>
      </p:sp>
    </p:spTree>
    <p:extLst>
      <p:ext uri="{BB962C8B-B14F-4D97-AF65-F5344CB8AC3E}">
        <p14:creationId xmlns:p14="http://schemas.microsoft.com/office/powerpoint/2010/main" val="2863724731"/>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preserve="1" userDrawn="1">
  <p:cSld name="3_Title Slide">
    <p:bg bwMode="ltGray">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76000" y="4212000"/>
            <a:ext cx="4837664" cy="1470025"/>
          </a:xfrm>
        </p:spPr>
        <p:txBody>
          <a:bodyPr lIns="0" tIns="0" rIns="0" bIns="0">
            <a:normAutofit/>
          </a:bodyPr>
          <a:lstStyle>
            <a:lvl1pPr>
              <a:lnSpc>
                <a:spcPts val="4500"/>
              </a:lnSpc>
              <a:defRPr sz="4700">
                <a:solidFill>
                  <a:schemeClr val="bg1"/>
                </a:solidFill>
              </a:defRPr>
            </a:lvl1pPr>
          </a:lstStyle>
          <a:p>
            <a:r>
              <a:rPr lang="en-US" smtClean="0"/>
              <a:t>Click to edit Master title style</a:t>
            </a:r>
            <a:endParaRPr lang="en-IE" dirty="0"/>
          </a:p>
        </p:txBody>
      </p:sp>
      <p:sp>
        <p:nvSpPr>
          <p:cNvPr id="4" name="Date Placeholder 3"/>
          <p:cNvSpPr>
            <a:spLocks noGrp="1"/>
          </p:cNvSpPr>
          <p:nvPr>
            <p:ph type="dt" sz="half" idx="10"/>
          </p:nvPr>
        </p:nvSpPr>
        <p:spPr>
          <a:xfrm>
            <a:off x="576000" y="5831505"/>
            <a:ext cx="3584864" cy="365125"/>
          </a:xfrm>
          <a:prstGeom prst="rect">
            <a:avLst/>
          </a:prstGeom>
        </p:spPr>
        <p:txBody>
          <a:bodyPr lIns="0" tIns="0" rIns="0" bIns="0"/>
          <a:lstStyle>
            <a:lvl1pPr>
              <a:lnSpc>
                <a:spcPts val="1900"/>
              </a:lnSpc>
              <a:defRPr sz="1700">
                <a:solidFill>
                  <a:schemeClr val="accent2">
                    <a:lumMod val="60000"/>
                    <a:lumOff val="40000"/>
                  </a:schemeClr>
                </a:solidFill>
              </a:defRPr>
            </a:lvl1pPr>
          </a:lstStyle>
          <a:p>
            <a:r>
              <a:rPr lang="en-US" dirty="0" smtClean="0">
                <a:solidFill>
                  <a:srgbClr val="E37222">
                    <a:lumMod val="60000"/>
                    <a:lumOff val="40000"/>
                  </a:srgbClr>
                </a:solidFill>
              </a:rPr>
              <a:t>Date</a:t>
            </a:r>
          </a:p>
          <a:p>
            <a:r>
              <a:rPr lang="en-US" dirty="0" smtClean="0">
                <a:solidFill>
                  <a:srgbClr val="E37222">
                    <a:lumMod val="60000"/>
                    <a:lumOff val="40000"/>
                  </a:srgbClr>
                </a:solidFill>
              </a:rPr>
              <a:t>Date presented</a:t>
            </a:r>
            <a:endParaRPr lang="en-IE" dirty="0">
              <a:solidFill>
                <a:srgbClr val="E37222">
                  <a:lumMod val="60000"/>
                  <a:lumOff val="40000"/>
                </a:srgbClr>
              </a:solidFill>
            </a:endParaRPr>
          </a:p>
        </p:txBody>
      </p:sp>
      <p:sp>
        <p:nvSpPr>
          <p:cNvPr id="5" name="Picture Placeholder 4"/>
          <p:cNvSpPr>
            <a:spLocks noGrp="1"/>
          </p:cNvSpPr>
          <p:nvPr>
            <p:ph type="pic" sz="quarter" idx="11"/>
          </p:nvPr>
        </p:nvSpPr>
        <p:spPr>
          <a:xfrm>
            <a:off x="933407" y="1215793"/>
            <a:ext cx="1409071" cy="1409071"/>
          </a:xfrm>
          <a:prstGeom prst="ellipse">
            <a:avLst/>
          </a:prstGeom>
        </p:spPr>
      </p:sp>
    </p:spTree>
    <p:extLst>
      <p:ext uri="{BB962C8B-B14F-4D97-AF65-F5344CB8AC3E}">
        <p14:creationId xmlns:p14="http://schemas.microsoft.com/office/powerpoint/2010/main" val="3410443961"/>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userDrawn="1">
  <p:cSld name="4_Title Slide">
    <p:bg bwMode="ltGray">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76000" y="4212000"/>
            <a:ext cx="4837664" cy="1470025"/>
          </a:xfrm>
        </p:spPr>
        <p:txBody>
          <a:bodyPr lIns="0" tIns="0" rIns="0" bIns="0">
            <a:normAutofit/>
          </a:bodyPr>
          <a:lstStyle>
            <a:lvl1pPr>
              <a:lnSpc>
                <a:spcPts val="4500"/>
              </a:lnSpc>
              <a:defRPr sz="4700">
                <a:solidFill>
                  <a:schemeClr val="bg1"/>
                </a:solidFill>
              </a:defRPr>
            </a:lvl1pPr>
          </a:lstStyle>
          <a:p>
            <a:r>
              <a:rPr lang="en-US" smtClean="0"/>
              <a:t>Click to edit Master title style</a:t>
            </a:r>
            <a:endParaRPr lang="en-IE" dirty="0"/>
          </a:p>
        </p:txBody>
      </p:sp>
      <p:sp>
        <p:nvSpPr>
          <p:cNvPr id="4" name="Date Placeholder 3"/>
          <p:cNvSpPr>
            <a:spLocks noGrp="1"/>
          </p:cNvSpPr>
          <p:nvPr>
            <p:ph type="dt" sz="half" idx="10"/>
          </p:nvPr>
        </p:nvSpPr>
        <p:spPr>
          <a:xfrm>
            <a:off x="576000" y="5831505"/>
            <a:ext cx="3584864" cy="365125"/>
          </a:xfrm>
          <a:prstGeom prst="rect">
            <a:avLst/>
          </a:prstGeom>
        </p:spPr>
        <p:txBody>
          <a:bodyPr lIns="0" tIns="0" rIns="0" bIns="0"/>
          <a:lstStyle>
            <a:lvl1pPr>
              <a:lnSpc>
                <a:spcPts val="1900"/>
              </a:lnSpc>
              <a:defRPr sz="1700">
                <a:solidFill>
                  <a:schemeClr val="accent2">
                    <a:lumMod val="60000"/>
                    <a:lumOff val="40000"/>
                  </a:schemeClr>
                </a:solidFill>
              </a:defRPr>
            </a:lvl1pPr>
          </a:lstStyle>
          <a:p>
            <a:r>
              <a:rPr lang="en-US" dirty="0" smtClean="0">
                <a:solidFill>
                  <a:srgbClr val="E37222">
                    <a:lumMod val="60000"/>
                    <a:lumOff val="40000"/>
                  </a:srgbClr>
                </a:solidFill>
              </a:rPr>
              <a:t>Date</a:t>
            </a:r>
          </a:p>
          <a:p>
            <a:r>
              <a:rPr lang="en-US" dirty="0" smtClean="0">
                <a:solidFill>
                  <a:srgbClr val="E37222">
                    <a:lumMod val="60000"/>
                    <a:lumOff val="40000"/>
                  </a:srgbClr>
                </a:solidFill>
              </a:rPr>
              <a:t>Date presented</a:t>
            </a:r>
            <a:endParaRPr lang="en-IE" dirty="0">
              <a:solidFill>
                <a:srgbClr val="E37222">
                  <a:lumMod val="60000"/>
                  <a:lumOff val="40000"/>
                </a:srgbClr>
              </a:solidFill>
            </a:endParaRPr>
          </a:p>
        </p:txBody>
      </p:sp>
      <p:sp>
        <p:nvSpPr>
          <p:cNvPr id="5" name="Picture Placeholder 4"/>
          <p:cNvSpPr>
            <a:spLocks noGrp="1"/>
          </p:cNvSpPr>
          <p:nvPr>
            <p:ph type="pic" sz="quarter" idx="11"/>
          </p:nvPr>
        </p:nvSpPr>
        <p:spPr>
          <a:xfrm>
            <a:off x="933407" y="1215793"/>
            <a:ext cx="1409071" cy="1409071"/>
          </a:xfrm>
          <a:prstGeom prst="ellipse">
            <a:avLst/>
          </a:prstGeom>
        </p:spPr>
      </p:sp>
    </p:spTree>
    <p:extLst>
      <p:ext uri="{BB962C8B-B14F-4D97-AF65-F5344CB8AC3E}">
        <p14:creationId xmlns:p14="http://schemas.microsoft.com/office/powerpoint/2010/main" val="502298434"/>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userDrawn="1">
  <p:cSld name="5_Title Slide">
    <p:bg bwMode="ltGray">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76000" y="4212000"/>
            <a:ext cx="4837664" cy="1470025"/>
          </a:xfrm>
        </p:spPr>
        <p:txBody>
          <a:bodyPr lIns="0" tIns="0" rIns="0" bIns="0">
            <a:normAutofit/>
          </a:bodyPr>
          <a:lstStyle>
            <a:lvl1pPr>
              <a:lnSpc>
                <a:spcPts val="4500"/>
              </a:lnSpc>
              <a:defRPr sz="4700">
                <a:solidFill>
                  <a:schemeClr val="tx1"/>
                </a:solidFill>
              </a:defRPr>
            </a:lvl1pPr>
          </a:lstStyle>
          <a:p>
            <a:r>
              <a:rPr lang="en-US" smtClean="0"/>
              <a:t>Click to edit Master title style</a:t>
            </a:r>
            <a:endParaRPr lang="en-IE" dirty="0"/>
          </a:p>
        </p:txBody>
      </p:sp>
      <p:sp>
        <p:nvSpPr>
          <p:cNvPr id="4" name="Date Placeholder 3"/>
          <p:cNvSpPr>
            <a:spLocks noGrp="1"/>
          </p:cNvSpPr>
          <p:nvPr>
            <p:ph type="dt" sz="half" idx="10"/>
          </p:nvPr>
        </p:nvSpPr>
        <p:spPr>
          <a:xfrm>
            <a:off x="576000" y="5831505"/>
            <a:ext cx="3584864" cy="365125"/>
          </a:xfrm>
          <a:prstGeom prst="rect">
            <a:avLst/>
          </a:prstGeom>
        </p:spPr>
        <p:txBody>
          <a:bodyPr lIns="0" tIns="0" rIns="0" bIns="0"/>
          <a:lstStyle>
            <a:lvl1pPr>
              <a:lnSpc>
                <a:spcPts val="1900"/>
              </a:lnSpc>
              <a:defRPr sz="1700">
                <a:solidFill>
                  <a:schemeClr val="bg1"/>
                </a:solidFill>
              </a:defRPr>
            </a:lvl1pPr>
          </a:lstStyle>
          <a:p>
            <a:r>
              <a:rPr lang="en-US" dirty="0" smtClean="0">
                <a:solidFill>
                  <a:srgbClr val="22505F"/>
                </a:solidFill>
              </a:rPr>
              <a:t>Date</a:t>
            </a:r>
          </a:p>
          <a:p>
            <a:r>
              <a:rPr lang="en-US" dirty="0" smtClean="0">
                <a:solidFill>
                  <a:srgbClr val="22505F"/>
                </a:solidFill>
              </a:rPr>
              <a:t>Date presented</a:t>
            </a:r>
            <a:endParaRPr lang="en-IE" dirty="0">
              <a:solidFill>
                <a:srgbClr val="22505F"/>
              </a:solidFill>
            </a:endParaRPr>
          </a:p>
        </p:txBody>
      </p:sp>
      <p:sp>
        <p:nvSpPr>
          <p:cNvPr id="5" name="Picture Placeholder 4"/>
          <p:cNvSpPr>
            <a:spLocks noGrp="1"/>
          </p:cNvSpPr>
          <p:nvPr>
            <p:ph type="pic" sz="quarter" idx="11"/>
          </p:nvPr>
        </p:nvSpPr>
        <p:spPr>
          <a:xfrm>
            <a:off x="933407" y="1215793"/>
            <a:ext cx="1409071" cy="1409071"/>
          </a:xfrm>
          <a:prstGeom prst="ellipse">
            <a:avLst/>
          </a:prstGeom>
        </p:spPr>
      </p:sp>
    </p:spTree>
    <p:extLst>
      <p:ext uri="{BB962C8B-B14F-4D97-AF65-F5344CB8AC3E}">
        <p14:creationId xmlns:p14="http://schemas.microsoft.com/office/powerpoint/2010/main" val="811889061"/>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userDrawn="1">
  <p:cSld name="3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628650" y="861707"/>
            <a:ext cx="3742115" cy="332399"/>
          </a:xfrm>
        </p:spPr>
        <p:txBody>
          <a:bodyPr wrap="none" lIns="0" tIns="0" rIns="0" bIns="0">
            <a:spAutoFit/>
          </a:bodyPr>
          <a:lstStyle>
            <a:lvl1pPr>
              <a:defRPr sz="2400" b="1">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767390"/>
          </a:xfrm>
        </p:spPr>
        <p:txBody>
          <a:bodyPr lIns="0" tIns="0" rIns="0" bIns="0">
            <a:spAutoFit/>
          </a:bodyPr>
          <a:lstStyle>
            <a:lvl1pPr>
              <a:buClr>
                <a:schemeClr val="bg2"/>
              </a:buClr>
              <a:buFont typeface="Calibri" pitchFamily="34" charset="0"/>
              <a:buChar char="/"/>
              <a:defRPr sz="1600">
                <a:solidFill>
                  <a:schemeClr val="bg1"/>
                </a:solidFill>
              </a:defRPr>
            </a:lvl1pPr>
            <a:lvl2pPr>
              <a:buClr>
                <a:schemeClr val="bg2"/>
              </a:buClr>
              <a:buFont typeface="Calibri" pitchFamily="34" charset="0"/>
              <a:buChar char="»"/>
              <a:defRPr sz="1600">
                <a:solidFill>
                  <a:schemeClr val="bg1"/>
                </a:solidFill>
              </a:defRPr>
            </a:lvl2pPr>
            <a:lvl3pPr>
              <a:buClr>
                <a:schemeClr val="bg2"/>
              </a:buClr>
              <a:defRPr sz="1600">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Picture Placeholder 4"/>
          <p:cNvSpPr>
            <a:spLocks noGrp="1"/>
          </p:cNvSpPr>
          <p:nvPr>
            <p:ph type="pic" sz="quarter" idx="11"/>
          </p:nvPr>
        </p:nvSpPr>
        <p:spPr>
          <a:xfrm>
            <a:off x="6850112" y="1290920"/>
            <a:ext cx="1527584" cy="1554971"/>
          </a:xfrm>
          <a:prstGeom prst="ellipse">
            <a:avLst/>
          </a:prstGeom>
        </p:spPr>
      </p:sp>
    </p:spTree>
    <p:extLst>
      <p:ext uri="{BB962C8B-B14F-4D97-AF65-F5344CB8AC3E}">
        <p14:creationId xmlns:p14="http://schemas.microsoft.com/office/powerpoint/2010/main" val="1103546965"/>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userDrawn="1">
  <p:cSld name="5_Blank">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576000" y="805798"/>
            <a:ext cx="3742115" cy="332399"/>
          </a:xfrm>
        </p:spPr>
        <p:txBody>
          <a:bodyPr wrap="none" lIns="0" tIns="0" rIns="0" bIns="0">
            <a:spAutoFit/>
          </a:bodyPr>
          <a:lstStyle>
            <a:lvl1pPr>
              <a:defRPr sz="2400" b="1">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767390"/>
          </a:xfrm>
        </p:spPr>
        <p:txBody>
          <a:bodyPr lIns="0" tIns="0" rIns="0" bIns="0">
            <a:spAutoFit/>
          </a:bodyPr>
          <a:lstStyle>
            <a:lvl1pPr>
              <a:buClr>
                <a:schemeClr val="bg2"/>
              </a:buClr>
              <a:buFont typeface="Calibri" pitchFamily="34" charset="0"/>
              <a:buChar char="/"/>
              <a:defRPr sz="1600">
                <a:solidFill>
                  <a:schemeClr val="bg1"/>
                </a:solidFill>
              </a:defRPr>
            </a:lvl1pPr>
            <a:lvl2pPr>
              <a:buClr>
                <a:schemeClr val="bg2"/>
              </a:buClr>
              <a:buFont typeface="Calibri" pitchFamily="34" charset="0"/>
              <a:buChar char="»"/>
              <a:defRPr sz="1600">
                <a:solidFill>
                  <a:schemeClr val="bg1"/>
                </a:solidFill>
              </a:defRPr>
            </a:lvl2pPr>
            <a:lvl3pPr>
              <a:buClr>
                <a:schemeClr val="bg2"/>
              </a:buClr>
              <a:defRPr sz="1600">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pic>
        <p:nvPicPr>
          <p:cNvPr id="4" name="Picture 3" descr="New 2.jpg"/>
          <p:cNvPicPr>
            <a:picLocks noChangeAspect="1"/>
          </p:cNvPicPr>
          <p:nvPr userDrawn="1"/>
        </p:nvPicPr>
        <p:blipFill>
          <a:blip r:embed="rId3" cstate="email"/>
          <a:stretch>
            <a:fillRect/>
          </a:stretch>
        </p:blipFill>
        <p:spPr>
          <a:xfrm>
            <a:off x="7682312" y="279340"/>
            <a:ext cx="1152144" cy="1385316"/>
          </a:xfrm>
          <a:prstGeom prst="rect">
            <a:avLst/>
          </a:prstGeom>
        </p:spPr>
      </p:pic>
      <p:sp>
        <p:nvSpPr>
          <p:cNvPr id="5" name="Picture Placeholder 4"/>
          <p:cNvSpPr>
            <a:spLocks noGrp="1"/>
          </p:cNvSpPr>
          <p:nvPr>
            <p:ph type="pic" sz="quarter" idx="11"/>
          </p:nvPr>
        </p:nvSpPr>
        <p:spPr>
          <a:xfrm>
            <a:off x="7993115" y="597514"/>
            <a:ext cx="720582" cy="720582"/>
          </a:xfrm>
          <a:prstGeom prst="ellipse">
            <a:avLst/>
          </a:prstGeom>
        </p:spPr>
      </p:sp>
    </p:spTree>
    <p:extLst>
      <p:ext uri="{BB962C8B-B14F-4D97-AF65-F5344CB8AC3E}">
        <p14:creationId xmlns:p14="http://schemas.microsoft.com/office/powerpoint/2010/main" val="4159462779"/>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userDrawn="1">
  <p:cSld name="13_Blank">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576000" y="805798"/>
            <a:ext cx="3742115" cy="332399"/>
          </a:xfrm>
        </p:spPr>
        <p:txBody>
          <a:bodyPr wrap="none" lIns="0" tIns="0" rIns="0" bIns="0">
            <a:spAutoFit/>
          </a:bodyPr>
          <a:lstStyle>
            <a:lvl1pPr>
              <a:defRPr sz="2400" b="1">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767390"/>
          </a:xfrm>
        </p:spPr>
        <p:txBody>
          <a:bodyPr lIns="0" tIns="0" rIns="0" bIns="0">
            <a:spAutoFit/>
          </a:bodyPr>
          <a:lstStyle>
            <a:lvl1pPr>
              <a:buClr>
                <a:schemeClr val="bg2"/>
              </a:buClr>
              <a:buFont typeface="Calibri" pitchFamily="34" charset="0"/>
              <a:buChar char="/"/>
              <a:defRPr sz="1600">
                <a:solidFill>
                  <a:schemeClr val="bg1"/>
                </a:solidFill>
              </a:defRPr>
            </a:lvl1pPr>
            <a:lvl2pPr>
              <a:buClr>
                <a:schemeClr val="bg2"/>
              </a:buClr>
              <a:buFont typeface="Calibri" pitchFamily="34" charset="0"/>
              <a:buChar char="»"/>
              <a:defRPr sz="1600">
                <a:solidFill>
                  <a:schemeClr val="bg1"/>
                </a:solidFill>
              </a:defRPr>
            </a:lvl2pPr>
            <a:lvl3pPr>
              <a:buClr>
                <a:schemeClr val="bg2"/>
              </a:buClr>
              <a:defRPr sz="1600">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pic>
        <p:nvPicPr>
          <p:cNvPr id="4" name="Picture 3" descr="New 2.jpg"/>
          <p:cNvPicPr>
            <a:picLocks noChangeAspect="1"/>
          </p:cNvPicPr>
          <p:nvPr userDrawn="1"/>
        </p:nvPicPr>
        <p:blipFill>
          <a:blip r:embed="rId3" cstate="email"/>
          <a:stretch>
            <a:fillRect/>
          </a:stretch>
        </p:blipFill>
        <p:spPr>
          <a:xfrm>
            <a:off x="7682312" y="279340"/>
            <a:ext cx="1152144" cy="1385316"/>
          </a:xfrm>
          <a:prstGeom prst="rect">
            <a:avLst/>
          </a:prstGeom>
        </p:spPr>
      </p:pic>
    </p:spTree>
    <p:extLst>
      <p:ext uri="{BB962C8B-B14F-4D97-AF65-F5344CB8AC3E}">
        <p14:creationId xmlns:p14="http://schemas.microsoft.com/office/powerpoint/2010/main" val="5951417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7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a:prstGeom prst="rect">
            <a:avLst/>
          </a:prstGeo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a:prstGeom prst="rect">
            <a:avLst/>
          </a:prstGeo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a:prstGeom prst="rect">
            <a:avLst/>
          </a:prstGeom>
        </p:spPr>
        <p:txBody>
          <a:bodyPr>
            <a:normAutofit/>
          </a:bodyPr>
          <a:lstStyle>
            <a:lvl1pPr marL="0" indent="0">
              <a:lnSpc>
                <a:spcPts val="2000"/>
              </a:lnSpc>
              <a:spcBef>
                <a:spcPts val="0"/>
              </a:spcBef>
              <a:buNone/>
              <a:defRPr sz="1600" b="1">
                <a:solidFill>
                  <a:schemeClr val="tx1"/>
                </a:solidFill>
              </a:defRPr>
            </a:lvl1pPr>
          </a:lstStyle>
          <a:p>
            <a:pPr lvl="0"/>
            <a:r>
              <a:rPr lang="en-US" smtClean="0"/>
              <a:t>Click to edit Master text styles</a:t>
            </a:r>
          </a:p>
        </p:txBody>
      </p:sp>
    </p:spTree>
    <p:extLst>
      <p:ext uri="{BB962C8B-B14F-4D97-AF65-F5344CB8AC3E}">
        <p14:creationId xmlns:p14="http://schemas.microsoft.com/office/powerpoint/2010/main" val="1149633089"/>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userDrawn="1">
  <p:cSld name="4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24231"/>
            <a:ext cx="3742115" cy="369332"/>
          </a:xfrm>
        </p:spPr>
        <p:txBody>
          <a:bodyPr wrap="none" lIns="0" tIns="0" rIns="0" bIns="0">
            <a:spAutoFit/>
          </a:bodyPr>
          <a:lstStyle>
            <a:lvl1pPr>
              <a:lnSpc>
                <a:spcPct val="100000"/>
              </a:lnSpc>
              <a:spcAft>
                <a:spcPts val="300"/>
              </a:spcAft>
              <a:defRPr sz="2400" b="1">
                <a:solidFill>
                  <a:schemeClr val="accent5"/>
                </a:solidFill>
              </a:defRPr>
            </a:lvl1pPr>
          </a:lstStyle>
          <a:p>
            <a:r>
              <a:rPr lang="en-US" smtClean="0"/>
              <a:t>Click to edit Master title style</a:t>
            </a:r>
            <a:endParaRPr lang="en-IE" dirty="0"/>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2197205" cy="215444"/>
          </a:xfrm>
        </p:spPr>
        <p:txBody>
          <a:bodyPr wrap="none" lIns="0" tIns="0" rIns="0" bIns="0">
            <a:spAutoFit/>
          </a:bodyPr>
          <a:lstStyle>
            <a:lvl1pPr marL="0" indent="0" algn="l">
              <a:lnSpc>
                <a:spcPct val="100000"/>
              </a:lnSpc>
              <a:spcBef>
                <a:spcPts val="0"/>
              </a:spcBef>
              <a:buNone/>
              <a:defRPr sz="14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348813"/>
          </a:xfrm>
        </p:spPr>
        <p:txBody>
          <a:bodyPr>
            <a:spAutoFit/>
          </a:bodyPr>
          <a:lstStyle>
            <a:lvl1pPr marL="0" indent="0">
              <a:lnSpc>
                <a:spcPts val="2000"/>
              </a:lnSpc>
              <a:spcBef>
                <a:spcPts val="0"/>
              </a:spcBef>
              <a:buNone/>
              <a:defRPr sz="1600" b="1">
                <a:solidFill>
                  <a:schemeClr val="bg1"/>
                </a:solidFill>
              </a:defRPr>
            </a:lvl1pPr>
          </a:lstStyle>
          <a:p>
            <a:pPr lvl="0"/>
            <a:r>
              <a:rPr lang="en-US" dirty="0" smtClean="0"/>
              <a:t>Click to edit Master text styles</a:t>
            </a:r>
          </a:p>
        </p:txBody>
      </p:sp>
    </p:spTree>
    <p:extLst>
      <p:ext uri="{BB962C8B-B14F-4D97-AF65-F5344CB8AC3E}">
        <p14:creationId xmlns:p14="http://schemas.microsoft.com/office/powerpoint/2010/main" val="1208729744"/>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p:cSld name="22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1940500963"/>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p:cSld name="5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2918168072"/>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p:cSld name="6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1409372841"/>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p:cSld name="7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3648482537"/>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p:cSld name="8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1495260849"/>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p:cSld name="9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2657077022"/>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p:cSld name="10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4098269436"/>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p:cSld name="11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dirty="0"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989045903"/>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p:cSld name="12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179904278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8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a:prstGeom prst="rect">
            <a:avLst/>
          </a:prstGeo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a:prstGeom prst="rect">
            <a:avLst/>
          </a:prstGeo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a:prstGeom prst="rect">
            <a:avLst/>
          </a:prstGeom>
        </p:spPr>
        <p:txBody>
          <a:bodyPr>
            <a:normAutofit/>
          </a:bodyPr>
          <a:lstStyle>
            <a:lvl1pPr marL="0" indent="0">
              <a:lnSpc>
                <a:spcPts val="2000"/>
              </a:lnSpc>
              <a:spcBef>
                <a:spcPts val="0"/>
              </a:spcBef>
              <a:buNone/>
              <a:defRPr sz="1600" b="1">
                <a:solidFill>
                  <a:schemeClr val="tx1"/>
                </a:solidFill>
              </a:defRPr>
            </a:lvl1pPr>
          </a:lstStyle>
          <a:p>
            <a:pPr lvl="0"/>
            <a:r>
              <a:rPr lang="en-US" smtClean="0"/>
              <a:t>Click to edit Master text styles</a:t>
            </a:r>
          </a:p>
        </p:txBody>
      </p:sp>
    </p:spTree>
    <p:extLst>
      <p:ext uri="{BB962C8B-B14F-4D97-AF65-F5344CB8AC3E}">
        <p14:creationId xmlns:p14="http://schemas.microsoft.com/office/powerpoint/2010/main" val="1898901009"/>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p:cSld name="13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1864536980"/>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p:cSld name="14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1391213365"/>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p:cSld name="15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1367769771"/>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p:cSld name="16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951896617"/>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p:cSld name="17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2086519434"/>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p:cSld name="18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2456934972"/>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p:cSld name="19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3468979552"/>
      </p:ext>
    </p:extLst>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p:cSld name="20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3699558072"/>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p:cSld name="21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459785267"/>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userDrawn="1">
  <p:cSld name="6_Blank">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628650" y="861707"/>
            <a:ext cx="3742115" cy="332399"/>
          </a:xfrm>
        </p:spPr>
        <p:txBody>
          <a:bodyPr wrap="none" lIns="0" tIns="0" rIns="0" bIns="0">
            <a:spAutoFit/>
          </a:bodyPr>
          <a:lstStyle>
            <a:lvl1pPr>
              <a:defRPr sz="2400" b="1">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767390"/>
          </a:xfrm>
          <a:prstGeom prst="rect">
            <a:avLst/>
          </a:prstGeom>
        </p:spPr>
        <p:txBody>
          <a:bodyPr lIns="0" tIns="0" rIns="0" bIns="0">
            <a:spAutoFit/>
          </a:bodyPr>
          <a:lstStyle>
            <a:lvl1pPr>
              <a:buClr>
                <a:schemeClr val="bg2"/>
              </a:buClr>
              <a:buFont typeface="Calibri" pitchFamily="34" charset="0"/>
              <a:buChar char="/"/>
              <a:defRPr sz="1600">
                <a:solidFill>
                  <a:schemeClr val="bg1"/>
                </a:solidFill>
              </a:defRPr>
            </a:lvl1pPr>
            <a:lvl2pPr>
              <a:buClr>
                <a:schemeClr val="bg2"/>
              </a:buClr>
              <a:buFont typeface="Calibri" pitchFamily="34" charset="0"/>
              <a:buChar char="»"/>
              <a:defRPr sz="1600">
                <a:solidFill>
                  <a:schemeClr val="bg1"/>
                </a:solidFill>
              </a:defRPr>
            </a:lvl2pPr>
            <a:lvl3pPr>
              <a:buClr>
                <a:schemeClr val="bg2"/>
              </a:buClr>
              <a:defRPr sz="1600">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44354659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9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a:prstGeom prst="rect">
            <a:avLst/>
          </a:prstGeo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a:prstGeom prst="rect">
            <a:avLst/>
          </a:prstGeo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a:prstGeom prst="rect">
            <a:avLst/>
          </a:prstGeom>
        </p:spPr>
        <p:txBody>
          <a:bodyPr>
            <a:normAutofit/>
          </a:bodyPr>
          <a:lstStyle>
            <a:lvl1pPr marL="0" indent="0">
              <a:lnSpc>
                <a:spcPts val="2000"/>
              </a:lnSpc>
              <a:spcBef>
                <a:spcPts val="0"/>
              </a:spcBef>
              <a:buNone/>
              <a:defRPr sz="1600" b="1">
                <a:solidFill>
                  <a:schemeClr val="tx1"/>
                </a:solidFill>
              </a:defRPr>
            </a:lvl1pPr>
          </a:lstStyle>
          <a:p>
            <a:pPr lvl="0"/>
            <a:r>
              <a:rPr lang="en-US" smtClean="0"/>
              <a:t>Click to edit Master text styles</a:t>
            </a:r>
          </a:p>
        </p:txBody>
      </p:sp>
    </p:spTree>
    <p:extLst>
      <p:ext uri="{BB962C8B-B14F-4D97-AF65-F5344CB8AC3E}">
        <p14:creationId xmlns:p14="http://schemas.microsoft.com/office/powerpoint/2010/main" val="74366667"/>
      </p:ext>
    </p:extLst>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userDrawn="1">
  <p:cSld name="14_Blank">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628650" y="861707"/>
            <a:ext cx="3742115" cy="332399"/>
          </a:xfrm>
        </p:spPr>
        <p:txBody>
          <a:bodyPr wrap="none" lIns="0" tIns="0" rIns="0" bIns="0">
            <a:spAutoFit/>
          </a:bodyPr>
          <a:lstStyle>
            <a:lvl1pPr>
              <a:defRPr sz="2400" b="1">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767390"/>
          </a:xfrm>
          <a:prstGeom prst="rect">
            <a:avLst/>
          </a:prstGeom>
        </p:spPr>
        <p:txBody>
          <a:bodyPr lIns="0" tIns="0" rIns="0" bIns="0">
            <a:spAutoFit/>
          </a:bodyPr>
          <a:lstStyle>
            <a:lvl1pPr>
              <a:buClr>
                <a:schemeClr val="bg2"/>
              </a:buClr>
              <a:buFont typeface="Calibri" pitchFamily="34" charset="0"/>
              <a:buChar char="/"/>
              <a:defRPr sz="1600">
                <a:solidFill>
                  <a:schemeClr val="bg1"/>
                </a:solidFill>
              </a:defRPr>
            </a:lvl1pPr>
            <a:lvl2pPr>
              <a:buClr>
                <a:schemeClr val="bg2"/>
              </a:buClr>
              <a:buFont typeface="Calibri" pitchFamily="34" charset="0"/>
              <a:buChar char="»"/>
              <a:defRPr sz="1600">
                <a:solidFill>
                  <a:schemeClr val="bg1"/>
                </a:solidFill>
              </a:defRPr>
            </a:lvl2pPr>
            <a:lvl3pPr>
              <a:buClr>
                <a:schemeClr val="bg2"/>
              </a:buClr>
              <a:defRPr sz="1600">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Picture Placeholder 4"/>
          <p:cNvSpPr>
            <a:spLocks noGrp="1"/>
          </p:cNvSpPr>
          <p:nvPr>
            <p:ph type="pic" sz="quarter" idx="11"/>
          </p:nvPr>
        </p:nvSpPr>
        <p:spPr>
          <a:xfrm>
            <a:off x="6850113" y="1299167"/>
            <a:ext cx="1551609" cy="1551609"/>
          </a:xfrm>
          <a:prstGeom prst="ellipse">
            <a:avLst/>
          </a:prstGeom>
        </p:spPr>
      </p:sp>
    </p:spTree>
    <p:extLst>
      <p:ext uri="{BB962C8B-B14F-4D97-AF65-F5344CB8AC3E}">
        <p14:creationId xmlns:p14="http://schemas.microsoft.com/office/powerpoint/2010/main" val="3372123632"/>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userDrawn="1">
  <p:cSld name="7_Blank">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576000" y="805798"/>
            <a:ext cx="3742115" cy="332399"/>
          </a:xfrm>
        </p:spPr>
        <p:txBody>
          <a:bodyPr wrap="none" lIns="0" tIns="0" rIns="0" bIns="0">
            <a:spAutoFit/>
          </a:bodyPr>
          <a:lstStyle>
            <a:lvl1pPr>
              <a:defRPr sz="2400" b="1">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767390"/>
          </a:xfrm>
          <a:prstGeom prst="rect">
            <a:avLst/>
          </a:prstGeom>
        </p:spPr>
        <p:txBody>
          <a:bodyPr lIns="0" tIns="0" rIns="0" bIns="0">
            <a:spAutoFit/>
          </a:bodyPr>
          <a:lstStyle>
            <a:lvl1pPr>
              <a:buClr>
                <a:schemeClr val="bg2"/>
              </a:buClr>
              <a:buFont typeface="Calibri" pitchFamily="34" charset="0"/>
              <a:buChar char="/"/>
              <a:defRPr sz="1600">
                <a:solidFill>
                  <a:schemeClr val="bg1"/>
                </a:solidFill>
              </a:defRPr>
            </a:lvl1pPr>
            <a:lvl2pPr>
              <a:buClr>
                <a:schemeClr val="bg2"/>
              </a:buClr>
              <a:buFont typeface="Calibri" pitchFamily="34" charset="0"/>
              <a:buChar char="»"/>
              <a:defRPr sz="1600">
                <a:solidFill>
                  <a:schemeClr val="bg1"/>
                </a:solidFill>
              </a:defRPr>
            </a:lvl2pPr>
            <a:lvl3pPr>
              <a:buClr>
                <a:schemeClr val="bg2"/>
              </a:buClr>
              <a:defRPr sz="1600">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1672161455"/>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Line 11"/>
          <p:cNvSpPr>
            <a:spLocks noChangeShapeType="1"/>
          </p:cNvSpPr>
          <p:nvPr userDrawn="1"/>
        </p:nvSpPr>
        <p:spPr bwMode="auto">
          <a:xfrm>
            <a:off x="0" y="1219200"/>
            <a:ext cx="9144000" cy="0"/>
          </a:xfrm>
          <a:prstGeom prst="line">
            <a:avLst/>
          </a:prstGeom>
          <a:noFill/>
          <a:ln w="28575">
            <a:solidFill>
              <a:srgbClr val="B6BF00"/>
            </a:solidFill>
            <a:round/>
            <a:headEnd/>
            <a:tailEnd/>
          </a:ln>
        </p:spPr>
        <p:txBody>
          <a:bodyPr wrap="none" anchor="ctr"/>
          <a:lstStyle/>
          <a:p>
            <a:pPr>
              <a:defRPr/>
            </a:pPr>
            <a:endParaRPr lang="en-US" dirty="0">
              <a:solidFill>
                <a:srgbClr val="FFFFFF"/>
              </a:solidFill>
            </a:endParaRPr>
          </a:p>
        </p:txBody>
      </p:sp>
    </p:spTree>
    <p:extLst>
      <p:ext uri="{BB962C8B-B14F-4D97-AF65-F5344CB8AC3E}">
        <p14:creationId xmlns:p14="http://schemas.microsoft.com/office/powerpoint/2010/main" val="2153088499"/>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2636633"/>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userDrawn="1">
  <p:cSld name="24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4800" y="152400"/>
            <a:ext cx="8534400" cy="304800"/>
          </a:xfrm>
        </p:spPr>
        <p:txBody>
          <a:bodyPr lIns="0" tIns="0" rIns="0" bIns="0">
            <a:noAutofit/>
          </a:bodyPr>
          <a:lstStyle>
            <a:lvl1pPr>
              <a:defRPr sz="1800" b="1"/>
            </a:lvl1pPr>
          </a:lstStyle>
          <a:p>
            <a:r>
              <a:rPr lang="ga-IE" dirty="0" smtClean="0"/>
              <a:t>Presentation Name</a:t>
            </a:r>
            <a:endParaRPr lang="en-US" dirty="0"/>
          </a:p>
        </p:txBody>
      </p:sp>
    </p:spTree>
    <p:extLst>
      <p:ext uri="{BB962C8B-B14F-4D97-AF65-F5344CB8AC3E}">
        <p14:creationId xmlns:p14="http://schemas.microsoft.com/office/powerpoint/2010/main" val="2625807704"/>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userDrawn="1">
  <p:cSld name="25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4800" y="152400"/>
            <a:ext cx="8534400" cy="304800"/>
          </a:xfrm>
        </p:spPr>
        <p:txBody>
          <a:bodyPr lIns="0" tIns="0" rIns="0" bIns="0">
            <a:noAutofit/>
          </a:bodyPr>
          <a:lstStyle>
            <a:lvl1pPr>
              <a:defRPr sz="1800" b="1"/>
            </a:lvl1pPr>
          </a:lstStyle>
          <a:p>
            <a:r>
              <a:rPr lang="ga-IE" dirty="0" smtClean="0"/>
              <a:t>Presentation Name</a:t>
            </a:r>
            <a:endParaRPr lang="en-US" dirty="0"/>
          </a:p>
        </p:txBody>
      </p:sp>
    </p:spTree>
    <p:extLst>
      <p:ext uri="{BB962C8B-B14F-4D97-AF65-F5344CB8AC3E}">
        <p14:creationId xmlns:p14="http://schemas.microsoft.com/office/powerpoint/2010/main" val="18602944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10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a:prstGeom prst="rect">
            <a:avLst/>
          </a:prstGeo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a:prstGeom prst="rect">
            <a:avLst/>
          </a:prstGeo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a:prstGeom prst="rect">
            <a:avLst/>
          </a:prstGeom>
        </p:spPr>
        <p:txBody>
          <a:bodyPr>
            <a:normAutofit/>
          </a:bodyPr>
          <a:lstStyle>
            <a:lvl1pPr marL="0" indent="0">
              <a:lnSpc>
                <a:spcPts val="2000"/>
              </a:lnSpc>
              <a:spcBef>
                <a:spcPts val="0"/>
              </a:spcBef>
              <a:buNone/>
              <a:defRPr sz="1600" b="1">
                <a:solidFill>
                  <a:schemeClr val="tx1"/>
                </a:solidFill>
              </a:defRPr>
            </a:lvl1pPr>
          </a:lstStyle>
          <a:p>
            <a:pPr lvl="0"/>
            <a:r>
              <a:rPr lang="en-US" smtClean="0"/>
              <a:t>Click to edit Master text styles</a:t>
            </a:r>
          </a:p>
        </p:txBody>
      </p:sp>
    </p:spTree>
    <p:extLst>
      <p:ext uri="{BB962C8B-B14F-4D97-AF65-F5344CB8AC3E}">
        <p14:creationId xmlns:p14="http://schemas.microsoft.com/office/powerpoint/2010/main" val="33136920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12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a:prstGeom prst="rect">
            <a:avLst/>
          </a:prstGeo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a:prstGeom prst="rect">
            <a:avLst/>
          </a:prstGeo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a:prstGeom prst="rect">
            <a:avLst/>
          </a:prstGeom>
        </p:spPr>
        <p:txBody>
          <a:bodyPr>
            <a:normAutofit/>
          </a:bodyPr>
          <a:lstStyle>
            <a:lvl1pPr marL="0" indent="0">
              <a:lnSpc>
                <a:spcPts val="2000"/>
              </a:lnSpc>
              <a:spcBef>
                <a:spcPts val="0"/>
              </a:spcBef>
              <a:buNone/>
              <a:defRPr sz="1600" b="1">
                <a:solidFill>
                  <a:schemeClr val="tx1"/>
                </a:solidFill>
              </a:defRPr>
            </a:lvl1pPr>
          </a:lstStyle>
          <a:p>
            <a:pPr lvl="0"/>
            <a:r>
              <a:rPr lang="en-US" smtClean="0"/>
              <a:t>Click to edit Master text styles</a:t>
            </a:r>
          </a:p>
        </p:txBody>
      </p:sp>
    </p:spTree>
    <p:extLst>
      <p:ext uri="{BB962C8B-B14F-4D97-AF65-F5344CB8AC3E}">
        <p14:creationId xmlns:p14="http://schemas.microsoft.com/office/powerpoint/2010/main" val="30628710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13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a:prstGeom prst="rect">
            <a:avLst/>
          </a:prstGeo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a:prstGeom prst="rect">
            <a:avLst/>
          </a:prstGeo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a:prstGeom prst="rect">
            <a:avLst/>
          </a:prstGeom>
        </p:spPr>
        <p:txBody>
          <a:bodyPr>
            <a:normAutofit/>
          </a:bodyPr>
          <a:lstStyle>
            <a:lvl1pPr marL="0" indent="0">
              <a:lnSpc>
                <a:spcPts val="2000"/>
              </a:lnSpc>
              <a:spcBef>
                <a:spcPts val="0"/>
              </a:spcBef>
              <a:buNone/>
              <a:defRPr sz="1600" b="1">
                <a:solidFill>
                  <a:schemeClr val="tx1"/>
                </a:solidFill>
              </a:defRPr>
            </a:lvl1pPr>
          </a:lstStyle>
          <a:p>
            <a:pPr lvl="0"/>
            <a:r>
              <a:rPr lang="en-US" smtClean="0"/>
              <a:t>Click to edit Master text styles</a:t>
            </a:r>
          </a:p>
        </p:txBody>
      </p:sp>
    </p:spTree>
    <p:extLst>
      <p:ext uri="{BB962C8B-B14F-4D97-AF65-F5344CB8AC3E}">
        <p14:creationId xmlns:p14="http://schemas.microsoft.com/office/powerpoint/2010/main" val="943685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15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a:prstGeom prst="rect">
            <a:avLst/>
          </a:prstGeo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a:prstGeom prst="rect">
            <a:avLst/>
          </a:prstGeo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a:prstGeom prst="rect">
            <a:avLst/>
          </a:prstGeom>
        </p:spPr>
        <p:txBody>
          <a:bodyPr>
            <a:normAutofit/>
          </a:bodyPr>
          <a:lstStyle>
            <a:lvl1pPr marL="0" indent="0">
              <a:lnSpc>
                <a:spcPts val="2000"/>
              </a:lnSpc>
              <a:spcBef>
                <a:spcPts val="0"/>
              </a:spcBef>
              <a:buNone/>
              <a:defRPr sz="1600" b="0">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344261846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16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a:prstGeom prst="rect">
            <a:avLst/>
          </a:prstGeo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a:prstGeom prst="rect">
            <a:avLst/>
          </a:prstGeo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a:prstGeom prst="rect">
            <a:avLst/>
          </a:prstGeom>
        </p:spPr>
        <p:txBody>
          <a:bodyPr>
            <a:normAutofit/>
          </a:bodyPr>
          <a:lstStyle>
            <a:lvl1pPr marL="0" indent="0">
              <a:lnSpc>
                <a:spcPts val="2000"/>
              </a:lnSpc>
              <a:spcBef>
                <a:spcPts val="0"/>
              </a:spcBef>
              <a:buNone/>
              <a:defRPr sz="1600" b="1">
                <a:solidFill>
                  <a:schemeClr val="tx1"/>
                </a:solidFill>
              </a:defRPr>
            </a:lvl1pPr>
          </a:lstStyle>
          <a:p>
            <a:pPr lvl="0"/>
            <a:r>
              <a:rPr lang="en-US" smtClean="0"/>
              <a:t>Click to edit Master text styles</a:t>
            </a:r>
          </a:p>
        </p:txBody>
      </p:sp>
    </p:spTree>
    <p:extLst>
      <p:ext uri="{BB962C8B-B14F-4D97-AF65-F5344CB8AC3E}">
        <p14:creationId xmlns:p14="http://schemas.microsoft.com/office/powerpoint/2010/main" val="187352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4_Title Slide">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76000" y="4212000"/>
            <a:ext cx="4837664" cy="1470025"/>
          </a:xfrm>
        </p:spPr>
        <p:txBody>
          <a:bodyPr lIns="0" tIns="0" rIns="0" bIns="0">
            <a:normAutofit/>
          </a:bodyPr>
          <a:lstStyle>
            <a:lvl1pPr>
              <a:lnSpc>
                <a:spcPts val="4500"/>
              </a:lnSpc>
              <a:defRPr sz="4700">
                <a:solidFill>
                  <a:schemeClr val="bg1"/>
                </a:solidFill>
              </a:defRPr>
            </a:lvl1pPr>
          </a:lstStyle>
          <a:p>
            <a:r>
              <a:rPr lang="en-US" dirty="0" smtClean="0"/>
              <a:t>Click to edit Master title style</a:t>
            </a:r>
            <a:endParaRPr lang="en-IE" dirty="0"/>
          </a:p>
        </p:txBody>
      </p:sp>
      <p:sp>
        <p:nvSpPr>
          <p:cNvPr id="4" name="Date Placeholder 3"/>
          <p:cNvSpPr>
            <a:spLocks noGrp="1"/>
          </p:cNvSpPr>
          <p:nvPr>
            <p:ph type="dt" sz="half" idx="10"/>
          </p:nvPr>
        </p:nvSpPr>
        <p:spPr>
          <a:xfrm>
            <a:off x="576000" y="5831505"/>
            <a:ext cx="3584864" cy="365125"/>
          </a:xfrm>
          <a:prstGeom prst="rect">
            <a:avLst/>
          </a:prstGeom>
        </p:spPr>
        <p:txBody>
          <a:bodyPr lIns="0" tIns="0" rIns="0" bIns="0"/>
          <a:lstStyle>
            <a:lvl1pPr>
              <a:lnSpc>
                <a:spcPts val="1900"/>
              </a:lnSpc>
              <a:defRPr sz="1700">
                <a:solidFill>
                  <a:schemeClr val="accent2">
                    <a:lumMod val="60000"/>
                    <a:lumOff val="40000"/>
                  </a:schemeClr>
                </a:solidFill>
              </a:defRPr>
            </a:lvl1pPr>
          </a:lstStyle>
          <a:p>
            <a:r>
              <a:rPr lang="en-US" dirty="0" smtClean="0"/>
              <a:t>Date</a:t>
            </a:r>
          </a:p>
          <a:p>
            <a:r>
              <a:rPr lang="en-US" dirty="0" smtClean="0"/>
              <a:t>Date presented</a:t>
            </a:r>
            <a:endParaRPr lang="en-IE" dirty="0"/>
          </a:p>
        </p:txBody>
      </p:sp>
      <p:sp>
        <p:nvSpPr>
          <p:cNvPr id="5" name="Picture Placeholder 4"/>
          <p:cNvSpPr>
            <a:spLocks noGrp="1"/>
          </p:cNvSpPr>
          <p:nvPr>
            <p:ph type="pic" sz="quarter" idx="11"/>
          </p:nvPr>
        </p:nvSpPr>
        <p:spPr>
          <a:xfrm>
            <a:off x="933407" y="1215793"/>
            <a:ext cx="1409071" cy="1409071"/>
          </a:xfrm>
          <a:prstGeom prst="ellipse">
            <a:avLst/>
          </a:prstGeom>
        </p:spPr>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17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a:prstGeom prst="rect">
            <a:avLst/>
          </a:prstGeo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a:prstGeom prst="rect">
            <a:avLst/>
          </a:prstGeo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a:prstGeom prst="rect">
            <a:avLst/>
          </a:prstGeom>
        </p:spPr>
        <p:txBody>
          <a:bodyPr>
            <a:normAutofit/>
          </a:bodyPr>
          <a:lstStyle>
            <a:lvl1pPr marL="0" indent="0">
              <a:lnSpc>
                <a:spcPts val="2000"/>
              </a:lnSpc>
              <a:spcBef>
                <a:spcPts val="0"/>
              </a:spcBef>
              <a:buNone/>
              <a:defRPr sz="1600" b="1">
                <a:solidFill>
                  <a:schemeClr val="tx1"/>
                </a:solidFill>
              </a:defRPr>
            </a:lvl1pPr>
          </a:lstStyle>
          <a:p>
            <a:pPr lvl="0"/>
            <a:r>
              <a:rPr lang="en-US" smtClean="0"/>
              <a:t>Click to edit Master text styles</a:t>
            </a:r>
          </a:p>
        </p:txBody>
      </p:sp>
    </p:spTree>
    <p:extLst>
      <p:ext uri="{BB962C8B-B14F-4D97-AF65-F5344CB8AC3E}">
        <p14:creationId xmlns:p14="http://schemas.microsoft.com/office/powerpoint/2010/main" val="78982774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18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a:prstGeom prst="rect">
            <a:avLst/>
          </a:prstGeo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a:prstGeom prst="rect">
            <a:avLst/>
          </a:prstGeo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a:prstGeom prst="rect">
            <a:avLst/>
          </a:prstGeom>
        </p:spPr>
        <p:txBody>
          <a:bodyPr>
            <a:normAutofit/>
          </a:bodyPr>
          <a:lstStyle>
            <a:lvl1pPr marL="0" indent="0">
              <a:lnSpc>
                <a:spcPts val="2000"/>
              </a:lnSpc>
              <a:spcBef>
                <a:spcPts val="0"/>
              </a:spcBef>
              <a:buNone/>
              <a:defRPr sz="1600" b="1">
                <a:solidFill>
                  <a:schemeClr val="tx1"/>
                </a:solidFill>
              </a:defRPr>
            </a:lvl1pPr>
          </a:lstStyle>
          <a:p>
            <a:pPr lvl="0"/>
            <a:r>
              <a:rPr lang="en-US" smtClean="0"/>
              <a:t>Click to edit Master text styles</a:t>
            </a:r>
          </a:p>
        </p:txBody>
      </p:sp>
    </p:spTree>
    <p:extLst>
      <p:ext uri="{BB962C8B-B14F-4D97-AF65-F5344CB8AC3E}">
        <p14:creationId xmlns:p14="http://schemas.microsoft.com/office/powerpoint/2010/main" val="34574782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cSld name="19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dirty="0" smtClean="0"/>
              <a:t>Click to edit Master title style</a:t>
            </a:r>
            <a:endParaRPr lang="en-IE" dirty="0"/>
          </a:p>
        </p:txBody>
      </p:sp>
      <p:sp>
        <p:nvSpPr>
          <p:cNvPr id="3" name="Content Placeholder 2"/>
          <p:cNvSpPr>
            <a:spLocks noGrp="1"/>
          </p:cNvSpPr>
          <p:nvPr>
            <p:ph idx="1"/>
          </p:nvPr>
        </p:nvSpPr>
        <p:spPr>
          <a:xfrm>
            <a:off x="562708" y="1600201"/>
            <a:ext cx="8124092" cy="3900502"/>
          </a:xfrm>
          <a:prstGeom prst="rect">
            <a:avLst/>
          </a:prstGeo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a:prstGeom prst="rect">
            <a:avLst/>
          </a:prstGeo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a:prstGeom prst="rect">
            <a:avLst/>
          </a:prstGeom>
        </p:spPr>
        <p:txBody>
          <a:bodyPr>
            <a:normAutofit/>
          </a:bodyPr>
          <a:lstStyle>
            <a:lvl1pPr marL="0" indent="0">
              <a:lnSpc>
                <a:spcPts val="2000"/>
              </a:lnSpc>
              <a:spcBef>
                <a:spcPts val="0"/>
              </a:spcBef>
              <a:buNone/>
              <a:defRPr sz="1600" b="1">
                <a:solidFill>
                  <a:schemeClr val="tx1"/>
                </a:solidFill>
              </a:defRPr>
            </a:lvl1pPr>
          </a:lstStyle>
          <a:p>
            <a:pPr lvl="0"/>
            <a:r>
              <a:rPr lang="en-US" smtClean="0"/>
              <a:t>Click to edit Master text styles</a:t>
            </a:r>
          </a:p>
        </p:txBody>
      </p:sp>
    </p:spTree>
    <p:extLst>
      <p:ext uri="{BB962C8B-B14F-4D97-AF65-F5344CB8AC3E}">
        <p14:creationId xmlns:p14="http://schemas.microsoft.com/office/powerpoint/2010/main" val="185807934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cSld name="20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a:prstGeom prst="rect">
            <a:avLst/>
          </a:prstGeo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a:prstGeom prst="rect">
            <a:avLst/>
          </a:prstGeo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a:prstGeom prst="rect">
            <a:avLst/>
          </a:prstGeom>
        </p:spPr>
        <p:txBody>
          <a:bodyPr>
            <a:normAutofit/>
          </a:bodyPr>
          <a:lstStyle>
            <a:lvl1pPr marL="0" indent="0">
              <a:lnSpc>
                <a:spcPts val="2000"/>
              </a:lnSpc>
              <a:spcBef>
                <a:spcPts val="0"/>
              </a:spcBef>
              <a:buNone/>
              <a:defRPr sz="1600" b="1">
                <a:solidFill>
                  <a:schemeClr val="tx1"/>
                </a:solidFill>
              </a:defRPr>
            </a:lvl1pPr>
          </a:lstStyle>
          <a:p>
            <a:pPr lvl="0"/>
            <a:r>
              <a:rPr lang="en-US" smtClean="0"/>
              <a:t>Click to edit Master text styles</a:t>
            </a:r>
          </a:p>
        </p:txBody>
      </p:sp>
    </p:spTree>
    <p:extLst>
      <p:ext uri="{BB962C8B-B14F-4D97-AF65-F5344CB8AC3E}">
        <p14:creationId xmlns:p14="http://schemas.microsoft.com/office/powerpoint/2010/main" val="153315460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21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a:prstGeom prst="rect">
            <a:avLst/>
          </a:prstGeo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a:prstGeom prst="rect">
            <a:avLst/>
          </a:prstGeom>
        </p:spPr>
        <p:txBody>
          <a:bodyPr>
            <a:normAutofit/>
          </a:bodyPr>
          <a:lstStyle>
            <a:lvl1pPr marL="0" indent="0" algn="l">
              <a:lnSpc>
                <a:spcPts val="2000"/>
              </a:lnSpc>
              <a:spcBef>
                <a:spcPts val="0"/>
              </a:spcBef>
              <a:buNone/>
              <a:defRPr sz="1200">
                <a:solidFill>
                  <a:schemeClr val="accent5"/>
                </a:solidFill>
              </a:defRPr>
            </a:lvl1pPr>
          </a:lstStyle>
          <a:p>
            <a:pPr lvl="0"/>
            <a:r>
              <a:rPr lang="en-US" dirty="0" smtClean="0"/>
              <a:t>Click to edit Master text styles</a:t>
            </a:r>
          </a:p>
        </p:txBody>
      </p:sp>
      <p:sp>
        <p:nvSpPr>
          <p:cNvPr id="12" name="Text Placeholder 11"/>
          <p:cNvSpPr>
            <a:spLocks noGrp="1"/>
          </p:cNvSpPr>
          <p:nvPr>
            <p:ph type="body" sz="quarter" idx="14"/>
          </p:nvPr>
        </p:nvSpPr>
        <p:spPr>
          <a:xfrm>
            <a:off x="576000" y="5850000"/>
            <a:ext cx="6480000" cy="810000"/>
          </a:xfrm>
          <a:prstGeom prst="rect">
            <a:avLst/>
          </a:prstGeom>
        </p:spPr>
        <p:txBody>
          <a:bodyPr>
            <a:normAutofit/>
          </a:bodyPr>
          <a:lstStyle>
            <a:lvl1pPr marL="0" indent="0">
              <a:lnSpc>
                <a:spcPts val="2000"/>
              </a:lnSpc>
              <a:spcBef>
                <a:spcPts val="0"/>
              </a:spcBef>
              <a:buNone/>
              <a:defRPr sz="1600" b="1">
                <a:solidFill>
                  <a:schemeClr val="tx1"/>
                </a:solidFill>
              </a:defRPr>
            </a:lvl1pPr>
          </a:lstStyle>
          <a:p>
            <a:pPr lvl="0"/>
            <a:r>
              <a:rPr lang="en-US" smtClean="0"/>
              <a:t>Click to edit Master text styles</a:t>
            </a:r>
          </a:p>
        </p:txBody>
      </p:sp>
    </p:spTree>
    <p:extLst>
      <p:ext uri="{BB962C8B-B14F-4D97-AF65-F5344CB8AC3E}">
        <p14:creationId xmlns:p14="http://schemas.microsoft.com/office/powerpoint/2010/main" val="34259470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9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576000" y="575998"/>
            <a:ext cx="3742115" cy="369332"/>
          </a:xfrm>
        </p:spPr>
        <p:txBody>
          <a:bodyPr wrap="none">
            <a:spAutoFit/>
          </a:bodyPr>
          <a:lstStyle>
            <a:lvl1pPr>
              <a:lnSpc>
                <a:spcPct val="100000"/>
              </a:lnSpc>
              <a:defRPr sz="2400">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837152"/>
          </a:xfrm>
          <a:prstGeom prst="rect">
            <a:avLst/>
          </a:prstGeom>
        </p:spPr>
        <p:txBody>
          <a:bodyPr lIns="0" tIns="0" rIns="0" bIns="0">
            <a:spAutoFit/>
          </a:bodyPr>
          <a:lstStyle>
            <a:lvl1pPr>
              <a:buClr>
                <a:schemeClr val="tx2"/>
              </a:buClr>
              <a:buFont typeface="Calibri" pitchFamily="34" charset="0"/>
              <a:buChar char="/"/>
              <a:defRPr sz="1600">
                <a:solidFill>
                  <a:schemeClr val="tx1"/>
                </a:solidFill>
              </a:defRPr>
            </a:lvl1pPr>
            <a:lvl2pPr>
              <a:buClr>
                <a:schemeClr val="tx2"/>
              </a:buClr>
              <a:buFont typeface="Calibri" pitchFamily="34" charset="0"/>
              <a:buChar char="»"/>
              <a:defRPr sz="1600">
                <a:solidFill>
                  <a:schemeClr val="tx1"/>
                </a:solidFill>
              </a:defRPr>
            </a:lvl2pPr>
            <a:lvl3pPr>
              <a:buClr>
                <a:schemeClr val="tx2"/>
              </a:buClr>
              <a:defRPr sz="1600">
                <a:solidFill>
                  <a:schemeClr val="tx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02901934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10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576000" y="575998"/>
            <a:ext cx="3742115" cy="369332"/>
          </a:xfrm>
        </p:spPr>
        <p:txBody>
          <a:bodyPr wrap="none">
            <a:spAutoFit/>
          </a:bodyPr>
          <a:lstStyle>
            <a:lvl1pPr>
              <a:lnSpc>
                <a:spcPct val="100000"/>
              </a:lnSpc>
              <a:defRPr sz="2400">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837152"/>
          </a:xfrm>
          <a:prstGeom prst="rect">
            <a:avLst/>
          </a:prstGeom>
        </p:spPr>
        <p:txBody>
          <a:bodyPr lIns="0" tIns="0" rIns="0" bIns="0">
            <a:spAutoFit/>
          </a:bodyPr>
          <a:lstStyle>
            <a:lvl1pPr>
              <a:buClr>
                <a:schemeClr val="tx2"/>
              </a:buClr>
              <a:buFont typeface="Calibri" pitchFamily="34" charset="0"/>
              <a:buChar char="/"/>
              <a:defRPr sz="1600">
                <a:solidFill>
                  <a:schemeClr val="tx1"/>
                </a:solidFill>
              </a:defRPr>
            </a:lvl1pPr>
            <a:lvl2pPr>
              <a:buClr>
                <a:schemeClr val="tx2"/>
              </a:buClr>
              <a:buFont typeface="Calibri" pitchFamily="34" charset="0"/>
              <a:buChar char="»"/>
              <a:defRPr sz="1600">
                <a:solidFill>
                  <a:schemeClr val="tx1"/>
                </a:solidFill>
              </a:defRPr>
            </a:lvl2pPr>
            <a:lvl3pPr>
              <a:buClr>
                <a:schemeClr val="tx2"/>
              </a:buClr>
              <a:defRPr sz="1600">
                <a:solidFill>
                  <a:schemeClr val="tx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02901934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11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576000" y="575998"/>
            <a:ext cx="3742115" cy="369332"/>
          </a:xfrm>
        </p:spPr>
        <p:txBody>
          <a:bodyPr wrap="none">
            <a:spAutoFit/>
          </a:bodyPr>
          <a:lstStyle>
            <a:lvl1pPr>
              <a:lnSpc>
                <a:spcPct val="100000"/>
              </a:lnSpc>
              <a:defRPr sz="2400">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837152"/>
          </a:xfrm>
          <a:prstGeom prst="rect">
            <a:avLst/>
          </a:prstGeom>
        </p:spPr>
        <p:txBody>
          <a:bodyPr lIns="0" tIns="0" rIns="0" bIns="0">
            <a:spAutoFit/>
          </a:bodyPr>
          <a:lstStyle>
            <a:lvl1pPr>
              <a:buClr>
                <a:schemeClr val="tx2"/>
              </a:buClr>
              <a:buFont typeface="Calibri" pitchFamily="34" charset="0"/>
              <a:buChar char="/"/>
              <a:defRPr sz="1600">
                <a:solidFill>
                  <a:schemeClr val="tx1"/>
                </a:solidFill>
              </a:defRPr>
            </a:lvl1pPr>
            <a:lvl2pPr>
              <a:buClr>
                <a:schemeClr val="tx2"/>
              </a:buClr>
              <a:buFont typeface="Calibri" pitchFamily="34" charset="0"/>
              <a:buChar char="»"/>
              <a:defRPr sz="1600">
                <a:solidFill>
                  <a:schemeClr val="tx1"/>
                </a:solidFill>
              </a:defRPr>
            </a:lvl2pPr>
            <a:lvl3pPr>
              <a:buClr>
                <a:schemeClr val="tx2"/>
              </a:buClr>
              <a:defRPr sz="1600">
                <a:solidFill>
                  <a:schemeClr val="tx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02901934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_Section Header">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336225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12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576000" y="575998"/>
            <a:ext cx="3742115" cy="369332"/>
          </a:xfrm>
        </p:spPr>
        <p:txBody>
          <a:bodyPr wrap="none">
            <a:spAutoFit/>
          </a:bodyPr>
          <a:lstStyle>
            <a:lvl1pPr>
              <a:lnSpc>
                <a:spcPct val="100000"/>
              </a:lnSpc>
              <a:defRPr sz="2400" b="1">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837152"/>
          </a:xfrm>
          <a:prstGeom prst="rect">
            <a:avLst/>
          </a:prstGeom>
        </p:spPr>
        <p:txBody>
          <a:bodyPr lIns="0" tIns="0" rIns="0" bIns="0">
            <a:spAutoFit/>
          </a:bodyPr>
          <a:lstStyle>
            <a:lvl1pPr>
              <a:buClr>
                <a:schemeClr val="tx2"/>
              </a:buClr>
              <a:buFont typeface="Calibri" pitchFamily="34" charset="0"/>
              <a:buChar char="/"/>
              <a:defRPr sz="1600">
                <a:solidFill>
                  <a:schemeClr val="tx1"/>
                </a:solidFill>
              </a:defRPr>
            </a:lvl1pPr>
            <a:lvl2pPr>
              <a:buClr>
                <a:schemeClr val="tx2"/>
              </a:buClr>
              <a:buFont typeface="Calibri" pitchFamily="34" charset="0"/>
              <a:buChar char="»"/>
              <a:defRPr sz="1600">
                <a:solidFill>
                  <a:schemeClr val="tx1"/>
                </a:solidFill>
              </a:defRPr>
            </a:lvl2pPr>
            <a:lvl3pPr>
              <a:buClr>
                <a:schemeClr val="tx2"/>
              </a:buClr>
              <a:defRPr sz="1600">
                <a:solidFill>
                  <a:schemeClr val="tx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pic>
        <p:nvPicPr>
          <p:cNvPr id="4" name="Picture 3" descr="New 2.jpg"/>
          <p:cNvPicPr>
            <a:picLocks noChangeAspect="1"/>
          </p:cNvPicPr>
          <p:nvPr userDrawn="1"/>
        </p:nvPicPr>
        <p:blipFill>
          <a:blip r:embed="rId3" cstate="email"/>
          <a:stretch>
            <a:fillRect/>
          </a:stretch>
        </p:blipFill>
        <p:spPr>
          <a:xfrm>
            <a:off x="6961550" y="779463"/>
            <a:ext cx="1152144" cy="1385316"/>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5_Title Slide">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76000" y="4212000"/>
            <a:ext cx="4837664" cy="1470025"/>
          </a:xfrm>
        </p:spPr>
        <p:txBody>
          <a:bodyPr lIns="0" tIns="0" rIns="0" bIns="0">
            <a:normAutofit/>
          </a:bodyPr>
          <a:lstStyle>
            <a:lvl1pPr>
              <a:lnSpc>
                <a:spcPts val="4500"/>
              </a:lnSpc>
              <a:defRPr sz="4700">
                <a:solidFill>
                  <a:schemeClr val="bg1"/>
                </a:solidFill>
              </a:defRPr>
            </a:lvl1pPr>
          </a:lstStyle>
          <a:p>
            <a:r>
              <a:rPr lang="en-US" dirty="0" smtClean="0"/>
              <a:t>Click to edit Master title style</a:t>
            </a:r>
            <a:endParaRPr lang="en-IE" dirty="0"/>
          </a:p>
        </p:txBody>
      </p:sp>
      <p:sp>
        <p:nvSpPr>
          <p:cNvPr id="4" name="Date Placeholder 3"/>
          <p:cNvSpPr>
            <a:spLocks noGrp="1"/>
          </p:cNvSpPr>
          <p:nvPr>
            <p:ph type="dt" sz="half" idx="10"/>
          </p:nvPr>
        </p:nvSpPr>
        <p:spPr>
          <a:xfrm>
            <a:off x="576000" y="5831505"/>
            <a:ext cx="3584864" cy="365125"/>
          </a:xfrm>
          <a:prstGeom prst="rect">
            <a:avLst/>
          </a:prstGeom>
        </p:spPr>
        <p:txBody>
          <a:bodyPr lIns="0" tIns="0" rIns="0" bIns="0"/>
          <a:lstStyle>
            <a:lvl1pPr>
              <a:lnSpc>
                <a:spcPts val="1900"/>
              </a:lnSpc>
              <a:defRPr sz="1700">
                <a:solidFill>
                  <a:schemeClr val="bg1"/>
                </a:solidFill>
              </a:defRPr>
            </a:lvl1pPr>
          </a:lstStyle>
          <a:p>
            <a:r>
              <a:rPr lang="en-US" dirty="0" smtClean="0"/>
              <a:t>Date</a:t>
            </a:r>
          </a:p>
          <a:p>
            <a:r>
              <a:rPr lang="en-US" dirty="0" smtClean="0"/>
              <a:t>Date presented</a:t>
            </a:r>
            <a:endParaRPr lang="en-IE" dirty="0"/>
          </a:p>
        </p:txBody>
      </p:sp>
      <p:sp>
        <p:nvSpPr>
          <p:cNvPr id="5" name="Picture Placeholder 4"/>
          <p:cNvSpPr>
            <a:spLocks noGrp="1"/>
          </p:cNvSpPr>
          <p:nvPr>
            <p:ph type="pic" sz="quarter" idx="11"/>
          </p:nvPr>
        </p:nvSpPr>
        <p:spPr>
          <a:xfrm>
            <a:off x="933407" y="1215793"/>
            <a:ext cx="1409071" cy="1409071"/>
          </a:xfrm>
          <a:prstGeom prst="ellipse">
            <a:avLst/>
          </a:prstGeom>
        </p:spPr>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13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576000" y="787331"/>
            <a:ext cx="3742115" cy="369332"/>
          </a:xfrm>
        </p:spPr>
        <p:txBody>
          <a:bodyPr wrap="none" lIns="0" tIns="0" rIns="0" bIns="0">
            <a:spAutoFit/>
          </a:bodyPr>
          <a:lstStyle>
            <a:lvl1pPr>
              <a:lnSpc>
                <a:spcPct val="100000"/>
              </a:lnSpc>
              <a:defRPr sz="2400" b="1">
                <a:solidFill>
                  <a:schemeClr val="accent5"/>
                </a:solidFill>
              </a:defRPr>
            </a:lvl1pPr>
          </a:lstStyle>
          <a:p>
            <a:r>
              <a:rPr lang="en-US" dirty="0" smtClean="0"/>
              <a:t>Click to edit Master title style</a:t>
            </a:r>
            <a:endParaRPr lang="en-IE" dirty="0"/>
          </a:p>
        </p:txBody>
      </p:sp>
    </p:spTree>
    <p:extLst>
      <p:ext uri="{BB962C8B-B14F-4D97-AF65-F5344CB8AC3E}">
        <p14:creationId xmlns:p14="http://schemas.microsoft.com/office/powerpoint/2010/main" val="39665198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4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576000" y="787331"/>
            <a:ext cx="3742115" cy="369332"/>
          </a:xfrm>
        </p:spPr>
        <p:txBody>
          <a:bodyPr wrap="none" lIns="0" tIns="0" rIns="0" bIns="0">
            <a:spAutoFit/>
          </a:bodyPr>
          <a:lstStyle>
            <a:lvl1pPr>
              <a:lnSpc>
                <a:spcPct val="100000"/>
              </a:lnSpc>
              <a:defRPr sz="2400" b="1">
                <a:solidFill>
                  <a:schemeClr val="accent5"/>
                </a:solidFill>
              </a:defRPr>
            </a:lvl1pPr>
          </a:lstStyle>
          <a:p>
            <a:r>
              <a:rPr lang="en-US" dirty="0" smtClean="0"/>
              <a:t>Click to edit Master title style</a:t>
            </a:r>
            <a:endParaRPr lang="en-IE" dirty="0"/>
          </a:p>
        </p:txBody>
      </p:sp>
    </p:spTree>
    <p:extLst>
      <p:ext uri="{BB962C8B-B14F-4D97-AF65-F5344CB8AC3E}">
        <p14:creationId xmlns:p14="http://schemas.microsoft.com/office/powerpoint/2010/main" val="39665198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Title Slide">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76000" y="4212000"/>
            <a:ext cx="4837664" cy="1470025"/>
          </a:xfrm>
        </p:spPr>
        <p:txBody>
          <a:bodyPr lIns="0" tIns="0" rIns="0" bIns="0">
            <a:normAutofit/>
          </a:bodyPr>
          <a:lstStyle>
            <a:lvl1pPr>
              <a:lnSpc>
                <a:spcPts val="4500"/>
              </a:lnSpc>
              <a:defRPr sz="4700">
                <a:solidFill>
                  <a:schemeClr val="bg1"/>
                </a:solidFill>
              </a:defRPr>
            </a:lvl1pPr>
          </a:lstStyle>
          <a:p>
            <a:r>
              <a:rPr lang="en-US" smtClean="0"/>
              <a:t>Click to edit Master title style</a:t>
            </a:r>
            <a:endParaRPr lang="en-IE" dirty="0"/>
          </a:p>
        </p:txBody>
      </p:sp>
      <p:sp>
        <p:nvSpPr>
          <p:cNvPr id="4" name="Date Placeholder 3"/>
          <p:cNvSpPr>
            <a:spLocks noGrp="1"/>
          </p:cNvSpPr>
          <p:nvPr>
            <p:ph type="dt" sz="half" idx="10"/>
          </p:nvPr>
        </p:nvSpPr>
        <p:spPr>
          <a:xfrm>
            <a:off x="576000" y="5831505"/>
            <a:ext cx="3584864" cy="365125"/>
          </a:xfrm>
          <a:prstGeom prst="rect">
            <a:avLst/>
          </a:prstGeom>
        </p:spPr>
        <p:txBody>
          <a:bodyPr lIns="0" tIns="0" rIns="0" bIns="0"/>
          <a:lstStyle>
            <a:lvl1pPr>
              <a:lnSpc>
                <a:spcPts val="1900"/>
              </a:lnSpc>
              <a:defRPr sz="1700">
                <a:solidFill>
                  <a:schemeClr val="accent2">
                    <a:lumMod val="60000"/>
                    <a:lumOff val="40000"/>
                  </a:schemeClr>
                </a:solidFill>
              </a:defRPr>
            </a:lvl1pPr>
          </a:lstStyle>
          <a:p>
            <a:r>
              <a:rPr lang="en-US" dirty="0" smtClean="0"/>
              <a:t>Date</a:t>
            </a:r>
          </a:p>
          <a:p>
            <a:r>
              <a:rPr lang="en-US" dirty="0" smtClean="0"/>
              <a:t>Date presented</a:t>
            </a:r>
            <a:endParaRPr lang="en-IE" dirty="0"/>
          </a:p>
        </p:txBody>
      </p:sp>
      <p:sp>
        <p:nvSpPr>
          <p:cNvPr id="6" name="Picture Placeholder 4"/>
          <p:cNvSpPr>
            <a:spLocks noGrp="1"/>
          </p:cNvSpPr>
          <p:nvPr>
            <p:ph type="pic" sz="quarter" idx="11"/>
          </p:nvPr>
        </p:nvSpPr>
        <p:spPr>
          <a:xfrm>
            <a:off x="933407" y="1215793"/>
            <a:ext cx="1409071" cy="1409071"/>
          </a:xfrm>
          <a:prstGeom prst="ellipse">
            <a:avLst/>
          </a:prstGeom>
        </p:spPr>
      </p:sp>
    </p:spTree>
    <p:extLst>
      <p:ext uri="{BB962C8B-B14F-4D97-AF65-F5344CB8AC3E}">
        <p14:creationId xmlns:p14="http://schemas.microsoft.com/office/powerpoint/2010/main" val="21926326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576000" y="787331"/>
            <a:ext cx="3742115" cy="369332"/>
          </a:xfrm>
        </p:spPr>
        <p:txBody>
          <a:bodyPr wrap="none" lIns="0" tIns="0" rIns="0" bIns="0">
            <a:spAutoFit/>
          </a:bodyPr>
          <a:lstStyle>
            <a:lvl1pPr>
              <a:lnSpc>
                <a:spcPct val="100000"/>
              </a:lnSpc>
              <a:defRPr sz="2400" b="1">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767390"/>
          </a:xfrm>
        </p:spPr>
        <p:txBody>
          <a:bodyPr lIns="0" tIns="0" rIns="0" bIns="0">
            <a:spAutoFit/>
          </a:bodyPr>
          <a:lstStyle>
            <a:lvl1pPr>
              <a:buClr>
                <a:schemeClr val="bg2"/>
              </a:buClr>
              <a:buFont typeface="Calibri" pitchFamily="34" charset="0"/>
              <a:buChar char="/"/>
              <a:defRPr sz="1600">
                <a:solidFill>
                  <a:schemeClr val="bg1"/>
                </a:solidFill>
              </a:defRPr>
            </a:lvl1pPr>
            <a:lvl2pPr>
              <a:buClr>
                <a:schemeClr val="bg2"/>
              </a:buClr>
              <a:buFont typeface="Calibri" pitchFamily="34" charset="0"/>
              <a:buChar char="»"/>
              <a:defRPr sz="1600">
                <a:solidFill>
                  <a:schemeClr val="bg1"/>
                </a:solidFill>
              </a:defRPr>
            </a:lvl2pPr>
            <a:lvl3pPr>
              <a:buClr>
                <a:schemeClr val="bg2"/>
              </a:buClr>
              <a:defRPr sz="1600">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02901934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9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576000" y="787331"/>
            <a:ext cx="3742115" cy="369332"/>
          </a:xfrm>
        </p:spPr>
        <p:txBody>
          <a:bodyPr wrap="none" lIns="0" tIns="0" rIns="0" bIns="0">
            <a:spAutoFit/>
          </a:bodyPr>
          <a:lstStyle>
            <a:lvl1pPr>
              <a:lnSpc>
                <a:spcPct val="100000"/>
              </a:lnSpc>
              <a:defRPr sz="2400" b="1">
                <a:solidFill>
                  <a:schemeClr val="accent5"/>
                </a:solidFill>
              </a:defRPr>
            </a:lvl1pPr>
          </a:lstStyle>
          <a:p>
            <a:r>
              <a:rPr lang="en-US" dirty="0" smtClean="0"/>
              <a:t>Click to edit Master title style</a:t>
            </a:r>
            <a:endParaRPr lang="en-IE" dirty="0"/>
          </a:p>
        </p:txBody>
      </p:sp>
    </p:spTree>
    <p:extLst>
      <p:ext uri="{BB962C8B-B14F-4D97-AF65-F5344CB8AC3E}">
        <p14:creationId xmlns:p14="http://schemas.microsoft.com/office/powerpoint/2010/main" val="224904066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628650" y="843241"/>
            <a:ext cx="3742115" cy="369332"/>
          </a:xfrm>
        </p:spPr>
        <p:txBody>
          <a:bodyPr wrap="none" lIns="0" tIns="0" rIns="0" bIns="0">
            <a:spAutoFit/>
          </a:bodyPr>
          <a:lstStyle>
            <a:lvl1pPr>
              <a:lnSpc>
                <a:spcPct val="100000"/>
              </a:lnSpc>
              <a:defRPr sz="2400" b="1">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767390"/>
          </a:xfrm>
        </p:spPr>
        <p:txBody>
          <a:bodyPr lIns="0" tIns="0" rIns="0" bIns="0">
            <a:spAutoFit/>
          </a:bodyPr>
          <a:lstStyle>
            <a:lvl1pPr>
              <a:buClr>
                <a:schemeClr val="bg2"/>
              </a:buClr>
              <a:buFont typeface="Calibri" pitchFamily="34" charset="0"/>
              <a:buChar char="/"/>
              <a:defRPr sz="1600">
                <a:solidFill>
                  <a:schemeClr val="bg1"/>
                </a:solidFill>
              </a:defRPr>
            </a:lvl1pPr>
            <a:lvl2pPr>
              <a:buClr>
                <a:schemeClr val="bg2"/>
              </a:buClr>
              <a:buFont typeface="Calibri" pitchFamily="34" charset="0"/>
              <a:buChar char="»"/>
              <a:defRPr sz="1600">
                <a:solidFill>
                  <a:schemeClr val="bg1"/>
                </a:solidFill>
              </a:defRPr>
            </a:lvl2pPr>
            <a:lvl3pPr>
              <a:buClr>
                <a:schemeClr val="bg2"/>
              </a:buClr>
              <a:defRPr sz="1600">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414833718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Section Header">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336225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Title Slide">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76000" y="4212000"/>
            <a:ext cx="4837664" cy="1470025"/>
          </a:xfrm>
        </p:spPr>
        <p:txBody>
          <a:bodyPr lIns="0" tIns="0" rIns="0" bIns="0">
            <a:normAutofit/>
          </a:bodyPr>
          <a:lstStyle>
            <a:lvl1pPr>
              <a:lnSpc>
                <a:spcPts val="4500"/>
              </a:lnSpc>
              <a:defRPr sz="4700">
                <a:solidFill>
                  <a:schemeClr val="tx1"/>
                </a:solidFill>
              </a:defRPr>
            </a:lvl1pPr>
          </a:lstStyle>
          <a:p>
            <a:r>
              <a:rPr lang="en-US" smtClean="0"/>
              <a:t>Click to edit Master title style</a:t>
            </a:r>
            <a:endParaRPr lang="en-IE" dirty="0"/>
          </a:p>
        </p:txBody>
      </p:sp>
      <p:sp>
        <p:nvSpPr>
          <p:cNvPr id="4" name="Date Placeholder 3"/>
          <p:cNvSpPr>
            <a:spLocks noGrp="1"/>
          </p:cNvSpPr>
          <p:nvPr>
            <p:ph type="dt" sz="half" idx="10"/>
          </p:nvPr>
        </p:nvSpPr>
        <p:spPr>
          <a:xfrm>
            <a:off x="576000" y="5843862"/>
            <a:ext cx="3584864" cy="365125"/>
          </a:xfrm>
          <a:prstGeom prst="rect">
            <a:avLst/>
          </a:prstGeom>
        </p:spPr>
        <p:txBody>
          <a:bodyPr lIns="0" tIns="0" rIns="0" bIns="0"/>
          <a:lstStyle>
            <a:lvl1pPr>
              <a:lnSpc>
                <a:spcPts val="1900"/>
              </a:lnSpc>
              <a:defRPr sz="1700">
                <a:solidFill>
                  <a:schemeClr val="accent2">
                    <a:lumMod val="60000"/>
                    <a:lumOff val="40000"/>
                  </a:schemeClr>
                </a:solidFill>
              </a:defRPr>
            </a:lvl1pPr>
          </a:lstStyle>
          <a:p>
            <a:r>
              <a:rPr lang="en-US" dirty="0" smtClean="0"/>
              <a:t>Date</a:t>
            </a:r>
          </a:p>
          <a:p>
            <a:r>
              <a:rPr lang="en-US" dirty="0" smtClean="0"/>
              <a:t>Date presented</a:t>
            </a:r>
            <a:endParaRPr lang="en-IE" dirty="0"/>
          </a:p>
        </p:txBody>
      </p:sp>
      <p:sp>
        <p:nvSpPr>
          <p:cNvPr id="5" name="Picture Placeholder 4"/>
          <p:cNvSpPr>
            <a:spLocks noGrp="1"/>
          </p:cNvSpPr>
          <p:nvPr>
            <p:ph type="pic" sz="quarter" idx="11"/>
          </p:nvPr>
        </p:nvSpPr>
        <p:spPr>
          <a:xfrm>
            <a:off x="933407" y="1215793"/>
            <a:ext cx="1409071" cy="1409071"/>
          </a:xfrm>
          <a:prstGeom prst="ellipse">
            <a:avLst/>
          </a:prstGeom>
        </p:spPr>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3_Title Slide">
    <p:bg bwMode="ltGray">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76000" y="4212000"/>
            <a:ext cx="4837664" cy="1470025"/>
          </a:xfrm>
        </p:spPr>
        <p:txBody>
          <a:bodyPr lIns="0" tIns="0" rIns="0" bIns="0">
            <a:normAutofit/>
          </a:bodyPr>
          <a:lstStyle>
            <a:lvl1pPr>
              <a:lnSpc>
                <a:spcPts val="4500"/>
              </a:lnSpc>
              <a:defRPr sz="4700">
                <a:solidFill>
                  <a:schemeClr val="bg1"/>
                </a:solidFill>
              </a:defRPr>
            </a:lvl1pPr>
          </a:lstStyle>
          <a:p>
            <a:r>
              <a:rPr lang="en-US" smtClean="0"/>
              <a:t>Click to edit Master title style</a:t>
            </a:r>
            <a:endParaRPr lang="en-IE" dirty="0"/>
          </a:p>
        </p:txBody>
      </p:sp>
      <p:sp>
        <p:nvSpPr>
          <p:cNvPr id="4" name="Date Placeholder 3"/>
          <p:cNvSpPr>
            <a:spLocks noGrp="1"/>
          </p:cNvSpPr>
          <p:nvPr>
            <p:ph type="dt" sz="half" idx="10"/>
          </p:nvPr>
        </p:nvSpPr>
        <p:spPr>
          <a:xfrm>
            <a:off x="576000" y="5831505"/>
            <a:ext cx="3584864" cy="365125"/>
          </a:xfrm>
          <a:prstGeom prst="rect">
            <a:avLst/>
          </a:prstGeom>
        </p:spPr>
        <p:txBody>
          <a:bodyPr lIns="0" tIns="0" rIns="0" bIns="0"/>
          <a:lstStyle>
            <a:lvl1pPr>
              <a:lnSpc>
                <a:spcPts val="1900"/>
              </a:lnSpc>
              <a:defRPr sz="1700">
                <a:solidFill>
                  <a:schemeClr val="accent2">
                    <a:lumMod val="60000"/>
                    <a:lumOff val="40000"/>
                  </a:schemeClr>
                </a:solidFill>
              </a:defRPr>
            </a:lvl1pPr>
          </a:lstStyle>
          <a:p>
            <a:r>
              <a:rPr lang="en-US" dirty="0" smtClean="0"/>
              <a:t>Date</a:t>
            </a:r>
          </a:p>
          <a:p>
            <a:r>
              <a:rPr lang="en-US" dirty="0" smtClean="0"/>
              <a:t>Date presented</a:t>
            </a:r>
            <a:endParaRPr lang="en-IE" dirty="0"/>
          </a:p>
        </p:txBody>
      </p:sp>
      <p:sp>
        <p:nvSpPr>
          <p:cNvPr id="5" name="Picture Placeholder 4"/>
          <p:cNvSpPr>
            <a:spLocks noGrp="1"/>
          </p:cNvSpPr>
          <p:nvPr>
            <p:ph type="pic" sz="quarter" idx="11"/>
          </p:nvPr>
        </p:nvSpPr>
        <p:spPr>
          <a:xfrm>
            <a:off x="933407" y="1215793"/>
            <a:ext cx="1409071" cy="1409071"/>
          </a:xfrm>
          <a:prstGeom prst="ellipse">
            <a:avLst/>
          </a:prstGeom>
        </p:spPr>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4_Title Slide">
    <p:bg bwMode="ltGray">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76000" y="4212000"/>
            <a:ext cx="4837664" cy="1470025"/>
          </a:xfrm>
        </p:spPr>
        <p:txBody>
          <a:bodyPr lIns="0" tIns="0" rIns="0" bIns="0">
            <a:normAutofit/>
          </a:bodyPr>
          <a:lstStyle>
            <a:lvl1pPr>
              <a:lnSpc>
                <a:spcPts val="4500"/>
              </a:lnSpc>
              <a:defRPr sz="4700">
                <a:solidFill>
                  <a:schemeClr val="bg1"/>
                </a:solidFill>
              </a:defRPr>
            </a:lvl1pPr>
          </a:lstStyle>
          <a:p>
            <a:r>
              <a:rPr lang="en-US" smtClean="0"/>
              <a:t>Click to edit Master title style</a:t>
            </a:r>
            <a:endParaRPr lang="en-IE" dirty="0"/>
          </a:p>
        </p:txBody>
      </p:sp>
      <p:sp>
        <p:nvSpPr>
          <p:cNvPr id="4" name="Date Placeholder 3"/>
          <p:cNvSpPr>
            <a:spLocks noGrp="1"/>
          </p:cNvSpPr>
          <p:nvPr>
            <p:ph type="dt" sz="half" idx="10"/>
          </p:nvPr>
        </p:nvSpPr>
        <p:spPr>
          <a:xfrm>
            <a:off x="576000" y="5831505"/>
            <a:ext cx="3584864" cy="365125"/>
          </a:xfrm>
          <a:prstGeom prst="rect">
            <a:avLst/>
          </a:prstGeom>
        </p:spPr>
        <p:txBody>
          <a:bodyPr lIns="0" tIns="0" rIns="0" bIns="0"/>
          <a:lstStyle>
            <a:lvl1pPr>
              <a:lnSpc>
                <a:spcPts val="1900"/>
              </a:lnSpc>
              <a:defRPr sz="1700">
                <a:solidFill>
                  <a:schemeClr val="accent2">
                    <a:lumMod val="60000"/>
                    <a:lumOff val="40000"/>
                  </a:schemeClr>
                </a:solidFill>
              </a:defRPr>
            </a:lvl1pPr>
          </a:lstStyle>
          <a:p>
            <a:r>
              <a:rPr lang="en-US" dirty="0" smtClean="0"/>
              <a:t>Date</a:t>
            </a:r>
          </a:p>
          <a:p>
            <a:r>
              <a:rPr lang="en-US" dirty="0" smtClean="0"/>
              <a:t>Date presented</a:t>
            </a:r>
            <a:endParaRPr lang="en-IE" dirty="0"/>
          </a:p>
        </p:txBody>
      </p:sp>
      <p:sp>
        <p:nvSpPr>
          <p:cNvPr id="5" name="Picture Placeholder 4"/>
          <p:cNvSpPr>
            <a:spLocks noGrp="1"/>
          </p:cNvSpPr>
          <p:nvPr>
            <p:ph type="pic" sz="quarter" idx="11"/>
          </p:nvPr>
        </p:nvSpPr>
        <p:spPr>
          <a:xfrm>
            <a:off x="933407" y="1215793"/>
            <a:ext cx="1409071" cy="1409071"/>
          </a:xfrm>
          <a:prstGeom prst="ellipse">
            <a:avLst/>
          </a:prstGeom>
        </p:spPr>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IE" dirty="0"/>
          </a:p>
        </p:txBody>
      </p:sp>
      <p:sp>
        <p:nvSpPr>
          <p:cNvPr id="4" name="Picture Placeholder 4"/>
          <p:cNvSpPr>
            <a:spLocks noGrp="1"/>
          </p:cNvSpPr>
          <p:nvPr>
            <p:ph type="pic" sz="quarter" idx="11"/>
          </p:nvPr>
        </p:nvSpPr>
        <p:spPr>
          <a:xfrm>
            <a:off x="1675685" y="1742918"/>
            <a:ext cx="2538626" cy="2538626"/>
          </a:xfrm>
          <a:prstGeom prst="ellipse">
            <a:avLst/>
          </a:prstGeom>
        </p:spPr>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5_Title Slide">
    <p:bg bwMode="ltGray">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76000" y="4212000"/>
            <a:ext cx="4837664" cy="1470025"/>
          </a:xfrm>
        </p:spPr>
        <p:txBody>
          <a:bodyPr lIns="0" tIns="0" rIns="0" bIns="0">
            <a:normAutofit/>
          </a:bodyPr>
          <a:lstStyle>
            <a:lvl1pPr>
              <a:lnSpc>
                <a:spcPts val="4500"/>
              </a:lnSpc>
              <a:defRPr sz="4700">
                <a:solidFill>
                  <a:schemeClr val="tx1"/>
                </a:solidFill>
              </a:defRPr>
            </a:lvl1pPr>
          </a:lstStyle>
          <a:p>
            <a:r>
              <a:rPr lang="en-US" smtClean="0"/>
              <a:t>Click to edit Master title style</a:t>
            </a:r>
            <a:endParaRPr lang="en-IE" dirty="0"/>
          </a:p>
        </p:txBody>
      </p:sp>
      <p:sp>
        <p:nvSpPr>
          <p:cNvPr id="4" name="Date Placeholder 3"/>
          <p:cNvSpPr>
            <a:spLocks noGrp="1"/>
          </p:cNvSpPr>
          <p:nvPr>
            <p:ph type="dt" sz="half" idx="10"/>
          </p:nvPr>
        </p:nvSpPr>
        <p:spPr>
          <a:xfrm>
            <a:off x="576000" y="5831505"/>
            <a:ext cx="3584864" cy="365125"/>
          </a:xfrm>
          <a:prstGeom prst="rect">
            <a:avLst/>
          </a:prstGeom>
        </p:spPr>
        <p:txBody>
          <a:bodyPr lIns="0" tIns="0" rIns="0" bIns="0"/>
          <a:lstStyle>
            <a:lvl1pPr>
              <a:lnSpc>
                <a:spcPts val="1900"/>
              </a:lnSpc>
              <a:defRPr sz="1700">
                <a:solidFill>
                  <a:schemeClr val="bg1"/>
                </a:solidFill>
              </a:defRPr>
            </a:lvl1pPr>
          </a:lstStyle>
          <a:p>
            <a:r>
              <a:rPr lang="en-US" dirty="0" smtClean="0"/>
              <a:t>Date</a:t>
            </a:r>
          </a:p>
          <a:p>
            <a:r>
              <a:rPr lang="en-US" dirty="0" smtClean="0"/>
              <a:t>Date presented</a:t>
            </a:r>
            <a:endParaRPr lang="en-IE" dirty="0"/>
          </a:p>
        </p:txBody>
      </p:sp>
      <p:sp>
        <p:nvSpPr>
          <p:cNvPr id="5" name="Picture Placeholder 4"/>
          <p:cNvSpPr>
            <a:spLocks noGrp="1"/>
          </p:cNvSpPr>
          <p:nvPr>
            <p:ph type="pic" sz="quarter" idx="11"/>
          </p:nvPr>
        </p:nvSpPr>
        <p:spPr>
          <a:xfrm>
            <a:off x="933407" y="1215793"/>
            <a:ext cx="1409071" cy="1409071"/>
          </a:xfrm>
          <a:prstGeom prst="ellipse">
            <a:avLst/>
          </a:prstGeom>
        </p:spPr>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3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628650" y="861707"/>
            <a:ext cx="3742115" cy="332399"/>
          </a:xfrm>
        </p:spPr>
        <p:txBody>
          <a:bodyPr wrap="none" lIns="0" tIns="0" rIns="0" bIns="0">
            <a:spAutoFit/>
          </a:bodyPr>
          <a:lstStyle>
            <a:lvl1pPr>
              <a:defRPr sz="2400" b="1">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767390"/>
          </a:xfrm>
        </p:spPr>
        <p:txBody>
          <a:bodyPr lIns="0" tIns="0" rIns="0" bIns="0">
            <a:spAutoFit/>
          </a:bodyPr>
          <a:lstStyle>
            <a:lvl1pPr>
              <a:buClr>
                <a:schemeClr val="bg2"/>
              </a:buClr>
              <a:buFont typeface="Calibri" pitchFamily="34" charset="0"/>
              <a:buChar char="/"/>
              <a:defRPr sz="1600">
                <a:solidFill>
                  <a:schemeClr val="bg1"/>
                </a:solidFill>
              </a:defRPr>
            </a:lvl1pPr>
            <a:lvl2pPr>
              <a:buClr>
                <a:schemeClr val="bg2"/>
              </a:buClr>
              <a:buFont typeface="Calibri" pitchFamily="34" charset="0"/>
              <a:buChar char="»"/>
              <a:defRPr sz="1600">
                <a:solidFill>
                  <a:schemeClr val="bg1"/>
                </a:solidFill>
              </a:defRPr>
            </a:lvl2pPr>
            <a:lvl3pPr>
              <a:buClr>
                <a:schemeClr val="bg2"/>
              </a:buClr>
              <a:defRPr sz="1600">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Picture Placeholder 4"/>
          <p:cNvSpPr>
            <a:spLocks noGrp="1"/>
          </p:cNvSpPr>
          <p:nvPr>
            <p:ph type="pic" sz="quarter" idx="11"/>
          </p:nvPr>
        </p:nvSpPr>
        <p:spPr>
          <a:xfrm>
            <a:off x="6850112" y="1290920"/>
            <a:ext cx="1527584" cy="1554971"/>
          </a:xfrm>
          <a:prstGeom prst="ellipse">
            <a:avLst/>
          </a:prstGeom>
        </p:spPr>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5_Blank">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576000" y="805798"/>
            <a:ext cx="3742115" cy="332399"/>
          </a:xfrm>
        </p:spPr>
        <p:txBody>
          <a:bodyPr wrap="none" lIns="0" tIns="0" rIns="0" bIns="0">
            <a:spAutoFit/>
          </a:bodyPr>
          <a:lstStyle>
            <a:lvl1pPr>
              <a:defRPr sz="2400" b="1">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767390"/>
          </a:xfrm>
        </p:spPr>
        <p:txBody>
          <a:bodyPr lIns="0" tIns="0" rIns="0" bIns="0">
            <a:spAutoFit/>
          </a:bodyPr>
          <a:lstStyle>
            <a:lvl1pPr>
              <a:buClr>
                <a:schemeClr val="bg2"/>
              </a:buClr>
              <a:buFont typeface="Calibri" pitchFamily="34" charset="0"/>
              <a:buChar char="/"/>
              <a:defRPr sz="1600">
                <a:solidFill>
                  <a:schemeClr val="bg1"/>
                </a:solidFill>
              </a:defRPr>
            </a:lvl1pPr>
            <a:lvl2pPr>
              <a:buClr>
                <a:schemeClr val="bg2"/>
              </a:buClr>
              <a:buFont typeface="Calibri" pitchFamily="34" charset="0"/>
              <a:buChar char="»"/>
              <a:defRPr sz="1600">
                <a:solidFill>
                  <a:schemeClr val="bg1"/>
                </a:solidFill>
              </a:defRPr>
            </a:lvl2pPr>
            <a:lvl3pPr>
              <a:buClr>
                <a:schemeClr val="bg2"/>
              </a:buClr>
              <a:defRPr sz="1600">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pic>
        <p:nvPicPr>
          <p:cNvPr id="4" name="Picture 3" descr="New 2.jpg"/>
          <p:cNvPicPr>
            <a:picLocks noChangeAspect="1"/>
          </p:cNvPicPr>
          <p:nvPr userDrawn="1"/>
        </p:nvPicPr>
        <p:blipFill>
          <a:blip r:embed="rId3" cstate="email"/>
          <a:stretch>
            <a:fillRect/>
          </a:stretch>
        </p:blipFill>
        <p:spPr>
          <a:xfrm>
            <a:off x="7682312" y="279340"/>
            <a:ext cx="1152144" cy="1385316"/>
          </a:xfrm>
          <a:prstGeom prst="rect">
            <a:avLst/>
          </a:prstGeom>
        </p:spPr>
      </p:pic>
      <p:sp>
        <p:nvSpPr>
          <p:cNvPr id="5" name="Picture Placeholder 4"/>
          <p:cNvSpPr>
            <a:spLocks noGrp="1"/>
          </p:cNvSpPr>
          <p:nvPr>
            <p:ph type="pic" sz="quarter" idx="11"/>
          </p:nvPr>
        </p:nvSpPr>
        <p:spPr>
          <a:xfrm>
            <a:off x="7993115" y="597514"/>
            <a:ext cx="720582" cy="720582"/>
          </a:xfrm>
          <a:prstGeom prst="ellipse">
            <a:avLst/>
          </a:prstGeom>
        </p:spPr>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3_Blank">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576000" y="805798"/>
            <a:ext cx="3742115" cy="332399"/>
          </a:xfrm>
        </p:spPr>
        <p:txBody>
          <a:bodyPr wrap="none" lIns="0" tIns="0" rIns="0" bIns="0">
            <a:spAutoFit/>
          </a:bodyPr>
          <a:lstStyle>
            <a:lvl1pPr>
              <a:defRPr sz="2400" b="1">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767390"/>
          </a:xfrm>
        </p:spPr>
        <p:txBody>
          <a:bodyPr lIns="0" tIns="0" rIns="0" bIns="0">
            <a:spAutoFit/>
          </a:bodyPr>
          <a:lstStyle>
            <a:lvl1pPr>
              <a:buClr>
                <a:schemeClr val="bg2"/>
              </a:buClr>
              <a:buFont typeface="Calibri" pitchFamily="34" charset="0"/>
              <a:buChar char="/"/>
              <a:defRPr sz="1600">
                <a:solidFill>
                  <a:schemeClr val="bg1"/>
                </a:solidFill>
              </a:defRPr>
            </a:lvl1pPr>
            <a:lvl2pPr>
              <a:buClr>
                <a:schemeClr val="bg2"/>
              </a:buClr>
              <a:buFont typeface="Calibri" pitchFamily="34" charset="0"/>
              <a:buChar char="»"/>
              <a:defRPr sz="1600">
                <a:solidFill>
                  <a:schemeClr val="bg1"/>
                </a:solidFill>
              </a:defRPr>
            </a:lvl2pPr>
            <a:lvl3pPr>
              <a:buClr>
                <a:schemeClr val="bg2"/>
              </a:buClr>
              <a:defRPr sz="1600">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pic>
        <p:nvPicPr>
          <p:cNvPr id="4" name="Picture 3" descr="New 2.jpg"/>
          <p:cNvPicPr>
            <a:picLocks noChangeAspect="1"/>
          </p:cNvPicPr>
          <p:nvPr userDrawn="1"/>
        </p:nvPicPr>
        <p:blipFill>
          <a:blip r:embed="rId3" cstate="email"/>
          <a:stretch>
            <a:fillRect/>
          </a:stretch>
        </p:blipFill>
        <p:spPr>
          <a:xfrm>
            <a:off x="7682312" y="279340"/>
            <a:ext cx="1152144" cy="1385316"/>
          </a:xfrm>
          <a:prstGeom prst="rect">
            <a:avLst/>
          </a:prstGeom>
        </p:spPr>
      </p:pic>
    </p:spTree>
    <p:extLst>
      <p:ext uri="{BB962C8B-B14F-4D97-AF65-F5344CB8AC3E}">
        <p14:creationId xmlns:p14="http://schemas.microsoft.com/office/powerpoint/2010/main" val="352930110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24231"/>
            <a:ext cx="3742115" cy="369332"/>
          </a:xfrm>
        </p:spPr>
        <p:txBody>
          <a:bodyPr wrap="none" lIns="0" tIns="0" rIns="0" bIns="0">
            <a:spAutoFit/>
          </a:bodyPr>
          <a:lstStyle>
            <a:lvl1pPr>
              <a:lnSpc>
                <a:spcPct val="100000"/>
              </a:lnSpc>
              <a:spcAft>
                <a:spcPts val="300"/>
              </a:spcAft>
              <a:defRPr sz="2400" b="1">
                <a:solidFill>
                  <a:schemeClr val="accent5"/>
                </a:solidFill>
              </a:defRPr>
            </a:lvl1pPr>
          </a:lstStyle>
          <a:p>
            <a:r>
              <a:rPr lang="en-US" smtClean="0"/>
              <a:t>Click to edit Master title style</a:t>
            </a:r>
            <a:endParaRPr lang="en-IE" dirty="0"/>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2197205" cy="215444"/>
          </a:xfrm>
        </p:spPr>
        <p:txBody>
          <a:bodyPr wrap="none" lIns="0" tIns="0" rIns="0" bIns="0">
            <a:spAutoFit/>
          </a:bodyPr>
          <a:lstStyle>
            <a:lvl1pPr marL="0" indent="0" algn="l">
              <a:lnSpc>
                <a:spcPct val="100000"/>
              </a:lnSpc>
              <a:spcBef>
                <a:spcPts val="0"/>
              </a:spcBef>
              <a:buNone/>
              <a:defRPr sz="14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348813"/>
          </a:xfrm>
        </p:spPr>
        <p:txBody>
          <a:bodyPr>
            <a:spAutoFit/>
          </a:bodyPr>
          <a:lstStyle>
            <a:lvl1pPr marL="0" indent="0">
              <a:lnSpc>
                <a:spcPts val="2000"/>
              </a:lnSpc>
              <a:spcBef>
                <a:spcPts val="0"/>
              </a:spcBef>
              <a:buNone/>
              <a:defRPr sz="1600" b="1">
                <a:solidFill>
                  <a:schemeClr val="bg1"/>
                </a:solidFill>
              </a:defRPr>
            </a:lvl1pPr>
          </a:lstStyle>
          <a:p>
            <a:pPr lvl="0"/>
            <a:r>
              <a:rPr lang="en-US" dirty="0" smtClean="0"/>
              <a:t>Click to edit Master text styles</a:t>
            </a:r>
          </a:p>
        </p:txBody>
      </p:sp>
    </p:spTree>
    <p:extLst>
      <p:ext uri="{BB962C8B-B14F-4D97-AF65-F5344CB8AC3E}">
        <p14:creationId xmlns:p14="http://schemas.microsoft.com/office/powerpoint/2010/main" val="170882424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22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80318946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5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322664582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6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248374018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7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114963308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8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18989010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4" name="Title 1"/>
          <p:cNvSpPr>
            <a:spLocks noGrp="1"/>
          </p:cNvSpPr>
          <p:nvPr>
            <p:ph type="title"/>
          </p:nvPr>
        </p:nvSpPr>
        <p:spPr>
          <a:xfrm>
            <a:off x="5220000" y="2700000"/>
            <a:ext cx="3321327" cy="1143000"/>
          </a:xfrm>
        </p:spPr>
        <p:txBody>
          <a:bodyPr/>
          <a:lstStyle>
            <a:lvl1pPr>
              <a:defRPr>
                <a:solidFill>
                  <a:srgbClr val="532E60"/>
                </a:solidFill>
              </a:defRPr>
            </a:lvl1pPr>
          </a:lstStyle>
          <a:p>
            <a:r>
              <a:rPr lang="en-US" dirty="0" smtClean="0"/>
              <a:t>Click to edit Master title style</a:t>
            </a:r>
            <a:endParaRPr lang="en-IE" dirty="0"/>
          </a:p>
        </p:txBody>
      </p:sp>
      <p:sp>
        <p:nvSpPr>
          <p:cNvPr id="6" name="Picture Placeholder 4"/>
          <p:cNvSpPr>
            <a:spLocks noGrp="1"/>
          </p:cNvSpPr>
          <p:nvPr>
            <p:ph type="pic" sz="quarter" idx="11"/>
          </p:nvPr>
        </p:nvSpPr>
        <p:spPr>
          <a:xfrm>
            <a:off x="1675685" y="1742918"/>
            <a:ext cx="2538626" cy="2538626"/>
          </a:xfrm>
          <a:prstGeom prst="ellipse">
            <a:avLst/>
          </a:prstGeom>
        </p:spPr>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9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7436666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10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331369209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11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dirty="0"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308435059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12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306287104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13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9436854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14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372118559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15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344261846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16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18735231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17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78982774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18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3457478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Header">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5220000" y="2700000"/>
            <a:ext cx="3321327" cy="1143000"/>
          </a:xfrm>
          <a:prstGeom prst="rect">
            <a:avLst/>
          </a:prstGeom>
        </p:spPr>
        <p:txBody>
          <a:bodyPr vert="horz" lIns="0" tIns="0" rIns="0" bIns="0" rtlCol="0" anchor="t" anchorCtr="0">
            <a:noAutofit/>
          </a:bodyPr>
          <a:lstStyle>
            <a:lvl1pPr>
              <a:defRPr>
                <a:solidFill>
                  <a:srgbClr val="4B2942"/>
                </a:solidFill>
              </a:defRPr>
            </a:lvl1pPr>
          </a:lstStyle>
          <a:p>
            <a:r>
              <a:rPr lang="en-US" dirty="0" smtClean="0"/>
              <a:t>Click to edit Master title style</a:t>
            </a:r>
            <a:endParaRPr lang="en-IE" dirty="0"/>
          </a:p>
        </p:txBody>
      </p:sp>
      <p:sp>
        <p:nvSpPr>
          <p:cNvPr id="5" name="Picture Placeholder 4"/>
          <p:cNvSpPr>
            <a:spLocks noGrp="1"/>
          </p:cNvSpPr>
          <p:nvPr>
            <p:ph type="pic" sz="quarter" idx="11"/>
          </p:nvPr>
        </p:nvSpPr>
        <p:spPr>
          <a:xfrm>
            <a:off x="1675685" y="1742918"/>
            <a:ext cx="2538626" cy="2538626"/>
          </a:xfrm>
          <a:prstGeom prst="ellipse">
            <a:avLst/>
          </a:prstGeom>
        </p:spPr>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19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185807934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20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153315460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21_Title and Content">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p:spPr>
        <p:txBody>
          <a:bodyPr>
            <a:normAutofit/>
          </a:bodyPr>
          <a:lstStyle>
            <a:lvl1pPr marL="0" indent="0">
              <a:lnSpc>
                <a:spcPts val="2000"/>
              </a:lnSpc>
              <a:spcBef>
                <a:spcPts val="0"/>
              </a:spcBef>
              <a:buNone/>
              <a:defRPr sz="1600" b="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342594700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userDrawn="1">
  <p:cSld name="6_Blank">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628650" y="861707"/>
            <a:ext cx="3742115" cy="332399"/>
          </a:xfrm>
        </p:spPr>
        <p:txBody>
          <a:bodyPr wrap="none" lIns="0" tIns="0" rIns="0" bIns="0">
            <a:spAutoFit/>
          </a:bodyPr>
          <a:lstStyle>
            <a:lvl1pPr>
              <a:defRPr sz="2400" b="1">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767390"/>
          </a:xfrm>
          <a:prstGeom prst="rect">
            <a:avLst/>
          </a:prstGeom>
        </p:spPr>
        <p:txBody>
          <a:bodyPr lIns="0" tIns="0" rIns="0" bIns="0">
            <a:spAutoFit/>
          </a:bodyPr>
          <a:lstStyle>
            <a:lvl1pPr>
              <a:buClr>
                <a:schemeClr val="bg2"/>
              </a:buClr>
              <a:buFont typeface="Calibri" pitchFamily="34" charset="0"/>
              <a:buChar char="/"/>
              <a:defRPr sz="1600">
                <a:solidFill>
                  <a:schemeClr val="bg1"/>
                </a:solidFill>
              </a:defRPr>
            </a:lvl1pPr>
            <a:lvl2pPr>
              <a:buClr>
                <a:schemeClr val="bg2"/>
              </a:buClr>
              <a:buFont typeface="Calibri" pitchFamily="34" charset="0"/>
              <a:buChar char="»"/>
              <a:defRPr sz="1600">
                <a:solidFill>
                  <a:schemeClr val="bg1"/>
                </a:solidFill>
              </a:defRPr>
            </a:lvl2pPr>
            <a:lvl3pPr>
              <a:buClr>
                <a:schemeClr val="bg2"/>
              </a:buClr>
              <a:defRPr sz="1600">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414833718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4_Blank">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628650" y="861707"/>
            <a:ext cx="3742115" cy="332399"/>
          </a:xfrm>
        </p:spPr>
        <p:txBody>
          <a:bodyPr wrap="none" lIns="0" tIns="0" rIns="0" bIns="0">
            <a:spAutoFit/>
          </a:bodyPr>
          <a:lstStyle>
            <a:lvl1pPr>
              <a:defRPr sz="2400" b="1">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767390"/>
          </a:xfrm>
          <a:prstGeom prst="rect">
            <a:avLst/>
          </a:prstGeom>
        </p:spPr>
        <p:txBody>
          <a:bodyPr lIns="0" tIns="0" rIns="0" bIns="0">
            <a:spAutoFit/>
          </a:bodyPr>
          <a:lstStyle>
            <a:lvl1pPr>
              <a:buClr>
                <a:schemeClr val="bg2"/>
              </a:buClr>
              <a:buFont typeface="Calibri" pitchFamily="34" charset="0"/>
              <a:buChar char="/"/>
              <a:defRPr sz="1600">
                <a:solidFill>
                  <a:schemeClr val="bg1"/>
                </a:solidFill>
              </a:defRPr>
            </a:lvl1pPr>
            <a:lvl2pPr>
              <a:buClr>
                <a:schemeClr val="bg2"/>
              </a:buClr>
              <a:buFont typeface="Calibri" pitchFamily="34" charset="0"/>
              <a:buChar char="»"/>
              <a:defRPr sz="1600">
                <a:solidFill>
                  <a:schemeClr val="bg1"/>
                </a:solidFill>
              </a:defRPr>
            </a:lvl2pPr>
            <a:lvl3pPr>
              <a:buClr>
                <a:schemeClr val="bg2"/>
              </a:buClr>
              <a:defRPr sz="1600">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Picture Placeholder 4"/>
          <p:cNvSpPr>
            <a:spLocks noGrp="1"/>
          </p:cNvSpPr>
          <p:nvPr>
            <p:ph type="pic" sz="quarter" idx="11"/>
          </p:nvPr>
        </p:nvSpPr>
        <p:spPr>
          <a:xfrm>
            <a:off x="6850113" y="1299167"/>
            <a:ext cx="1551609" cy="1551609"/>
          </a:xfrm>
          <a:prstGeom prst="ellipse">
            <a:avLst/>
          </a:prstGeom>
        </p:spPr>
      </p:sp>
    </p:spTree>
    <p:extLst>
      <p:ext uri="{BB962C8B-B14F-4D97-AF65-F5344CB8AC3E}">
        <p14:creationId xmlns:p14="http://schemas.microsoft.com/office/powerpoint/2010/main" val="222887669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userDrawn="1">
  <p:cSld name="7_Blank">
    <p:bg bwMode="ltGray">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576000" y="805798"/>
            <a:ext cx="3742115" cy="332399"/>
          </a:xfrm>
        </p:spPr>
        <p:txBody>
          <a:bodyPr wrap="none" lIns="0" tIns="0" rIns="0" bIns="0">
            <a:spAutoFit/>
          </a:bodyPr>
          <a:lstStyle>
            <a:lvl1pPr>
              <a:defRPr sz="2400" b="1">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767390"/>
          </a:xfrm>
          <a:prstGeom prst="rect">
            <a:avLst/>
          </a:prstGeom>
        </p:spPr>
        <p:txBody>
          <a:bodyPr lIns="0" tIns="0" rIns="0" bIns="0">
            <a:spAutoFit/>
          </a:bodyPr>
          <a:lstStyle>
            <a:lvl1pPr>
              <a:buClr>
                <a:schemeClr val="bg2"/>
              </a:buClr>
              <a:buFont typeface="Calibri" pitchFamily="34" charset="0"/>
              <a:buChar char="/"/>
              <a:defRPr sz="1600">
                <a:solidFill>
                  <a:schemeClr val="bg1"/>
                </a:solidFill>
              </a:defRPr>
            </a:lvl1pPr>
            <a:lvl2pPr>
              <a:buClr>
                <a:schemeClr val="bg2"/>
              </a:buClr>
              <a:buFont typeface="Calibri" pitchFamily="34" charset="0"/>
              <a:buChar char="»"/>
              <a:defRPr sz="1600">
                <a:solidFill>
                  <a:schemeClr val="bg1"/>
                </a:solidFill>
              </a:defRPr>
            </a:lvl2pPr>
            <a:lvl3pPr>
              <a:buClr>
                <a:schemeClr val="bg2"/>
              </a:buClr>
              <a:defRPr sz="1600">
                <a:solidFill>
                  <a:schemeClr val="bg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02901934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Line 11"/>
          <p:cNvSpPr>
            <a:spLocks noChangeShapeType="1"/>
          </p:cNvSpPr>
          <p:nvPr userDrawn="1"/>
        </p:nvSpPr>
        <p:spPr bwMode="auto">
          <a:xfrm>
            <a:off x="0" y="1219200"/>
            <a:ext cx="9144000" cy="0"/>
          </a:xfrm>
          <a:prstGeom prst="line">
            <a:avLst/>
          </a:prstGeom>
          <a:noFill/>
          <a:ln w="28575">
            <a:solidFill>
              <a:srgbClr val="B6BF00"/>
            </a:solidFill>
            <a:round/>
            <a:headEnd/>
            <a:tailEnd/>
          </a:ln>
        </p:spPr>
        <p:txBody>
          <a:bodyPr wrap="none" anchor="ctr"/>
          <a:lstStyle/>
          <a:p>
            <a:pPr>
              <a:defRPr/>
            </a:pPr>
            <a:endParaRPr lang="en-US" dirty="0"/>
          </a:p>
        </p:txBody>
      </p:sp>
    </p:spTree>
    <p:extLst>
      <p:ext uri="{BB962C8B-B14F-4D97-AF65-F5344CB8AC3E}">
        <p14:creationId xmlns:p14="http://schemas.microsoft.com/office/powerpoint/2010/main" val="231794001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2624178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userDrawn="1">
  <p:cSld name="24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4800" y="152400"/>
            <a:ext cx="8534400" cy="304800"/>
          </a:xfrm>
        </p:spPr>
        <p:txBody>
          <a:bodyPr lIns="0" tIns="0" rIns="0" bIns="0">
            <a:noAutofit/>
          </a:bodyPr>
          <a:lstStyle>
            <a:lvl1pPr>
              <a:defRPr sz="1800" b="1"/>
            </a:lvl1pPr>
          </a:lstStyle>
          <a:p>
            <a:r>
              <a:rPr lang="ga-IE" dirty="0" smtClean="0"/>
              <a:t>Presentation Name</a:t>
            </a:r>
            <a:endParaRPr lang="en-US" dirty="0"/>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userDrawn="1">
  <p:cSld name="25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4800" y="152400"/>
            <a:ext cx="8534400" cy="304800"/>
          </a:xfrm>
        </p:spPr>
        <p:txBody>
          <a:bodyPr lIns="0" tIns="0" rIns="0" bIns="0">
            <a:noAutofit/>
          </a:bodyPr>
          <a:lstStyle>
            <a:lvl1pPr>
              <a:defRPr sz="1800" b="1"/>
            </a:lvl1pPr>
          </a:lstStyle>
          <a:p>
            <a:r>
              <a:rPr lang="ga-IE" dirty="0" smtClean="0"/>
              <a:t>Presentation Name</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4B2942"/>
                </a:solidFill>
              </a:defRPr>
            </a:lvl1pPr>
          </a:lstStyle>
          <a:p>
            <a:r>
              <a:rPr lang="en-US" dirty="0" smtClean="0"/>
              <a:t>Click to edit Master title style</a:t>
            </a:r>
            <a:endParaRPr lang="en-IE" dirty="0"/>
          </a:p>
        </p:txBody>
      </p:sp>
      <p:sp>
        <p:nvSpPr>
          <p:cNvPr id="5" name="Picture Placeholder 4"/>
          <p:cNvSpPr>
            <a:spLocks noGrp="1"/>
          </p:cNvSpPr>
          <p:nvPr>
            <p:ph type="pic" sz="quarter" idx="11"/>
          </p:nvPr>
        </p:nvSpPr>
        <p:spPr>
          <a:xfrm>
            <a:off x="1675685" y="1742918"/>
            <a:ext cx="2538626" cy="2538626"/>
          </a:xfrm>
          <a:prstGeom prst="ellipse">
            <a:avLst/>
          </a:prstGeom>
        </p:spPr>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dirty="0"/>
          </a:p>
        </p:txBody>
      </p:sp>
      <p:sp>
        <p:nvSpPr>
          <p:cNvPr id="3" name="Picture Placeholder 4"/>
          <p:cNvSpPr>
            <a:spLocks noGrp="1"/>
          </p:cNvSpPr>
          <p:nvPr>
            <p:ph type="pic" sz="quarter" idx="11"/>
          </p:nvPr>
        </p:nvSpPr>
        <p:spPr>
          <a:xfrm>
            <a:off x="1675685" y="1775190"/>
            <a:ext cx="2466009" cy="2466009"/>
          </a:xfrm>
          <a:prstGeom prst="ellipse">
            <a:avLst/>
          </a:prstGeom>
        </p:spPr>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4" name="Title 1"/>
          <p:cNvSpPr>
            <a:spLocks noGrp="1"/>
          </p:cNvSpPr>
          <p:nvPr>
            <p:ph type="title"/>
          </p:nvPr>
        </p:nvSpPr>
        <p:spPr>
          <a:xfrm>
            <a:off x="5220000" y="2700000"/>
            <a:ext cx="3321327" cy="1143000"/>
          </a:xfrm>
        </p:spPr>
        <p:txBody>
          <a:bodyPr/>
          <a:lstStyle>
            <a:lvl1pPr>
              <a:defRPr>
                <a:solidFill>
                  <a:srgbClr val="532E60"/>
                </a:solidFill>
              </a:defRPr>
            </a:lvl1pPr>
          </a:lstStyle>
          <a:p>
            <a:r>
              <a:rPr lang="en-US" smtClean="0"/>
              <a:t>Click to edit Master title style</a:t>
            </a:r>
            <a:endParaRPr lang="en-IE" dirty="0"/>
          </a:p>
        </p:txBody>
      </p:sp>
      <p:sp>
        <p:nvSpPr>
          <p:cNvPr id="3" name="Picture Placeholder 4"/>
          <p:cNvSpPr>
            <a:spLocks noGrp="1"/>
          </p:cNvSpPr>
          <p:nvPr>
            <p:ph type="pic" sz="quarter" idx="11"/>
          </p:nvPr>
        </p:nvSpPr>
        <p:spPr>
          <a:xfrm>
            <a:off x="1675685" y="1775190"/>
            <a:ext cx="2466009" cy="2466009"/>
          </a:xfrm>
          <a:prstGeom prst="ellipse">
            <a:avLst/>
          </a:prstGeom>
        </p:spPr>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Section Header">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5220000" y="2700000"/>
            <a:ext cx="3321327" cy="1143000"/>
          </a:xfrm>
          <a:prstGeom prst="rect">
            <a:avLst/>
          </a:prstGeom>
        </p:spPr>
        <p:txBody>
          <a:bodyPr vert="horz" lIns="0" tIns="0" rIns="0" bIns="0" rtlCol="0" anchor="t" anchorCtr="0">
            <a:noAutofit/>
          </a:bodyPr>
          <a:lstStyle>
            <a:lvl1pPr>
              <a:defRPr>
                <a:solidFill>
                  <a:srgbClr val="4B2942"/>
                </a:solidFill>
              </a:defRPr>
            </a:lvl1pPr>
          </a:lstStyle>
          <a:p>
            <a:r>
              <a:rPr lang="en-US" smtClean="0"/>
              <a:t>Click to edit Master title style</a:t>
            </a:r>
            <a:endParaRPr lang="en-IE" dirty="0"/>
          </a:p>
        </p:txBody>
      </p:sp>
      <p:sp>
        <p:nvSpPr>
          <p:cNvPr id="3" name="Picture Placeholder 4"/>
          <p:cNvSpPr>
            <a:spLocks noGrp="1"/>
          </p:cNvSpPr>
          <p:nvPr>
            <p:ph type="pic" sz="quarter" idx="11"/>
          </p:nvPr>
        </p:nvSpPr>
        <p:spPr>
          <a:xfrm>
            <a:off x="1675685" y="1775190"/>
            <a:ext cx="2466009" cy="2466009"/>
          </a:xfrm>
          <a:prstGeom prst="ellipse">
            <a:avLst/>
          </a:prstGeom>
        </p:spPr>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wo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4B2942"/>
                </a:solidFill>
              </a:defRPr>
            </a:lvl1pPr>
          </a:lstStyle>
          <a:p>
            <a:r>
              <a:rPr lang="en-US" smtClean="0"/>
              <a:t>Click to edit Master title style</a:t>
            </a:r>
            <a:endParaRPr lang="en-IE" dirty="0"/>
          </a:p>
        </p:txBody>
      </p:sp>
      <p:sp>
        <p:nvSpPr>
          <p:cNvPr id="3" name="Picture Placeholder 4"/>
          <p:cNvSpPr>
            <a:spLocks noGrp="1"/>
          </p:cNvSpPr>
          <p:nvPr>
            <p:ph type="pic" sz="quarter" idx="11"/>
          </p:nvPr>
        </p:nvSpPr>
        <p:spPr>
          <a:xfrm>
            <a:off x="1675685" y="1775190"/>
            <a:ext cx="2466009" cy="2466009"/>
          </a:xfrm>
          <a:prstGeom prst="ellipse">
            <a:avLst/>
          </a:prstGeom>
        </p:spPr>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Comparison">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10" name="Title Placeholder 1"/>
          <p:cNvSpPr>
            <a:spLocks noGrp="1"/>
          </p:cNvSpPr>
          <p:nvPr>
            <p:ph type="title"/>
          </p:nvPr>
        </p:nvSpPr>
        <p:spPr>
          <a:xfrm>
            <a:off x="5220000" y="2700000"/>
            <a:ext cx="3321327" cy="1143000"/>
          </a:xfrm>
          <a:prstGeom prst="rect">
            <a:avLst/>
          </a:prstGeom>
        </p:spPr>
        <p:txBody>
          <a:bodyPr vert="horz" lIns="0" tIns="0" rIns="0" bIns="0" rtlCol="0" anchor="t" anchorCtr="0">
            <a:noAutofit/>
          </a:bodyPr>
          <a:lstStyle>
            <a:lvl1pPr>
              <a:defRPr>
                <a:solidFill>
                  <a:srgbClr val="4B2942"/>
                </a:solidFill>
              </a:defRPr>
            </a:lvl1pPr>
          </a:lstStyle>
          <a:p>
            <a:r>
              <a:rPr lang="en-US" smtClean="0"/>
              <a:t>Click to edit Master title style</a:t>
            </a:r>
            <a:endParaRPr lang="en-IE" dirty="0"/>
          </a:p>
        </p:txBody>
      </p:sp>
      <p:sp>
        <p:nvSpPr>
          <p:cNvPr id="3" name="Picture Placeholder 4"/>
          <p:cNvSpPr>
            <a:spLocks noGrp="1"/>
          </p:cNvSpPr>
          <p:nvPr>
            <p:ph type="pic" sz="quarter" idx="11"/>
          </p:nvPr>
        </p:nvSpPr>
        <p:spPr>
          <a:xfrm>
            <a:off x="1675685" y="1775190"/>
            <a:ext cx="2466009" cy="2466009"/>
          </a:xfrm>
          <a:prstGeom prst="ellipse">
            <a:avLst/>
          </a:prstGeom>
        </p:spPr>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blank" preserve="1">
  <p:cSld name="2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blank" preserve="1">
  <p:cSld name="3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blank" preserve="1">
  <p:cSld name="4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ison">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10" name="Title Placeholder 1"/>
          <p:cNvSpPr>
            <a:spLocks noGrp="1"/>
          </p:cNvSpPr>
          <p:nvPr>
            <p:ph type="title"/>
          </p:nvPr>
        </p:nvSpPr>
        <p:spPr>
          <a:xfrm>
            <a:off x="5220000" y="2700000"/>
            <a:ext cx="3321327" cy="1143000"/>
          </a:xfrm>
          <a:prstGeom prst="rect">
            <a:avLst/>
          </a:prstGeom>
        </p:spPr>
        <p:txBody>
          <a:bodyPr vert="horz" lIns="0" tIns="0" rIns="0" bIns="0" rtlCol="0" anchor="t" anchorCtr="0">
            <a:noAutofit/>
          </a:bodyPr>
          <a:lstStyle>
            <a:lvl1pPr>
              <a:defRPr>
                <a:solidFill>
                  <a:srgbClr val="4B2942"/>
                </a:solidFill>
              </a:defRPr>
            </a:lvl1pPr>
          </a:lstStyle>
          <a:p>
            <a:r>
              <a:rPr lang="en-US" dirty="0" smtClean="0"/>
              <a:t>Click to edit Master title style</a:t>
            </a:r>
            <a:endParaRPr lang="en-IE" dirty="0"/>
          </a:p>
        </p:txBody>
      </p:sp>
      <p:sp>
        <p:nvSpPr>
          <p:cNvPr id="5" name="Picture Placeholder 4"/>
          <p:cNvSpPr>
            <a:spLocks noGrp="1"/>
          </p:cNvSpPr>
          <p:nvPr>
            <p:ph type="pic" sz="quarter" idx="11"/>
          </p:nvPr>
        </p:nvSpPr>
        <p:spPr>
          <a:xfrm>
            <a:off x="1675685" y="1742918"/>
            <a:ext cx="2538626" cy="2538626"/>
          </a:xfrm>
          <a:prstGeom prst="ellipse">
            <a:avLst/>
          </a:prstGeom>
        </p:spPr>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blank" preserve="1">
  <p:cSld name="5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userDrawn="1">
  <p:cSld name="2_Title Slide">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76000" y="4212000"/>
            <a:ext cx="4837664" cy="1470025"/>
          </a:xfrm>
        </p:spPr>
        <p:txBody>
          <a:bodyPr lIns="0" tIns="0" rIns="0" bIns="0">
            <a:normAutofit/>
          </a:bodyPr>
          <a:lstStyle>
            <a:lvl1pPr>
              <a:lnSpc>
                <a:spcPts val="4500"/>
              </a:lnSpc>
              <a:defRPr sz="4700">
                <a:solidFill>
                  <a:schemeClr val="bg1"/>
                </a:solidFill>
              </a:defRPr>
            </a:lvl1pPr>
          </a:lstStyle>
          <a:p>
            <a:r>
              <a:rPr lang="en-US" dirty="0" smtClean="0"/>
              <a:t>Click to edit Master title style</a:t>
            </a:r>
            <a:endParaRPr lang="en-IE" dirty="0"/>
          </a:p>
        </p:txBody>
      </p:sp>
      <p:sp>
        <p:nvSpPr>
          <p:cNvPr id="4" name="Date Placeholder 3"/>
          <p:cNvSpPr>
            <a:spLocks noGrp="1"/>
          </p:cNvSpPr>
          <p:nvPr>
            <p:ph type="dt" sz="half" idx="10"/>
          </p:nvPr>
        </p:nvSpPr>
        <p:spPr>
          <a:xfrm>
            <a:off x="576000" y="5843862"/>
            <a:ext cx="3584864" cy="365125"/>
          </a:xfrm>
          <a:prstGeom prst="rect">
            <a:avLst/>
          </a:prstGeom>
        </p:spPr>
        <p:txBody>
          <a:bodyPr lIns="0" tIns="0" rIns="0" bIns="0"/>
          <a:lstStyle>
            <a:lvl1pPr>
              <a:lnSpc>
                <a:spcPts val="1900"/>
              </a:lnSpc>
              <a:defRPr sz="1700">
                <a:solidFill>
                  <a:schemeClr val="accent2">
                    <a:lumMod val="60000"/>
                    <a:lumOff val="40000"/>
                  </a:schemeClr>
                </a:solidFill>
              </a:defRPr>
            </a:lvl1pPr>
          </a:lstStyle>
          <a:p>
            <a:r>
              <a:rPr lang="en-US" dirty="0" smtClean="0"/>
              <a:t>Date</a:t>
            </a:r>
          </a:p>
          <a:p>
            <a:r>
              <a:rPr lang="en-US" dirty="0" smtClean="0"/>
              <a:t>Date presented</a:t>
            </a:r>
            <a:endParaRPr lang="en-IE" dirty="0"/>
          </a:p>
        </p:txBody>
      </p:sp>
      <p:sp>
        <p:nvSpPr>
          <p:cNvPr id="5" name="Picture Placeholder 4"/>
          <p:cNvSpPr>
            <a:spLocks noGrp="1"/>
          </p:cNvSpPr>
          <p:nvPr>
            <p:ph type="pic" sz="quarter" idx="11"/>
          </p:nvPr>
        </p:nvSpPr>
        <p:spPr>
          <a:xfrm>
            <a:off x="933407" y="1215793"/>
            <a:ext cx="1409071" cy="1409071"/>
          </a:xfrm>
          <a:prstGeom prst="ellipse">
            <a:avLst/>
          </a:prstGeom>
        </p:spPr>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userDrawn="1">
  <p:cSld name="3_Title Slide">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76000" y="4212000"/>
            <a:ext cx="4837664" cy="1470025"/>
          </a:xfrm>
        </p:spPr>
        <p:txBody>
          <a:bodyPr lIns="0" tIns="0" rIns="0" bIns="0">
            <a:normAutofit/>
          </a:bodyPr>
          <a:lstStyle>
            <a:lvl1pPr>
              <a:lnSpc>
                <a:spcPts val="4500"/>
              </a:lnSpc>
              <a:defRPr sz="4700">
                <a:solidFill>
                  <a:schemeClr val="bg1"/>
                </a:solidFill>
              </a:defRPr>
            </a:lvl1pPr>
          </a:lstStyle>
          <a:p>
            <a:r>
              <a:rPr lang="en-US" dirty="0" smtClean="0"/>
              <a:t>Click to edit Master title style</a:t>
            </a:r>
            <a:endParaRPr lang="en-IE" dirty="0"/>
          </a:p>
        </p:txBody>
      </p:sp>
      <p:sp>
        <p:nvSpPr>
          <p:cNvPr id="4" name="Date Placeholder 3"/>
          <p:cNvSpPr>
            <a:spLocks noGrp="1"/>
          </p:cNvSpPr>
          <p:nvPr>
            <p:ph type="dt" sz="half" idx="10"/>
          </p:nvPr>
        </p:nvSpPr>
        <p:spPr>
          <a:xfrm>
            <a:off x="576000" y="5831505"/>
            <a:ext cx="3584864" cy="365125"/>
          </a:xfrm>
          <a:prstGeom prst="rect">
            <a:avLst/>
          </a:prstGeom>
        </p:spPr>
        <p:txBody>
          <a:bodyPr lIns="0" tIns="0" rIns="0" bIns="0"/>
          <a:lstStyle>
            <a:lvl1pPr>
              <a:lnSpc>
                <a:spcPts val="1900"/>
              </a:lnSpc>
              <a:defRPr sz="1700">
                <a:solidFill>
                  <a:schemeClr val="accent2">
                    <a:lumMod val="60000"/>
                    <a:lumOff val="40000"/>
                  </a:schemeClr>
                </a:solidFill>
              </a:defRPr>
            </a:lvl1pPr>
          </a:lstStyle>
          <a:p>
            <a:r>
              <a:rPr lang="en-US" dirty="0" smtClean="0"/>
              <a:t>Date</a:t>
            </a:r>
          </a:p>
          <a:p>
            <a:r>
              <a:rPr lang="en-US" dirty="0" smtClean="0"/>
              <a:t>Date presented</a:t>
            </a:r>
            <a:endParaRPr lang="en-IE" dirty="0"/>
          </a:p>
        </p:txBody>
      </p:sp>
      <p:sp>
        <p:nvSpPr>
          <p:cNvPr id="5" name="Picture Placeholder 4"/>
          <p:cNvSpPr>
            <a:spLocks noGrp="1"/>
          </p:cNvSpPr>
          <p:nvPr>
            <p:ph type="pic" sz="quarter" idx="11"/>
          </p:nvPr>
        </p:nvSpPr>
        <p:spPr>
          <a:xfrm>
            <a:off x="933407" y="1215793"/>
            <a:ext cx="1409071" cy="1409071"/>
          </a:xfrm>
          <a:prstGeom prst="ellipse">
            <a:avLst/>
          </a:prstGeom>
        </p:spPr>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userDrawn="1">
  <p:cSld name="4_Title Slide">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76000" y="4212000"/>
            <a:ext cx="4837664" cy="1470025"/>
          </a:xfrm>
        </p:spPr>
        <p:txBody>
          <a:bodyPr lIns="0" tIns="0" rIns="0" bIns="0">
            <a:normAutofit/>
          </a:bodyPr>
          <a:lstStyle>
            <a:lvl1pPr>
              <a:lnSpc>
                <a:spcPts val="4500"/>
              </a:lnSpc>
              <a:defRPr sz="4700">
                <a:solidFill>
                  <a:schemeClr val="bg1"/>
                </a:solidFill>
              </a:defRPr>
            </a:lvl1pPr>
          </a:lstStyle>
          <a:p>
            <a:r>
              <a:rPr lang="en-US" dirty="0" smtClean="0"/>
              <a:t>Click to edit Master title style</a:t>
            </a:r>
            <a:endParaRPr lang="en-IE" dirty="0"/>
          </a:p>
        </p:txBody>
      </p:sp>
      <p:sp>
        <p:nvSpPr>
          <p:cNvPr id="4" name="Date Placeholder 3"/>
          <p:cNvSpPr>
            <a:spLocks noGrp="1"/>
          </p:cNvSpPr>
          <p:nvPr>
            <p:ph type="dt" sz="half" idx="10"/>
          </p:nvPr>
        </p:nvSpPr>
        <p:spPr>
          <a:xfrm>
            <a:off x="576000" y="5831505"/>
            <a:ext cx="3584864" cy="365125"/>
          </a:xfrm>
          <a:prstGeom prst="rect">
            <a:avLst/>
          </a:prstGeom>
        </p:spPr>
        <p:txBody>
          <a:bodyPr lIns="0" tIns="0" rIns="0" bIns="0"/>
          <a:lstStyle>
            <a:lvl1pPr>
              <a:lnSpc>
                <a:spcPts val="1900"/>
              </a:lnSpc>
              <a:defRPr sz="1700">
                <a:solidFill>
                  <a:schemeClr val="accent2">
                    <a:lumMod val="60000"/>
                    <a:lumOff val="40000"/>
                  </a:schemeClr>
                </a:solidFill>
              </a:defRPr>
            </a:lvl1pPr>
          </a:lstStyle>
          <a:p>
            <a:r>
              <a:rPr lang="en-US" dirty="0" smtClean="0"/>
              <a:t>Date</a:t>
            </a:r>
          </a:p>
          <a:p>
            <a:r>
              <a:rPr lang="en-US" dirty="0" smtClean="0"/>
              <a:t>Date presented</a:t>
            </a:r>
            <a:endParaRPr lang="en-IE" dirty="0"/>
          </a:p>
        </p:txBody>
      </p:sp>
      <p:sp>
        <p:nvSpPr>
          <p:cNvPr id="5" name="Picture Placeholder 4"/>
          <p:cNvSpPr>
            <a:spLocks noGrp="1"/>
          </p:cNvSpPr>
          <p:nvPr>
            <p:ph type="pic" sz="quarter" idx="11"/>
          </p:nvPr>
        </p:nvSpPr>
        <p:spPr>
          <a:xfrm>
            <a:off x="933407" y="1215793"/>
            <a:ext cx="1409071" cy="1409071"/>
          </a:xfrm>
          <a:prstGeom prst="ellipse">
            <a:avLst/>
          </a:prstGeom>
        </p:spPr>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userDrawn="1">
  <p:cSld name="5_Title Slide">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76000" y="4212000"/>
            <a:ext cx="4837664" cy="1470025"/>
          </a:xfrm>
        </p:spPr>
        <p:txBody>
          <a:bodyPr lIns="0" tIns="0" rIns="0" bIns="0">
            <a:normAutofit/>
          </a:bodyPr>
          <a:lstStyle>
            <a:lvl1pPr>
              <a:lnSpc>
                <a:spcPts val="4500"/>
              </a:lnSpc>
              <a:defRPr sz="4700">
                <a:solidFill>
                  <a:schemeClr val="bg1"/>
                </a:solidFill>
              </a:defRPr>
            </a:lvl1pPr>
          </a:lstStyle>
          <a:p>
            <a:r>
              <a:rPr lang="en-US" dirty="0" smtClean="0"/>
              <a:t>Click to edit Master title style</a:t>
            </a:r>
            <a:endParaRPr lang="en-IE" dirty="0"/>
          </a:p>
        </p:txBody>
      </p:sp>
      <p:sp>
        <p:nvSpPr>
          <p:cNvPr id="4" name="Date Placeholder 3"/>
          <p:cNvSpPr>
            <a:spLocks noGrp="1"/>
          </p:cNvSpPr>
          <p:nvPr>
            <p:ph type="dt" sz="half" idx="10"/>
          </p:nvPr>
        </p:nvSpPr>
        <p:spPr>
          <a:xfrm>
            <a:off x="576000" y="5831505"/>
            <a:ext cx="3584864" cy="365125"/>
          </a:xfrm>
          <a:prstGeom prst="rect">
            <a:avLst/>
          </a:prstGeom>
        </p:spPr>
        <p:txBody>
          <a:bodyPr lIns="0" tIns="0" rIns="0" bIns="0"/>
          <a:lstStyle>
            <a:lvl1pPr>
              <a:lnSpc>
                <a:spcPts val="1900"/>
              </a:lnSpc>
              <a:defRPr sz="1700">
                <a:solidFill>
                  <a:schemeClr val="bg1"/>
                </a:solidFill>
              </a:defRPr>
            </a:lvl1pPr>
          </a:lstStyle>
          <a:p>
            <a:r>
              <a:rPr lang="en-US" dirty="0" smtClean="0"/>
              <a:t>Date</a:t>
            </a:r>
          </a:p>
          <a:p>
            <a:r>
              <a:rPr lang="en-US" dirty="0" smtClean="0"/>
              <a:t>Date presented</a:t>
            </a:r>
            <a:endParaRPr lang="en-IE" dirty="0"/>
          </a:p>
        </p:txBody>
      </p:sp>
      <p:sp>
        <p:nvSpPr>
          <p:cNvPr id="5" name="Picture Placeholder 4"/>
          <p:cNvSpPr>
            <a:spLocks noGrp="1"/>
          </p:cNvSpPr>
          <p:nvPr>
            <p:ph type="pic" sz="quarter" idx="11"/>
          </p:nvPr>
        </p:nvSpPr>
        <p:spPr>
          <a:xfrm>
            <a:off x="933407" y="1215793"/>
            <a:ext cx="1409071" cy="1409071"/>
          </a:xfrm>
          <a:prstGeom prst="ellipse">
            <a:avLst/>
          </a:prstGeom>
        </p:spPr>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userDrawn="1">
  <p:cSld name="6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576000" y="466488"/>
            <a:ext cx="3742115" cy="577081"/>
          </a:xfrm>
        </p:spPr>
        <p:txBody>
          <a:bodyPr wrap="none" lIns="0" tIns="0" rIns="0" bIns="0" anchor="ctr" anchorCtr="0">
            <a:spAutoFit/>
          </a:bodyPr>
          <a:lstStyle>
            <a:lvl1pPr>
              <a:defRPr sz="2400" b="1">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837152"/>
          </a:xfrm>
          <a:prstGeom prst="rect">
            <a:avLst/>
          </a:prstGeom>
        </p:spPr>
        <p:txBody>
          <a:bodyPr lIns="0" tIns="0" rIns="0" bIns="0">
            <a:spAutoFit/>
          </a:bodyPr>
          <a:lstStyle>
            <a:lvl1pPr>
              <a:buClr>
                <a:schemeClr val="tx2"/>
              </a:buClr>
              <a:buFont typeface="Calibri" pitchFamily="34" charset="0"/>
              <a:buChar char="/"/>
              <a:defRPr sz="1600">
                <a:solidFill>
                  <a:schemeClr val="tx1"/>
                </a:solidFill>
              </a:defRPr>
            </a:lvl1pPr>
            <a:lvl2pPr>
              <a:buClr>
                <a:schemeClr val="tx2"/>
              </a:buClr>
              <a:buFont typeface="Calibri" pitchFamily="34" charset="0"/>
              <a:buChar char="»"/>
              <a:defRPr sz="1600">
                <a:solidFill>
                  <a:schemeClr val="tx1"/>
                </a:solidFill>
              </a:defRPr>
            </a:lvl2pPr>
            <a:lvl3pPr>
              <a:buClr>
                <a:schemeClr val="tx2"/>
              </a:buClr>
              <a:defRPr sz="1600">
                <a:solidFill>
                  <a:schemeClr val="tx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4148337181"/>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userDrawn="1">
  <p:cSld name="4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3742115" cy="369332"/>
          </a:xfrm>
        </p:spPr>
        <p:txBody>
          <a:bodyPr wrap="none">
            <a:spAutoFit/>
          </a:bodyPr>
          <a:lstStyle>
            <a:lvl1pPr>
              <a:lnSpc>
                <a:spcPct val="100000"/>
              </a:lnSpc>
              <a:spcBef>
                <a:spcPts val="0"/>
              </a:spcBef>
              <a:spcAft>
                <a:spcPts val="0"/>
              </a:spcAft>
              <a:defRPr sz="2400" b="1">
                <a:solidFill>
                  <a:schemeClr val="accent5"/>
                </a:solidFill>
              </a:defRPr>
            </a:lvl1pPr>
          </a:lstStyle>
          <a:p>
            <a:r>
              <a:rPr lang="en-US" smtClean="0"/>
              <a:t>Click to edit Master title style</a:t>
            </a:r>
            <a:endParaRPr lang="en-IE" dirty="0"/>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2197205" cy="215444"/>
          </a:xfrm>
          <a:prstGeom prst="rect">
            <a:avLst/>
          </a:prstGeom>
        </p:spPr>
        <p:txBody>
          <a:bodyPr wrap="none" lIns="0" tIns="0" rIns="0" bIns="0">
            <a:spAutoFit/>
          </a:bodyPr>
          <a:lstStyle>
            <a:lvl1pPr marL="0" indent="0" algn="l">
              <a:lnSpc>
                <a:spcPct val="100000"/>
              </a:lnSpc>
              <a:spcBef>
                <a:spcPts val="0"/>
              </a:spcBef>
              <a:spcAft>
                <a:spcPts val="0"/>
              </a:spcAft>
              <a:buNone/>
              <a:defRPr sz="1400">
                <a:solidFill>
                  <a:schemeClr val="accent5"/>
                </a:solidFill>
              </a:defRPr>
            </a:lvl1pPr>
          </a:lstStyle>
          <a:p>
            <a:pPr lvl="0"/>
            <a:r>
              <a:rPr lang="en-US" dirty="0" smtClean="0"/>
              <a:t>Click to edit Master text styles</a:t>
            </a:r>
          </a:p>
        </p:txBody>
      </p:sp>
      <p:sp>
        <p:nvSpPr>
          <p:cNvPr id="12" name="Text Placeholder 11"/>
          <p:cNvSpPr>
            <a:spLocks noGrp="1"/>
          </p:cNvSpPr>
          <p:nvPr>
            <p:ph type="body" sz="quarter" idx="14"/>
          </p:nvPr>
        </p:nvSpPr>
        <p:spPr>
          <a:xfrm>
            <a:off x="576000" y="5850000"/>
            <a:ext cx="6480000" cy="810000"/>
          </a:xfrm>
          <a:prstGeom prst="rect">
            <a:avLst/>
          </a:prstGeom>
        </p:spPr>
        <p:txBody>
          <a:bodyPr>
            <a:normAutofit/>
          </a:bodyPr>
          <a:lstStyle>
            <a:lvl1pPr marL="0" indent="0">
              <a:lnSpc>
                <a:spcPts val="2000"/>
              </a:lnSpc>
              <a:spcBef>
                <a:spcPts val="0"/>
              </a:spcBef>
              <a:buNone/>
              <a:defRPr sz="1600" b="1">
                <a:solidFill>
                  <a:schemeClr val="tx1"/>
                </a:solidFill>
              </a:defRPr>
            </a:lvl1pPr>
          </a:lstStyle>
          <a:p>
            <a:pPr lvl="0"/>
            <a:r>
              <a:rPr lang="en-US" smtClean="0"/>
              <a:t>Click to edit Master text styles</a:t>
            </a:r>
          </a:p>
        </p:txBody>
      </p:sp>
    </p:spTree>
    <p:extLst>
      <p:ext uri="{BB962C8B-B14F-4D97-AF65-F5344CB8AC3E}">
        <p14:creationId xmlns:p14="http://schemas.microsoft.com/office/powerpoint/2010/main" val="1708824243"/>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userDrawn="1">
  <p:cSld name="7_Blank">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576000" y="575998"/>
            <a:ext cx="3742115" cy="577081"/>
          </a:xfrm>
        </p:spPr>
        <p:txBody>
          <a:bodyPr wrap="none">
            <a:spAutoFit/>
          </a:bodyPr>
          <a:lstStyle>
            <a:lvl1pPr>
              <a:defRPr sz="2400">
                <a:solidFill>
                  <a:schemeClr val="accent5"/>
                </a:solidFill>
              </a:defRPr>
            </a:lvl1pPr>
          </a:lstStyle>
          <a:p>
            <a:r>
              <a:rPr lang="en-US" dirty="0" smtClean="0"/>
              <a:t>Click to edit Master title style</a:t>
            </a:r>
            <a:endParaRPr lang="en-IE" dirty="0"/>
          </a:p>
        </p:txBody>
      </p:sp>
      <p:sp>
        <p:nvSpPr>
          <p:cNvPr id="9" name="Text Placeholder 8"/>
          <p:cNvSpPr>
            <a:spLocks noGrp="1"/>
          </p:cNvSpPr>
          <p:nvPr>
            <p:ph type="body" sz="quarter" idx="13"/>
          </p:nvPr>
        </p:nvSpPr>
        <p:spPr>
          <a:xfrm>
            <a:off x="576000" y="1980000"/>
            <a:ext cx="5400000" cy="837152"/>
          </a:xfrm>
          <a:prstGeom prst="rect">
            <a:avLst/>
          </a:prstGeom>
        </p:spPr>
        <p:txBody>
          <a:bodyPr lIns="0" tIns="0" rIns="0" bIns="0">
            <a:spAutoFit/>
          </a:bodyPr>
          <a:lstStyle>
            <a:lvl1pPr>
              <a:buClr>
                <a:schemeClr val="tx2"/>
              </a:buClr>
              <a:buFont typeface="Calibri" pitchFamily="34" charset="0"/>
              <a:buChar char="/"/>
              <a:defRPr sz="1600">
                <a:solidFill>
                  <a:schemeClr val="tx1"/>
                </a:solidFill>
              </a:defRPr>
            </a:lvl1pPr>
            <a:lvl2pPr>
              <a:buClr>
                <a:schemeClr val="tx2"/>
              </a:buClr>
              <a:buFont typeface="Calibri" pitchFamily="34" charset="0"/>
              <a:buChar char="»"/>
              <a:defRPr sz="1600">
                <a:solidFill>
                  <a:schemeClr val="tx1"/>
                </a:solidFill>
              </a:defRPr>
            </a:lvl2pPr>
            <a:lvl3pPr>
              <a:buClr>
                <a:schemeClr val="tx2"/>
              </a:buClr>
              <a:defRPr sz="1600">
                <a:solidFill>
                  <a:schemeClr val="tx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02901934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cSld name="5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dirty="0" smtClean="0"/>
              <a:t>Click to edit Master title style</a:t>
            </a:r>
            <a:endParaRPr lang="en-IE" dirty="0"/>
          </a:p>
        </p:txBody>
      </p:sp>
      <p:sp>
        <p:nvSpPr>
          <p:cNvPr id="3" name="Content Placeholder 2"/>
          <p:cNvSpPr>
            <a:spLocks noGrp="1"/>
          </p:cNvSpPr>
          <p:nvPr>
            <p:ph idx="1"/>
          </p:nvPr>
        </p:nvSpPr>
        <p:spPr>
          <a:xfrm>
            <a:off x="562708" y="1600201"/>
            <a:ext cx="8124092" cy="3900502"/>
          </a:xfrm>
          <a:prstGeom prst="rect">
            <a:avLst/>
          </a:prstGeo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a:prstGeom prst="rect">
            <a:avLst/>
          </a:prstGeo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a:prstGeom prst="rect">
            <a:avLst/>
          </a:prstGeom>
        </p:spPr>
        <p:txBody>
          <a:bodyPr>
            <a:normAutofit/>
          </a:bodyPr>
          <a:lstStyle>
            <a:lvl1pPr marL="0" indent="0">
              <a:lnSpc>
                <a:spcPts val="2000"/>
              </a:lnSpc>
              <a:spcBef>
                <a:spcPts val="0"/>
              </a:spcBef>
              <a:buNone/>
              <a:defRPr sz="1600" b="1">
                <a:solidFill>
                  <a:schemeClr val="tx1"/>
                </a:solidFill>
              </a:defRPr>
            </a:lvl1pPr>
          </a:lstStyle>
          <a:p>
            <a:pPr lvl="0"/>
            <a:r>
              <a:rPr lang="en-US" smtClean="0"/>
              <a:t>Click to edit Master text styles</a:t>
            </a:r>
          </a:p>
        </p:txBody>
      </p:sp>
    </p:spTree>
    <p:extLst>
      <p:ext uri="{BB962C8B-B14F-4D97-AF65-F5344CB8AC3E}">
        <p14:creationId xmlns:p14="http://schemas.microsoft.com/office/powerpoint/2010/main" val="3226645826"/>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cSld name="7_Title and Content">
    <p:bg>
      <p:bgPr>
        <a:blipFill dpi="0" rotWithShape="1">
          <a:blip r:embed="rId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6000" y="432000"/>
            <a:ext cx="5543560" cy="353794"/>
          </a:xfrm>
        </p:spPr>
        <p:txBody>
          <a:bodyPr>
            <a:noAutofit/>
          </a:bodyPr>
          <a:lstStyle>
            <a:lvl1pPr>
              <a:lnSpc>
                <a:spcPts val="2100"/>
              </a:lnSpc>
              <a:spcAft>
                <a:spcPts val="300"/>
              </a:spcAft>
              <a:defRPr sz="2400" b="1">
                <a:solidFill>
                  <a:schemeClr val="accent5"/>
                </a:solidFill>
              </a:defRPr>
            </a:lvl1pPr>
          </a:lstStyle>
          <a:p>
            <a:r>
              <a:rPr lang="en-US" smtClean="0"/>
              <a:t>Click to edit Master title style</a:t>
            </a:r>
            <a:endParaRPr lang="en-IE" dirty="0"/>
          </a:p>
        </p:txBody>
      </p:sp>
      <p:sp>
        <p:nvSpPr>
          <p:cNvPr id="3" name="Content Placeholder 2"/>
          <p:cNvSpPr>
            <a:spLocks noGrp="1"/>
          </p:cNvSpPr>
          <p:nvPr>
            <p:ph idx="1"/>
          </p:nvPr>
        </p:nvSpPr>
        <p:spPr>
          <a:xfrm>
            <a:off x="562708" y="1600201"/>
            <a:ext cx="8124092" cy="3900502"/>
          </a:xfrm>
          <a:prstGeom prst="rect">
            <a:avLst/>
          </a:prstGeom>
        </p:spPr>
        <p:txBody>
          <a:bodyPr/>
          <a:lstStyle>
            <a:lvl1pPr>
              <a:buNone/>
              <a:defRPr>
                <a:solidFill>
                  <a:schemeClr val="bg1"/>
                </a:solidFill>
              </a:defRPr>
            </a:lvl1pPr>
            <a:lvl2pPr>
              <a:defRPr>
                <a:solidFill>
                  <a:schemeClr val="bg1"/>
                </a:solidFill>
              </a:defRPr>
            </a:lvl2pPr>
          </a:lstStyle>
          <a:p>
            <a:pPr lvl="0"/>
            <a:r>
              <a:rPr lang="en-US" smtClean="0"/>
              <a:t>Click to edit Master text styles</a:t>
            </a:r>
          </a:p>
          <a:p>
            <a:pPr lvl="1"/>
            <a:r>
              <a:rPr lang="en-US" smtClean="0"/>
              <a:t>Second level</a:t>
            </a:r>
          </a:p>
        </p:txBody>
      </p:sp>
      <p:sp>
        <p:nvSpPr>
          <p:cNvPr id="6" name="Slide Number Placeholder 5"/>
          <p:cNvSpPr>
            <a:spLocks noGrp="1"/>
          </p:cNvSpPr>
          <p:nvPr>
            <p:ph type="sldNum" sz="quarter" idx="12"/>
          </p:nvPr>
        </p:nvSpPr>
        <p:spPr>
          <a:xfrm>
            <a:off x="8786842" y="6356350"/>
            <a:ext cx="357158" cy="365125"/>
          </a:xfrm>
          <a:prstGeom prst="rect">
            <a:avLst/>
          </a:prstGeom>
        </p:spPr>
        <p:txBody>
          <a:bodyPr/>
          <a:lstStyle>
            <a:lvl1pPr algn="l">
              <a:defRPr sz="900">
                <a:solidFill>
                  <a:schemeClr val="tx1"/>
                </a:solidFill>
              </a:defRPr>
            </a:lvl1pPr>
          </a:lstStyle>
          <a:p>
            <a:fld id="{6424AE28-B73E-4159-9CA3-861105877420}" type="slidenum">
              <a:rPr lang="en-IE" smtClean="0">
                <a:solidFill>
                  <a:srgbClr val="22505F"/>
                </a:solidFill>
              </a:rPr>
              <a:pPr/>
              <a:t>‹#›</a:t>
            </a:fld>
            <a:endParaRPr lang="en-IE" dirty="0">
              <a:solidFill>
                <a:srgbClr val="22505F"/>
              </a:solidFill>
            </a:endParaRPr>
          </a:p>
        </p:txBody>
      </p:sp>
      <p:sp>
        <p:nvSpPr>
          <p:cNvPr id="10" name="Text Placeholder 9"/>
          <p:cNvSpPr>
            <a:spLocks noGrp="1"/>
          </p:cNvSpPr>
          <p:nvPr>
            <p:ph type="body" sz="quarter" idx="13"/>
          </p:nvPr>
        </p:nvSpPr>
        <p:spPr>
          <a:xfrm>
            <a:off x="576000" y="792000"/>
            <a:ext cx="5533398" cy="422422"/>
          </a:xfrm>
          <a:prstGeom prst="rect">
            <a:avLst/>
          </a:prstGeom>
        </p:spPr>
        <p:txBody>
          <a:bodyPr>
            <a:normAutofit/>
          </a:bodyPr>
          <a:lstStyle>
            <a:lvl1pPr marL="0" indent="0" algn="l">
              <a:lnSpc>
                <a:spcPts val="2000"/>
              </a:lnSpc>
              <a:spcBef>
                <a:spcPts val="0"/>
              </a:spcBef>
              <a:buNone/>
              <a:defRPr sz="1200">
                <a:solidFill>
                  <a:schemeClr val="accent5"/>
                </a:solidFill>
              </a:defRPr>
            </a:lvl1pPr>
          </a:lstStyle>
          <a:p>
            <a:pPr lvl="0"/>
            <a:r>
              <a:rPr lang="en-US" smtClean="0"/>
              <a:t>Click to edit Master text styles</a:t>
            </a:r>
          </a:p>
        </p:txBody>
      </p:sp>
      <p:sp>
        <p:nvSpPr>
          <p:cNvPr id="12" name="Text Placeholder 11"/>
          <p:cNvSpPr>
            <a:spLocks noGrp="1"/>
          </p:cNvSpPr>
          <p:nvPr>
            <p:ph type="body" sz="quarter" idx="14"/>
          </p:nvPr>
        </p:nvSpPr>
        <p:spPr>
          <a:xfrm>
            <a:off x="576000" y="5850000"/>
            <a:ext cx="6480000" cy="810000"/>
          </a:xfrm>
          <a:prstGeom prst="rect">
            <a:avLst/>
          </a:prstGeom>
        </p:spPr>
        <p:txBody>
          <a:bodyPr>
            <a:normAutofit/>
          </a:bodyPr>
          <a:lstStyle>
            <a:lvl1pPr marL="0" indent="0">
              <a:lnSpc>
                <a:spcPts val="2000"/>
              </a:lnSpc>
              <a:spcBef>
                <a:spcPts val="0"/>
              </a:spcBef>
              <a:buNone/>
              <a:defRPr sz="1600" b="1">
                <a:solidFill>
                  <a:schemeClr val="tx1"/>
                </a:solidFill>
              </a:defRPr>
            </a:lvl1pPr>
          </a:lstStyle>
          <a:p>
            <a:pPr lvl="0"/>
            <a:r>
              <a:rPr lang="en-US" smtClean="0"/>
              <a:t>Click to edit Master text styles</a:t>
            </a:r>
          </a:p>
        </p:txBody>
      </p:sp>
    </p:spTree>
    <p:extLst>
      <p:ext uri="{BB962C8B-B14F-4D97-AF65-F5344CB8AC3E}">
        <p14:creationId xmlns:p14="http://schemas.microsoft.com/office/powerpoint/2010/main" val="11496330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slideLayout" Target="../slideLayouts/slideLayout54.xml"/><Relationship Id="rId18" Type="http://schemas.openxmlformats.org/officeDocument/2006/relationships/slideLayout" Target="../slideLayouts/slideLayout59.xml"/><Relationship Id="rId26" Type="http://schemas.openxmlformats.org/officeDocument/2006/relationships/slideLayout" Target="../slideLayouts/slideLayout67.xml"/><Relationship Id="rId39" Type="http://schemas.openxmlformats.org/officeDocument/2006/relationships/theme" Target="../theme/theme2.xml"/><Relationship Id="rId3" Type="http://schemas.openxmlformats.org/officeDocument/2006/relationships/slideLayout" Target="../slideLayouts/slideLayout44.xml"/><Relationship Id="rId21" Type="http://schemas.openxmlformats.org/officeDocument/2006/relationships/slideLayout" Target="../slideLayouts/slideLayout62.xml"/><Relationship Id="rId34" Type="http://schemas.openxmlformats.org/officeDocument/2006/relationships/slideLayout" Target="../slideLayouts/slideLayout75.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17" Type="http://schemas.openxmlformats.org/officeDocument/2006/relationships/slideLayout" Target="../slideLayouts/slideLayout58.xml"/><Relationship Id="rId25" Type="http://schemas.openxmlformats.org/officeDocument/2006/relationships/slideLayout" Target="../slideLayouts/slideLayout66.xml"/><Relationship Id="rId33" Type="http://schemas.openxmlformats.org/officeDocument/2006/relationships/slideLayout" Target="../slideLayouts/slideLayout74.xml"/><Relationship Id="rId38" Type="http://schemas.openxmlformats.org/officeDocument/2006/relationships/slideLayout" Target="../slideLayouts/slideLayout79.xml"/><Relationship Id="rId2" Type="http://schemas.openxmlformats.org/officeDocument/2006/relationships/slideLayout" Target="../slideLayouts/slideLayout43.xml"/><Relationship Id="rId16" Type="http://schemas.openxmlformats.org/officeDocument/2006/relationships/slideLayout" Target="../slideLayouts/slideLayout57.xml"/><Relationship Id="rId20" Type="http://schemas.openxmlformats.org/officeDocument/2006/relationships/slideLayout" Target="../slideLayouts/slideLayout61.xml"/><Relationship Id="rId29" Type="http://schemas.openxmlformats.org/officeDocument/2006/relationships/slideLayout" Target="../slideLayouts/slideLayout70.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24" Type="http://schemas.openxmlformats.org/officeDocument/2006/relationships/slideLayout" Target="../slideLayouts/slideLayout65.xml"/><Relationship Id="rId32" Type="http://schemas.openxmlformats.org/officeDocument/2006/relationships/slideLayout" Target="../slideLayouts/slideLayout73.xml"/><Relationship Id="rId37" Type="http://schemas.openxmlformats.org/officeDocument/2006/relationships/slideLayout" Target="../slideLayouts/slideLayout78.xml"/><Relationship Id="rId5" Type="http://schemas.openxmlformats.org/officeDocument/2006/relationships/slideLayout" Target="../slideLayouts/slideLayout46.xml"/><Relationship Id="rId15" Type="http://schemas.openxmlformats.org/officeDocument/2006/relationships/slideLayout" Target="../slideLayouts/slideLayout56.xml"/><Relationship Id="rId23" Type="http://schemas.openxmlformats.org/officeDocument/2006/relationships/slideLayout" Target="../slideLayouts/slideLayout64.xml"/><Relationship Id="rId28" Type="http://schemas.openxmlformats.org/officeDocument/2006/relationships/slideLayout" Target="../slideLayouts/slideLayout69.xml"/><Relationship Id="rId36" Type="http://schemas.openxmlformats.org/officeDocument/2006/relationships/slideLayout" Target="../slideLayouts/slideLayout77.xml"/><Relationship Id="rId10" Type="http://schemas.openxmlformats.org/officeDocument/2006/relationships/slideLayout" Target="../slideLayouts/slideLayout51.xml"/><Relationship Id="rId19" Type="http://schemas.openxmlformats.org/officeDocument/2006/relationships/slideLayout" Target="../slideLayouts/slideLayout60.xml"/><Relationship Id="rId31" Type="http://schemas.openxmlformats.org/officeDocument/2006/relationships/slideLayout" Target="../slideLayouts/slideLayout72.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slideLayout" Target="../slideLayouts/slideLayout55.xml"/><Relationship Id="rId22" Type="http://schemas.openxmlformats.org/officeDocument/2006/relationships/slideLayout" Target="../slideLayouts/slideLayout63.xml"/><Relationship Id="rId27" Type="http://schemas.openxmlformats.org/officeDocument/2006/relationships/slideLayout" Target="../slideLayouts/slideLayout68.xml"/><Relationship Id="rId30" Type="http://schemas.openxmlformats.org/officeDocument/2006/relationships/slideLayout" Target="../slideLayouts/slideLayout71.xml"/><Relationship Id="rId35" Type="http://schemas.openxmlformats.org/officeDocument/2006/relationships/slideLayout" Target="../slideLayouts/slideLayout7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87.xml"/><Relationship Id="rId13" Type="http://schemas.openxmlformats.org/officeDocument/2006/relationships/slideLayout" Target="../slideLayouts/slideLayout92.xml"/><Relationship Id="rId18" Type="http://schemas.openxmlformats.org/officeDocument/2006/relationships/slideLayout" Target="../slideLayouts/slideLayout97.xml"/><Relationship Id="rId26" Type="http://schemas.openxmlformats.org/officeDocument/2006/relationships/slideLayout" Target="../slideLayouts/slideLayout105.xml"/><Relationship Id="rId39" Type="http://schemas.openxmlformats.org/officeDocument/2006/relationships/slideLayout" Target="../slideLayouts/slideLayout118.xml"/><Relationship Id="rId3" Type="http://schemas.openxmlformats.org/officeDocument/2006/relationships/slideLayout" Target="../slideLayouts/slideLayout82.xml"/><Relationship Id="rId21" Type="http://schemas.openxmlformats.org/officeDocument/2006/relationships/slideLayout" Target="../slideLayouts/slideLayout100.xml"/><Relationship Id="rId34" Type="http://schemas.openxmlformats.org/officeDocument/2006/relationships/slideLayout" Target="../slideLayouts/slideLayout113.xml"/><Relationship Id="rId42" Type="http://schemas.openxmlformats.org/officeDocument/2006/relationships/image" Target="../media/image1.jpeg"/><Relationship Id="rId7" Type="http://schemas.openxmlformats.org/officeDocument/2006/relationships/slideLayout" Target="../slideLayouts/slideLayout86.xml"/><Relationship Id="rId12" Type="http://schemas.openxmlformats.org/officeDocument/2006/relationships/slideLayout" Target="../slideLayouts/slideLayout91.xml"/><Relationship Id="rId17" Type="http://schemas.openxmlformats.org/officeDocument/2006/relationships/slideLayout" Target="../slideLayouts/slideLayout96.xml"/><Relationship Id="rId25" Type="http://schemas.openxmlformats.org/officeDocument/2006/relationships/slideLayout" Target="../slideLayouts/slideLayout104.xml"/><Relationship Id="rId33" Type="http://schemas.openxmlformats.org/officeDocument/2006/relationships/slideLayout" Target="../slideLayouts/slideLayout112.xml"/><Relationship Id="rId38" Type="http://schemas.openxmlformats.org/officeDocument/2006/relationships/slideLayout" Target="../slideLayouts/slideLayout117.xml"/><Relationship Id="rId2" Type="http://schemas.openxmlformats.org/officeDocument/2006/relationships/slideLayout" Target="../slideLayouts/slideLayout81.xml"/><Relationship Id="rId16" Type="http://schemas.openxmlformats.org/officeDocument/2006/relationships/slideLayout" Target="../slideLayouts/slideLayout95.xml"/><Relationship Id="rId20" Type="http://schemas.openxmlformats.org/officeDocument/2006/relationships/slideLayout" Target="../slideLayouts/slideLayout99.xml"/><Relationship Id="rId29" Type="http://schemas.openxmlformats.org/officeDocument/2006/relationships/slideLayout" Target="../slideLayouts/slideLayout108.xml"/><Relationship Id="rId41" Type="http://schemas.openxmlformats.org/officeDocument/2006/relationships/theme" Target="../theme/theme3.xml"/><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24" Type="http://schemas.openxmlformats.org/officeDocument/2006/relationships/slideLayout" Target="../slideLayouts/slideLayout103.xml"/><Relationship Id="rId32" Type="http://schemas.openxmlformats.org/officeDocument/2006/relationships/slideLayout" Target="../slideLayouts/slideLayout111.xml"/><Relationship Id="rId37" Type="http://schemas.openxmlformats.org/officeDocument/2006/relationships/slideLayout" Target="../slideLayouts/slideLayout116.xml"/><Relationship Id="rId40" Type="http://schemas.openxmlformats.org/officeDocument/2006/relationships/slideLayout" Target="../slideLayouts/slideLayout119.xml"/><Relationship Id="rId5" Type="http://schemas.openxmlformats.org/officeDocument/2006/relationships/slideLayout" Target="../slideLayouts/slideLayout84.xml"/><Relationship Id="rId15" Type="http://schemas.openxmlformats.org/officeDocument/2006/relationships/slideLayout" Target="../slideLayouts/slideLayout94.xml"/><Relationship Id="rId23" Type="http://schemas.openxmlformats.org/officeDocument/2006/relationships/slideLayout" Target="../slideLayouts/slideLayout102.xml"/><Relationship Id="rId28" Type="http://schemas.openxmlformats.org/officeDocument/2006/relationships/slideLayout" Target="../slideLayouts/slideLayout107.xml"/><Relationship Id="rId36" Type="http://schemas.openxmlformats.org/officeDocument/2006/relationships/slideLayout" Target="../slideLayouts/slideLayout115.xml"/><Relationship Id="rId10" Type="http://schemas.openxmlformats.org/officeDocument/2006/relationships/slideLayout" Target="../slideLayouts/slideLayout89.xml"/><Relationship Id="rId19" Type="http://schemas.openxmlformats.org/officeDocument/2006/relationships/slideLayout" Target="../slideLayouts/slideLayout98.xml"/><Relationship Id="rId31" Type="http://schemas.openxmlformats.org/officeDocument/2006/relationships/slideLayout" Target="../slideLayouts/slideLayout110.xml"/><Relationship Id="rId4" Type="http://schemas.openxmlformats.org/officeDocument/2006/relationships/slideLayout" Target="../slideLayouts/slideLayout83.xml"/><Relationship Id="rId9" Type="http://schemas.openxmlformats.org/officeDocument/2006/relationships/slideLayout" Target="../slideLayouts/slideLayout88.xml"/><Relationship Id="rId14" Type="http://schemas.openxmlformats.org/officeDocument/2006/relationships/slideLayout" Target="../slideLayouts/slideLayout93.xml"/><Relationship Id="rId22" Type="http://schemas.openxmlformats.org/officeDocument/2006/relationships/slideLayout" Target="../slideLayouts/slideLayout101.xml"/><Relationship Id="rId27" Type="http://schemas.openxmlformats.org/officeDocument/2006/relationships/slideLayout" Target="../slideLayouts/slideLayout106.xml"/><Relationship Id="rId30" Type="http://schemas.openxmlformats.org/officeDocument/2006/relationships/slideLayout" Target="../slideLayouts/slideLayout109.xml"/><Relationship Id="rId35" Type="http://schemas.openxmlformats.org/officeDocument/2006/relationships/slideLayout" Target="../slideLayouts/slideLayout114.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132.xml"/><Relationship Id="rId18" Type="http://schemas.openxmlformats.org/officeDocument/2006/relationships/slideLayout" Target="../slideLayouts/slideLayout137.xml"/><Relationship Id="rId26" Type="http://schemas.openxmlformats.org/officeDocument/2006/relationships/slideLayout" Target="../slideLayouts/slideLayout145.xml"/><Relationship Id="rId39" Type="http://schemas.openxmlformats.org/officeDocument/2006/relationships/slideLayout" Target="../slideLayouts/slideLayout158.xml"/><Relationship Id="rId3" Type="http://schemas.openxmlformats.org/officeDocument/2006/relationships/slideLayout" Target="../slideLayouts/slideLayout122.xml"/><Relationship Id="rId21" Type="http://schemas.openxmlformats.org/officeDocument/2006/relationships/slideLayout" Target="../slideLayouts/slideLayout140.xml"/><Relationship Id="rId34" Type="http://schemas.openxmlformats.org/officeDocument/2006/relationships/slideLayout" Target="../slideLayouts/slideLayout153.xml"/><Relationship Id="rId42" Type="http://schemas.openxmlformats.org/officeDocument/2006/relationships/slideLayout" Target="../slideLayouts/slideLayout161.xml"/><Relationship Id="rId47" Type="http://schemas.openxmlformats.org/officeDocument/2006/relationships/slideLayout" Target="../slideLayouts/slideLayout166.xml"/><Relationship Id="rId50" Type="http://schemas.openxmlformats.org/officeDocument/2006/relationships/slideLayout" Target="../slideLayouts/slideLayout169.xml"/><Relationship Id="rId7" Type="http://schemas.openxmlformats.org/officeDocument/2006/relationships/slideLayout" Target="../slideLayouts/slideLayout126.xml"/><Relationship Id="rId12" Type="http://schemas.openxmlformats.org/officeDocument/2006/relationships/slideLayout" Target="../slideLayouts/slideLayout131.xml"/><Relationship Id="rId17" Type="http://schemas.openxmlformats.org/officeDocument/2006/relationships/slideLayout" Target="../slideLayouts/slideLayout136.xml"/><Relationship Id="rId25" Type="http://schemas.openxmlformats.org/officeDocument/2006/relationships/slideLayout" Target="../slideLayouts/slideLayout144.xml"/><Relationship Id="rId33" Type="http://schemas.openxmlformats.org/officeDocument/2006/relationships/slideLayout" Target="../slideLayouts/slideLayout152.xml"/><Relationship Id="rId38" Type="http://schemas.openxmlformats.org/officeDocument/2006/relationships/slideLayout" Target="../slideLayouts/slideLayout157.xml"/><Relationship Id="rId46" Type="http://schemas.openxmlformats.org/officeDocument/2006/relationships/slideLayout" Target="../slideLayouts/slideLayout165.xml"/><Relationship Id="rId2" Type="http://schemas.openxmlformats.org/officeDocument/2006/relationships/slideLayout" Target="../slideLayouts/slideLayout121.xml"/><Relationship Id="rId16" Type="http://schemas.openxmlformats.org/officeDocument/2006/relationships/slideLayout" Target="../slideLayouts/slideLayout135.xml"/><Relationship Id="rId20" Type="http://schemas.openxmlformats.org/officeDocument/2006/relationships/slideLayout" Target="../slideLayouts/slideLayout139.xml"/><Relationship Id="rId29" Type="http://schemas.openxmlformats.org/officeDocument/2006/relationships/slideLayout" Target="../slideLayouts/slideLayout148.xml"/><Relationship Id="rId41" Type="http://schemas.openxmlformats.org/officeDocument/2006/relationships/slideLayout" Target="../slideLayouts/slideLayout160.xml"/><Relationship Id="rId1" Type="http://schemas.openxmlformats.org/officeDocument/2006/relationships/slideLayout" Target="../slideLayouts/slideLayout120.xml"/><Relationship Id="rId6" Type="http://schemas.openxmlformats.org/officeDocument/2006/relationships/slideLayout" Target="../slideLayouts/slideLayout125.xml"/><Relationship Id="rId11" Type="http://schemas.openxmlformats.org/officeDocument/2006/relationships/slideLayout" Target="../slideLayouts/slideLayout130.xml"/><Relationship Id="rId24" Type="http://schemas.openxmlformats.org/officeDocument/2006/relationships/slideLayout" Target="../slideLayouts/slideLayout143.xml"/><Relationship Id="rId32" Type="http://schemas.openxmlformats.org/officeDocument/2006/relationships/slideLayout" Target="../slideLayouts/slideLayout151.xml"/><Relationship Id="rId37" Type="http://schemas.openxmlformats.org/officeDocument/2006/relationships/slideLayout" Target="../slideLayouts/slideLayout156.xml"/><Relationship Id="rId40" Type="http://schemas.openxmlformats.org/officeDocument/2006/relationships/slideLayout" Target="../slideLayouts/slideLayout159.xml"/><Relationship Id="rId45" Type="http://schemas.openxmlformats.org/officeDocument/2006/relationships/slideLayout" Target="../slideLayouts/slideLayout164.xml"/><Relationship Id="rId5" Type="http://schemas.openxmlformats.org/officeDocument/2006/relationships/slideLayout" Target="../slideLayouts/slideLayout124.xml"/><Relationship Id="rId15" Type="http://schemas.openxmlformats.org/officeDocument/2006/relationships/slideLayout" Target="../slideLayouts/slideLayout134.xml"/><Relationship Id="rId23" Type="http://schemas.openxmlformats.org/officeDocument/2006/relationships/slideLayout" Target="../slideLayouts/slideLayout142.xml"/><Relationship Id="rId28" Type="http://schemas.openxmlformats.org/officeDocument/2006/relationships/slideLayout" Target="../slideLayouts/slideLayout147.xml"/><Relationship Id="rId36" Type="http://schemas.openxmlformats.org/officeDocument/2006/relationships/slideLayout" Target="../slideLayouts/slideLayout155.xml"/><Relationship Id="rId49" Type="http://schemas.openxmlformats.org/officeDocument/2006/relationships/slideLayout" Target="../slideLayouts/slideLayout168.xml"/><Relationship Id="rId10" Type="http://schemas.openxmlformats.org/officeDocument/2006/relationships/slideLayout" Target="../slideLayouts/slideLayout129.xml"/><Relationship Id="rId19" Type="http://schemas.openxmlformats.org/officeDocument/2006/relationships/slideLayout" Target="../slideLayouts/slideLayout138.xml"/><Relationship Id="rId31" Type="http://schemas.openxmlformats.org/officeDocument/2006/relationships/slideLayout" Target="../slideLayouts/slideLayout150.xml"/><Relationship Id="rId44" Type="http://schemas.openxmlformats.org/officeDocument/2006/relationships/slideLayout" Target="../slideLayouts/slideLayout163.xml"/><Relationship Id="rId4" Type="http://schemas.openxmlformats.org/officeDocument/2006/relationships/slideLayout" Target="../slideLayouts/slideLayout123.xml"/><Relationship Id="rId9" Type="http://schemas.openxmlformats.org/officeDocument/2006/relationships/slideLayout" Target="../slideLayouts/slideLayout128.xml"/><Relationship Id="rId14" Type="http://schemas.openxmlformats.org/officeDocument/2006/relationships/slideLayout" Target="../slideLayouts/slideLayout133.xml"/><Relationship Id="rId22" Type="http://schemas.openxmlformats.org/officeDocument/2006/relationships/slideLayout" Target="../slideLayouts/slideLayout141.xml"/><Relationship Id="rId27" Type="http://schemas.openxmlformats.org/officeDocument/2006/relationships/slideLayout" Target="../slideLayouts/slideLayout146.xml"/><Relationship Id="rId30" Type="http://schemas.openxmlformats.org/officeDocument/2006/relationships/slideLayout" Target="../slideLayouts/slideLayout149.xml"/><Relationship Id="rId35" Type="http://schemas.openxmlformats.org/officeDocument/2006/relationships/slideLayout" Target="../slideLayouts/slideLayout154.xml"/><Relationship Id="rId43" Type="http://schemas.openxmlformats.org/officeDocument/2006/relationships/slideLayout" Target="../slideLayouts/slideLayout162.xml"/><Relationship Id="rId48" Type="http://schemas.openxmlformats.org/officeDocument/2006/relationships/slideLayout" Target="../slideLayouts/slideLayout167.xml"/><Relationship Id="rId8" Type="http://schemas.openxmlformats.org/officeDocument/2006/relationships/slideLayout" Target="../slideLayouts/slideLayout127.xml"/><Relationship Id="rId51"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77.xml"/><Relationship Id="rId13" Type="http://schemas.openxmlformats.org/officeDocument/2006/relationships/slideLayout" Target="../slideLayouts/slideLayout182.xml"/><Relationship Id="rId18" Type="http://schemas.openxmlformats.org/officeDocument/2006/relationships/slideLayout" Target="../slideLayouts/slideLayout187.xml"/><Relationship Id="rId26" Type="http://schemas.openxmlformats.org/officeDocument/2006/relationships/slideLayout" Target="../slideLayouts/slideLayout195.xml"/><Relationship Id="rId39" Type="http://schemas.openxmlformats.org/officeDocument/2006/relationships/theme" Target="../theme/theme5.xml"/><Relationship Id="rId3" Type="http://schemas.openxmlformats.org/officeDocument/2006/relationships/slideLayout" Target="../slideLayouts/slideLayout172.xml"/><Relationship Id="rId21" Type="http://schemas.openxmlformats.org/officeDocument/2006/relationships/slideLayout" Target="../slideLayouts/slideLayout190.xml"/><Relationship Id="rId34" Type="http://schemas.openxmlformats.org/officeDocument/2006/relationships/slideLayout" Target="../slideLayouts/slideLayout203.xml"/><Relationship Id="rId7" Type="http://schemas.openxmlformats.org/officeDocument/2006/relationships/slideLayout" Target="../slideLayouts/slideLayout176.xml"/><Relationship Id="rId12" Type="http://schemas.openxmlformats.org/officeDocument/2006/relationships/slideLayout" Target="../slideLayouts/slideLayout181.xml"/><Relationship Id="rId17" Type="http://schemas.openxmlformats.org/officeDocument/2006/relationships/slideLayout" Target="../slideLayouts/slideLayout186.xml"/><Relationship Id="rId25" Type="http://schemas.openxmlformats.org/officeDocument/2006/relationships/slideLayout" Target="../slideLayouts/slideLayout194.xml"/><Relationship Id="rId33" Type="http://schemas.openxmlformats.org/officeDocument/2006/relationships/slideLayout" Target="../slideLayouts/slideLayout202.xml"/><Relationship Id="rId38" Type="http://schemas.openxmlformats.org/officeDocument/2006/relationships/slideLayout" Target="../slideLayouts/slideLayout207.xml"/><Relationship Id="rId2" Type="http://schemas.openxmlformats.org/officeDocument/2006/relationships/slideLayout" Target="../slideLayouts/slideLayout171.xml"/><Relationship Id="rId16" Type="http://schemas.openxmlformats.org/officeDocument/2006/relationships/slideLayout" Target="../slideLayouts/slideLayout185.xml"/><Relationship Id="rId20" Type="http://schemas.openxmlformats.org/officeDocument/2006/relationships/slideLayout" Target="../slideLayouts/slideLayout189.xml"/><Relationship Id="rId29" Type="http://schemas.openxmlformats.org/officeDocument/2006/relationships/slideLayout" Target="../slideLayouts/slideLayout198.xml"/><Relationship Id="rId1" Type="http://schemas.openxmlformats.org/officeDocument/2006/relationships/slideLayout" Target="../slideLayouts/slideLayout170.xml"/><Relationship Id="rId6" Type="http://schemas.openxmlformats.org/officeDocument/2006/relationships/slideLayout" Target="../slideLayouts/slideLayout175.xml"/><Relationship Id="rId11" Type="http://schemas.openxmlformats.org/officeDocument/2006/relationships/slideLayout" Target="../slideLayouts/slideLayout180.xml"/><Relationship Id="rId24" Type="http://schemas.openxmlformats.org/officeDocument/2006/relationships/slideLayout" Target="../slideLayouts/slideLayout193.xml"/><Relationship Id="rId32" Type="http://schemas.openxmlformats.org/officeDocument/2006/relationships/slideLayout" Target="../slideLayouts/slideLayout201.xml"/><Relationship Id="rId37" Type="http://schemas.openxmlformats.org/officeDocument/2006/relationships/slideLayout" Target="../slideLayouts/slideLayout206.xml"/><Relationship Id="rId5" Type="http://schemas.openxmlformats.org/officeDocument/2006/relationships/slideLayout" Target="../slideLayouts/slideLayout174.xml"/><Relationship Id="rId15" Type="http://schemas.openxmlformats.org/officeDocument/2006/relationships/slideLayout" Target="../slideLayouts/slideLayout184.xml"/><Relationship Id="rId23" Type="http://schemas.openxmlformats.org/officeDocument/2006/relationships/slideLayout" Target="../slideLayouts/slideLayout192.xml"/><Relationship Id="rId28" Type="http://schemas.openxmlformats.org/officeDocument/2006/relationships/slideLayout" Target="../slideLayouts/slideLayout197.xml"/><Relationship Id="rId36" Type="http://schemas.openxmlformats.org/officeDocument/2006/relationships/slideLayout" Target="../slideLayouts/slideLayout205.xml"/><Relationship Id="rId10" Type="http://schemas.openxmlformats.org/officeDocument/2006/relationships/slideLayout" Target="../slideLayouts/slideLayout179.xml"/><Relationship Id="rId19" Type="http://schemas.openxmlformats.org/officeDocument/2006/relationships/slideLayout" Target="../slideLayouts/slideLayout188.xml"/><Relationship Id="rId31" Type="http://schemas.openxmlformats.org/officeDocument/2006/relationships/slideLayout" Target="../slideLayouts/slideLayout200.xml"/><Relationship Id="rId4" Type="http://schemas.openxmlformats.org/officeDocument/2006/relationships/slideLayout" Target="../slideLayouts/slideLayout173.xml"/><Relationship Id="rId9" Type="http://schemas.openxmlformats.org/officeDocument/2006/relationships/slideLayout" Target="../slideLayouts/slideLayout178.xml"/><Relationship Id="rId14" Type="http://schemas.openxmlformats.org/officeDocument/2006/relationships/slideLayout" Target="../slideLayouts/slideLayout183.xml"/><Relationship Id="rId22" Type="http://schemas.openxmlformats.org/officeDocument/2006/relationships/slideLayout" Target="../slideLayouts/slideLayout191.xml"/><Relationship Id="rId27" Type="http://schemas.openxmlformats.org/officeDocument/2006/relationships/slideLayout" Target="../slideLayouts/slideLayout196.xml"/><Relationship Id="rId30" Type="http://schemas.openxmlformats.org/officeDocument/2006/relationships/slideLayout" Target="../slideLayouts/slideLayout199.xml"/><Relationship Id="rId35" Type="http://schemas.openxmlformats.org/officeDocument/2006/relationships/slideLayout" Target="../slideLayouts/slideLayout20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215.xml"/><Relationship Id="rId13" Type="http://schemas.openxmlformats.org/officeDocument/2006/relationships/slideLayout" Target="../slideLayouts/slideLayout220.xml"/><Relationship Id="rId18" Type="http://schemas.openxmlformats.org/officeDocument/2006/relationships/slideLayout" Target="../slideLayouts/slideLayout225.xml"/><Relationship Id="rId26" Type="http://schemas.openxmlformats.org/officeDocument/2006/relationships/slideLayout" Target="../slideLayouts/slideLayout233.xml"/><Relationship Id="rId39" Type="http://schemas.openxmlformats.org/officeDocument/2006/relationships/theme" Target="../theme/theme6.xml"/><Relationship Id="rId3" Type="http://schemas.openxmlformats.org/officeDocument/2006/relationships/slideLayout" Target="../slideLayouts/slideLayout210.xml"/><Relationship Id="rId21" Type="http://schemas.openxmlformats.org/officeDocument/2006/relationships/slideLayout" Target="../slideLayouts/slideLayout228.xml"/><Relationship Id="rId34" Type="http://schemas.openxmlformats.org/officeDocument/2006/relationships/slideLayout" Target="../slideLayouts/slideLayout241.xml"/><Relationship Id="rId7" Type="http://schemas.openxmlformats.org/officeDocument/2006/relationships/slideLayout" Target="../slideLayouts/slideLayout214.xml"/><Relationship Id="rId12" Type="http://schemas.openxmlformats.org/officeDocument/2006/relationships/slideLayout" Target="../slideLayouts/slideLayout219.xml"/><Relationship Id="rId17" Type="http://schemas.openxmlformats.org/officeDocument/2006/relationships/slideLayout" Target="../slideLayouts/slideLayout224.xml"/><Relationship Id="rId25" Type="http://schemas.openxmlformats.org/officeDocument/2006/relationships/slideLayout" Target="../slideLayouts/slideLayout232.xml"/><Relationship Id="rId33" Type="http://schemas.openxmlformats.org/officeDocument/2006/relationships/slideLayout" Target="../slideLayouts/slideLayout240.xml"/><Relationship Id="rId38" Type="http://schemas.openxmlformats.org/officeDocument/2006/relationships/slideLayout" Target="../slideLayouts/slideLayout245.xml"/><Relationship Id="rId2" Type="http://schemas.openxmlformats.org/officeDocument/2006/relationships/slideLayout" Target="../slideLayouts/slideLayout209.xml"/><Relationship Id="rId16" Type="http://schemas.openxmlformats.org/officeDocument/2006/relationships/slideLayout" Target="../slideLayouts/slideLayout223.xml"/><Relationship Id="rId20" Type="http://schemas.openxmlformats.org/officeDocument/2006/relationships/slideLayout" Target="../slideLayouts/slideLayout227.xml"/><Relationship Id="rId29" Type="http://schemas.openxmlformats.org/officeDocument/2006/relationships/slideLayout" Target="../slideLayouts/slideLayout236.xml"/><Relationship Id="rId1" Type="http://schemas.openxmlformats.org/officeDocument/2006/relationships/slideLayout" Target="../slideLayouts/slideLayout208.xml"/><Relationship Id="rId6" Type="http://schemas.openxmlformats.org/officeDocument/2006/relationships/slideLayout" Target="../slideLayouts/slideLayout213.xml"/><Relationship Id="rId11" Type="http://schemas.openxmlformats.org/officeDocument/2006/relationships/slideLayout" Target="../slideLayouts/slideLayout218.xml"/><Relationship Id="rId24" Type="http://schemas.openxmlformats.org/officeDocument/2006/relationships/slideLayout" Target="../slideLayouts/slideLayout231.xml"/><Relationship Id="rId32" Type="http://schemas.openxmlformats.org/officeDocument/2006/relationships/slideLayout" Target="../slideLayouts/slideLayout239.xml"/><Relationship Id="rId37" Type="http://schemas.openxmlformats.org/officeDocument/2006/relationships/slideLayout" Target="../slideLayouts/slideLayout244.xml"/><Relationship Id="rId5" Type="http://schemas.openxmlformats.org/officeDocument/2006/relationships/slideLayout" Target="../slideLayouts/slideLayout212.xml"/><Relationship Id="rId15" Type="http://schemas.openxmlformats.org/officeDocument/2006/relationships/slideLayout" Target="../slideLayouts/slideLayout222.xml"/><Relationship Id="rId23" Type="http://schemas.openxmlformats.org/officeDocument/2006/relationships/slideLayout" Target="../slideLayouts/slideLayout230.xml"/><Relationship Id="rId28" Type="http://schemas.openxmlformats.org/officeDocument/2006/relationships/slideLayout" Target="../slideLayouts/slideLayout235.xml"/><Relationship Id="rId36" Type="http://schemas.openxmlformats.org/officeDocument/2006/relationships/slideLayout" Target="../slideLayouts/slideLayout243.xml"/><Relationship Id="rId10" Type="http://schemas.openxmlformats.org/officeDocument/2006/relationships/slideLayout" Target="../slideLayouts/slideLayout217.xml"/><Relationship Id="rId19" Type="http://schemas.openxmlformats.org/officeDocument/2006/relationships/slideLayout" Target="../slideLayouts/slideLayout226.xml"/><Relationship Id="rId31" Type="http://schemas.openxmlformats.org/officeDocument/2006/relationships/slideLayout" Target="../slideLayouts/slideLayout238.xml"/><Relationship Id="rId4" Type="http://schemas.openxmlformats.org/officeDocument/2006/relationships/slideLayout" Target="../slideLayouts/slideLayout211.xml"/><Relationship Id="rId9" Type="http://schemas.openxmlformats.org/officeDocument/2006/relationships/slideLayout" Target="../slideLayouts/slideLayout216.xml"/><Relationship Id="rId14" Type="http://schemas.openxmlformats.org/officeDocument/2006/relationships/slideLayout" Target="../slideLayouts/slideLayout221.xml"/><Relationship Id="rId22" Type="http://schemas.openxmlformats.org/officeDocument/2006/relationships/slideLayout" Target="../slideLayouts/slideLayout229.xml"/><Relationship Id="rId27" Type="http://schemas.openxmlformats.org/officeDocument/2006/relationships/slideLayout" Target="../slideLayouts/slideLayout234.xml"/><Relationship Id="rId30" Type="http://schemas.openxmlformats.org/officeDocument/2006/relationships/slideLayout" Target="../slideLayouts/slideLayout237.xml"/><Relationship Id="rId35" Type="http://schemas.openxmlformats.org/officeDocument/2006/relationships/slideLayout" Target="../slideLayouts/slideLayout24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3"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220000" y="2700000"/>
            <a:ext cx="3321327" cy="1143000"/>
          </a:xfrm>
          <a:prstGeom prst="rect">
            <a:avLst/>
          </a:prstGeom>
        </p:spPr>
        <p:txBody>
          <a:bodyPr vert="horz" lIns="0" tIns="0" rIns="0" bIns="0" rtlCol="0" anchor="t" anchorCtr="0">
            <a:noAutofit/>
          </a:bodyPr>
          <a:lstStyle/>
          <a:p>
            <a:r>
              <a:rPr lang="en-US" dirty="0" smtClean="0"/>
              <a:t>Click to edit Master title style</a:t>
            </a:r>
            <a:endParaRPr lang="en-IE" dirty="0"/>
          </a:p>
        </p:txBody>
      </p:sp>
    </p:spTree>
  </p:cSld>
  <p:clrMap bg1="lt1" tx1="dk1" bg2="lt2" tx2="dk2" accent1="accent1" accent2="accent2" accent3="accent3" accent4="accent4" accent5="accent5" accent6="accent6" hlink="hlink" folHlink="folHlink"/>
  <p:sldLayoutIdLst>
    <p:sldLayoutId id="2147483830" r:id="rId1"/>
    <p:sldLayoutId id="2147483831" r:id="rId2"/>
    <p:sldLayoutId id="2147483832" r:id="rId3"/>
    <p:sldLayoutId id="2147483833" r:id="rId4"/>
    <p:sldLayoutId id="2147483659" r:id="rId5"/>
    <p:sldLayoutId id="2147483658" r:id="rId6"/>
    <p:sldLayoutId id="2147483660" r:id="rId7"/>
    <p:sldLayoutId id="2147483661" r:id="rId8"/>
    <p:sldLayoutId id="2147483662" r:id="rId9"/>
    <p:sldLayoutId id="2147483664" r:id="rId10"/>
    <p:sldLayoutId id="2147483665" r:id="rId11"/>
    <p:sldLayoutId id="2147483666" r:id="rId12"/>
    <p:sldLayoutId id="2147483667" r:id="rId13"/>
    <p:sldLayoutId id="2147483668" r:id="rId14"/>
    <p:sldLayoutId id="2147483669" r:id="rId15"/>
    <p:sldLayoutId id="2147483854" r:id="rId16"/>
    <p:sldLayoutId id="2147483835" r:id="rId17"/>
    <p:sldLayoutId id="2147483834" r:id="rId18"/>
    <p:sldLayoutId id="2147483836" r:id="rId19"/>
    <p:sldLayoutId id="2147483837" r:id="rId20"/>
    <p:sldLayoutId id="2147483838" r:id="rId21"/>
    <p:sldLayoutId id="2147483839" r:id="rId22"/>
    <p:sldLayoutId id="2147483840" r:id="rId23"/>
    <p:sldLayoutId id="2147483841" r:id="rId24"/>
    <p:sldLayoutId id="2147483842" r:id="rId25"/>
    <p:sldLayoutId id="2147483844" r:id="rId26"/>
    <p:sldLayoutId id="2147483845" r:id="rId27"/>
    <p:sldLayoutId id="2147483847" r:id="rId28"/>
    <p:sldLayoutId id="2147483848" r:id="rId29"/>
    <p:sldLayoutId id="2147483849" r:id="rId30"/>
    <p:sldLayoutId id="2147483850" r:id="rId31"/>
    <p:sldLayoutId id="2147483851" r:id="rId32"/>
    <p:sldLayoutId id="2147483852" r:id="rId33"/>
    <p:sldLayoutId id="2147483853" r:id="rId34"/>
    <p:sldLayoutId id="2147483855" r:id="rId35"/>
    <p:sldLayoutId id="2147483856" r:id="rId36"/>
    <p:sldLayoutId id="2147483857" r:id="rId37"/>
    <p:sldLayoutId id="2147483858" r:id="rId38"/>
    <p:sldLayoutId id="2147483859" r:id="rId39"/>
    <p:sldLayoutId id="2147484052" r:id="rId40"/>
    <p:sldLayoutId id="2147484053" r:id="rId41"/>
  </p:sldLayoutIdLst>
  <p:txStyles>
    <p:titleStyle>
      <a:lvl1pPr algn="l" defTabSz="914400" rtl="0" eaLnBrk="1" latinLnBrk="0" hangingPunct="1">
        <a:lnSpc>
          <a:spcPts val="4500"/>
        </a:lnSpc>
        <a:spcBef>
          <a:spcPct val="0"/>
        </a:spcBef>
        <a:buNone/>
        <a:defRPr sz="4700" b="1"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5BBD71F6-B645-4471-BB0D-1127329D0878}" type="datetimeFigureOut">
              <a:rPr lang="en-IE" smtClean="0"/>
              <a:pPr/>
              <a:t>08/08/2014</a:t>
            </a:fld>
            <a:endParaRPr lang="en-IE"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IE"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B1762DF-B448-4B56-9957-D3F00716F2B1}" type="slidenum">
              <a:rPr lang="en-IE" smtClean="0"/>
              <a:pPr/>
              <a:t>‹#›</a:t>
            </a:fld>
            <a:endParaRPr lang="en-IE" dirty="0"/>
          </a:p>
        </p:txBody>
      </p:sp>
    </p:spTree>
    <p:extLst>
      <p:ext uri="{BB962C8B-B14F-4D97-AF65-F5344CB8AC3E}">
        <p14:creationId xmlns:p14="http://schemas.microsoft.com/office/powerpoint/2010/main" val="4070027015"/>
      </p:ext>
    </p:extLst>
  </p:cSld>
  <p:clrMap bg1="dk1" tx1="lt1" bg2="dk2" tx2="lt2" accent1="accent1" accent2="accent2" accent3="accent3" accent4="accent4" accent5="accent5" accent6="accent6" hlink="hlink" folHlink="folHlink"/>
  <p:sldLayoutIdLst>
    <p:sldLayoutId id="2147483798" r:id="rId1"/>
    <p:sldLayoutId id="2147483799" r:id="rId2"/>
    <p:sldLayoutId id="2147483965" r:id="rId3"/>
    <p:sldLayoutId id="2147483800" r:id="rId4"/>
    <p:sldLayoutId id="2147483801" r:id="rId5"/>
    <p:sldLayoutId id="2147483802" r:id="rId6"/>
    <p:sldLayoutId id="2147483803" r:id="rId7"/>
    <p:sldLayoutId id="2147483804" r:id="rId8"/>
    <p:sldLayoutId id="2147483805" r:id="rId9"/>
    <p:sldLayoutId id="2147483806" r:id="rId10"/>
    <p:sldLayoutId id="2147483809" r:id="rId11"/>
    <p:sldLayoutId id="2147483971" r:id="rId12"/>
    <p:sldLayoutId id="2147483811" r:id="rId13"/>
    <p:sldLayoutId id="2147483966" r:id="rId14"/>
    <p:sldLayoutId id="2147483812" r:id="rId15"/>
    <p:sldLayoutId id="2147483813" r:id="rId16"/>
    <p:sldLayoutId id="2147483814" r:id="rId17"/>
    <p:sldLayoutId id="2147483815" r:id="rId18"/>
    <p:sldLayoutId id="2147483816" r:id="rId19"/>
    <p:sldLayoutId id="2147483817" r:id="rId20"/>
    <p:sldLayoutId id="2147483818" r:id="rId21"/>
    <p:sldLayoutId id="2147483819" r:id="rId22"/>
    <p:sldLayoutId id="2147483820" r:id="rId23"/>
    <p:sldLayoutId id="2147483821" r:id="rId24"/>
    <p:sldLayoutId id="2147483822" r:id="rId25"/>
    <p:sldLayoutId id="2147483823" r:id="rId26"/>
    <p:sldLayoutId id="2147483824" r:id="rId27"/>
    <p:sldLayoutId id="2147483825" r:id="rId28"/>
    <p:sldLayoutId id="2147483826" r:id="rId29"/>
    <p:sldLayoutId id="2147483827" r:id="rId30"/>
    <p:sldLayoutId id="2147483828" r:id="rId31"/>
    <p:sldLayoutId id="2147483946" r:id="rId32"/>
    <p:sldLayoutId id="2147483972" r:id="rId33"/>
    <p:sldLayoutId id="2147483947" r:id="rId34"/>
    <p:sldLayoutId id="2147483960" r:id="rId35"/>
    <p:sldLayoutId id="2147483964" r:id="rId36"/>
    <p:sldLayoutId id="2147483969" r:id="rId37"/>
    <p:sldLayoutId id="2147483970" r:id="rId38"/>
  </p:sldLayoutIdLst>
  <p:txStyles>
    <p:titleStyle>
      <a:lvl1pPr algn="l" defTabSz="685800" rtl="0" eaLnBrk="1" latinLnBrk="0" hangingPunct="1">
        <a:lnSpc>
          <a:spcPct val="90000"/>
        </a:lnSpc>
        <a:spcBef>
          <a:spcPct val="0"/>
        </a:spcBef>
        <a:buNone/>
        <a:defRPr sz="33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2" cstate="email">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220000" y="2700000"/>
            <a:ext cx="3321327" cy="1143000"/>
          </a:xfrm>
          <a:prstGeom prst="rect">
            <a:avLst/>
          </a:prstGeom>
        </p:spPr>
        <p:txBody>
          <a:bodyPr vert="horz" lIns="0" tIns="0" rIns="0" bIns="0" rtlCol="0" anchor="t" anchorCtr="0">
            <a:noAutofit/>
          </a:bodyPr>
          <a:lstStyle/>
          <a:p>
            <a:r>
              <a:rPr lang="en-US" smtClean="0"/>
              <a:t>Click to edit Master title style</a:t>
            </a:r>
            <a:endParaRPr lang="en-IE" dirty="0"/>
          </a:p>
        </p:txBody>
      </p:sp>
    </p:spTree>
  </p:cSld>
  <p:clrMap bg1="lt1" tx1="dk1" bg2="lt2" tx2="dk2" accent1="accent1" accent2="accent2" accent3="accent3" accent4="accent4" accent5="accent5" accent6="accent6" hlink="hlink" folHlink="folHlink"/>
  <p:sldLayoutIdLst>
    <p:sldLayoutId id="2147483861" r:id="rId1"/>
    <p:sldLayoutId id="2147483862" r:id="rId2"/>
    <p:sldLayoutId id="2147483863" r:id="rId3"/>
    <p:sldLayoutId id="2147483864" r:id="rId4"/>
    <p:sldLayoutId id="2147483865" r:id="rId5"/>
    <p:sldLayoutId id="2147483866" r:id="rId6"/>
    <p:sldLayoutId id="2147483867" r:id="rId7"/>
    <p:sldLayoutId id="2147483868" r:id="rId8"/>
    <p:sldLayoutId id="2147483869" r:id="rId9"/>
    <p:sldLayoutId id="2147483870" r:id="rId10"/>
    <p:sldLayoutId id="2147483871" r:id="rId11"/>
    <p:sldLayoutId id="2147483872" r:id="rId12"/>
    <p:sldLayoutId id="2147483873" r:id="rId13"/>
    <p:sldLayoutId id="2147483874" r:id="rId14"/>
    <p:sldLayoutId id="2147483875" r:id="rId15"/>
    <p:sldLayoutId id="2147483876" r:id="rId16"/>
    <p:sldLayoutId id="2147483877" r:id="rId17"/>
    <p:sldLayoutId id="2147483878" r:id="rId18"/>
    <p:sldLayoutId id="2147483879" r:id="rId19"/>
    <p:sldLayoutId id="2147483881" r:id="rId20"/>
    <p:sldLayoutId id="2147483882" r:id="rId21"/>
    <p:sldLayoutId id="2147483883" r:id="rId22"/>
    <p:sldLayoutId id="2147483884" r:id="rId23"/>
    <p:sldLayoutId id="2147483885" r:id="rId24"/>
    <p:sldLayoutId id="2147483886" r:id="rId25"/>
    <p:sldLayoutId id="2147483887" r:id="rId26"/>
    <p:sldLayoutId id="2147483888" r:id="rId27"/>
    <p:sldLayoutId id="2147483889" r:id="rId28"/>
    <p:sldLayoutId id="2147483890" r:id="rId29"/>
    <p:sldLayoutId id="2147483891" r:id="rId30"/>
    <p:sldLayoutId id="2147483892" r:id="rId31"/>
    <p:sldLayoutId id="2147483893" r:id="rId32"/>
    <p:sldLayoutId id="2147483894" r:id="rId33"/>
    <p:sldLayoutId id="2147483895" r:id="rId34"/>
    <p:sldLayoutId id="2147483896" r:id="rId35"/>
    <p:sldLayoutId id="2147483897" r:id="rId36"/>
    <p:sldLayoutId id="2147483898" r:id="rId37"/>
    <p:sldLayoutId id="2147483899" r:id="rId38"/>
    <p:sldLayoutId id="2147483900" r:id="rId39"/>
    <p:sldLayoutId id="2147483901" r:id="rId40"/>
  </p:sldLayoutIdLst>
  <p:txStyles>
    <p:titleStyle>
      <a:lvl1pPr algn="l" defTabSz="914400" rtl="0" eaLnBrk="1" latinLnBrk="0" hangingPunct="1">
        <a:lnSpc>
          <a:spcPts val="4500"/>
        </a:lnSpc>
        <a:spcBef>
          <a:spcPct val="0"/>
        </a:spcBef>
        <a:buNone/>
        <a:defRPr sz="4700" b="1"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5BBD71F6-B645-4471-BB0D-1127329D0878}" type="datetimeFigureOut">
              <a:rPr lang="en-IE" smtClean="0"/>
              <a:pPr/>
              <a:t>08/08/2014</a:t>
            </a:fld>
            <a:endParaRPr lang="en-IE"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IE"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B1762DF-B448-4B56-9957-D3F00716F2B1}" type="slidenum">
              <a:rPr lang="en-IE" smtClean="0"/>
              <a:pPr/>
              <a:t>‹#›</a:t>
            </a:fld>
            <a:endParaRPr lang="en-IE" dirty="0"/>
          </a:p>
        </p:txBody>
      </p:sp>
    </p:spTree>
    <p:extLst>
      <p:ext uri="{BB962C8B-B14F-4D97-AF65-F5344CB8AC3E}">
        <p14:creationId xmlns:p14="http://schemas.microsoft.com/office/powerpoint/2010/main" val="4070027015"/>
      </p:ext>
    </p:extLst>
  </p:cSld>
  <p:clrMap bg1="dk1" tx1="lt1" bg2="dk2" tx2="lt2" accent1="accent1" accent2="accent2" accent3="accent3" accent4="accent4" accent5="accent5" accent6="accent6" hlink="hlink" folHlink="folHlink"/>
  <p:sldLayoutIdLst>
    <p:sldLayoutId id="2147483903" r:id="rId1"/>
    <p:sldLayoutId id="2147483904" r:id="rId2"/>
    <p:sldLayoutId id="2147483905" r:id="rId3"/>
    <p:sldLayoutId id="2147483906" r:id="rId4"/>
    <p:sldLayoutId id="2147483907" r:id="rId5"/>
    <p:sldLayoutId id="2147483908" r:id="rId6"/>
    <p:sldLayoutId id="2147483909" r:id="rId7"/>
    <p:sldLayoutId id="2147483910" r:id="rId8"/>
    <p:sldLayoutId id="2147483911" r:id="rId9"/>
    <p:sldLayoutId id="2147483912" r:id="rId10"/>
    <p:sldLayoutId id="2147483913" r:id="rId11"/>
    <p:sldLayoutId id="2147483914" r:id="rId12"/>
    <p:sldLayoutId id="2147483915" r:id="rId13"/>
    <p:sldLayoutId id="2147483916" r:id="rId14"/>
    <p:sldLayoutId id="2147483917" r:id="rId15"/>
    <p:sldLayoutId id="2147483918" r:id="rId16"/>
    <p:sldLayoutId id="2147483919" r:id="rId17"/>
    <p:sldLayoutId id="2147483920" r:id="rId18"/>
    <p:sldLayoutId id="2147483921" r:id="rId19"/>
    <p:sldLayoutId id="2147483922" r:id="rId20"/>
    <p:sldLayoutId id="2147483925" r:id="rId21"/>
    <p:sldLayoutId id="2147483973" r:id="rId22"/>
    <p:sldLayoutId id="2147483926" r:id="rId23"/>
    <p:sldLayoutId id="2147483927" r:id="rId24"/>
    <p:sldLayoutId id="2147483967" r:id="rId25"/>
    <p:sldLayoutId id="2147483928" r:id="rId26"/>
    <p:sldLayoutId id="2147483929" r:id="rId27"/>
    <p:sldLayoutId id="2147483930" r:id="rId28"/>
    <p:sldLayoutId id="2147483931" r:id="rId29"/>
    <p:sldLayoutId id="2147483932" r:id="rId30"/>
    <p:sldLayoutId id="2147483933" r:id="rId31"/>
    <p:sldLayoutId id="2147483934" r:id="rId32"/>
    <p:sldLayoutId id="2147483935" r:id="rId33"/>
    <p:sldLayoutId id="2147483936" r:id="rId34"/>
    <p:sldLayoutId id="2147483937" r:id="rId35"/>
    <p:sldLayoutId id="2147483938" r:id="rId36"/>
    <p:sldLayoutId id="2147483939" r:id="rId37"/>
    <p:sldLayoutId id="2147483940" r:id="rId38"/>
    <p:sldLayoutId id="2147483941" r:id="rId39"/>
    <p:sldLayoutId id="2147483942" r:id="rId40"/>
    <p:sldLayoutId id="2147483943" r:id="rId41"/>
    <p:sldLayoutId id="2147483944" r:id="rId42"/>
    <p:sldLayoutId id="2147483945" r:id="rId43"/>
    <p:sldLayoutId id="2147483953" r:id="rId44"/>
    <p:sldLayoutId id="2147483954" r:id="rId45"/>
    <p:sldLayoutId id="2147483955" r:id="rId46"/>
    <p:sldLayoutId id="2147483956" r:id="rId47"/>
    <p:sldLayoutId id="2147483957" r:id="rId48"/>
    <p:sldLayoutId id="2147483958" r:id="rId49"/>
    <p:sldLayoutId id="2147483959" r:id="rId50"/>
  </p:sldLayoutIdLst>
  <p:txStyles>
    <p:titleStyle>
      <a:lvl1pPr algn="l" defTabSz="685800" rtl="0" eaLnBrk="1" latinLnBrk="0" hangingPunct="1">
        <a:lnSpc>
          <a:spcPct val="90000"/>
        </a:lnSpc>
        <a:spcBef>
          <a:spcPct val="0"/>
        </a:spcBef>
        <a:buNone/>
        <a:defRPr sz="33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5BBD71F6-B645-4471-BB0D-1127329D0878}" type="datetimeFigureOut">
              <a:rPr lang="en-IE" smtClean="0">
                <a:solidFill>
                  <a:srgbClr val="FFFFFF">
                    <a:tint val="75000"/>
                  </a:srgbClr>
                </a:solidFill>
              </a:rPr>
              <a:pPr/>
              <a:t>08/08/2014</a:t>
            </a:fld>
            <a:endParaRPr lang="en-IE" dirty="0">
              <a:solidFill>
                <a:srgbClr val="FFFFFF">
                  <a:tint val="75000"/>
                </a:srgb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IE" dirty="0">
              <a:solidFill>
                <a:srgbClr val="FFFFFF">
                  <a:tint val="75000"/>
                </a:srgb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B1762DF-B448-4B56-9957-D3F00716F2B1}" type="slidenum">
              <a:rPr lang="en-IE" smtClean="0">
                <a:solidFill>
                  <a:srgbClr val="FFFFFF">
                    <a:tint val="75000"/>
                  </a:srgbClr>
                </a:solidFill>
              </a:rPr>
              <a:pPr/>
              <a:t>‹#›</a:t>
            </a:fld>
            <a:endParaRPr lang="en-IE" dirty="0">
              <a:solidFill>
                <a:srgbClr val="FFFFFF">
                  <a:tint val="75000"/>
                </a:srgbClr>
              </a:solidFill>
            </a:endParaRPr>
          </a:p>
        </p:txBody>
      </p:sp>
    </p:spTree>
    <p:extLst>
      <p:ext uri="{BB962C8B-B14F-4D97-AF65-F5344CB8AC3E}">
        <p14:creationId xmlns:p14="http://schemas.microsoft.com/office/powerpoint/2010/main" val="272780925"/>
      </p:ext>
    </p:extLst>
  </p:cSld>
  <p:clrMap bg1="dk1" tx1="lt1" bg2="dk2" tx2="lt2" accent1="accent1" accent2="accent2" accent3="accent3" accent4="accent4" accent5="accent5" accent6="accent6" hlink="hlink" folHlink="folHlink"/>
  <p:sldLayoutIdLst>
    <p:sldLayoutId id="2147483975" r:id="rId1"/>
    <p:sldLayoutId id="2147483976" r:id="rId2"/>
    <p:sldLayoutId id="2147483977" r:id="rId3"/>
    <p:sldLayoutId id="2147483978" r:id="rId4"/>
    <p:sldLayoutId id="2147483979" r:id="rId5"/>
    <p:sldLayoutId id="2147483980" r:id="rId6"/>
    <p:sldLayoutId id="2147483981" r:id="rId7"/>
    <p:sldLayoutId id="2147483982" r:id="rId8"/>
    <p:sldLayoutId id="2147483983" r:id="rId9"/>
    <p:sldLayoutId id="2147483984" r:id="rId10"/>
    <p:sldLayoutId id="2147483985" r:id="rId11"/>
    <p:sldLayoutId id="2147483986" r:id="rId12"/>
    <p:sldLayoutId id="2147483987" r:id="rId13"/>
    <p:sldLayoutId id="2147483988" r:id="rId14"/>
    <p:sldLayoutId id="2147483989" r:id="rId15"/>
    <p:sldLayoutId id="2147483990" r:id="rId16"/>
    <p:sldLayoutId id="2147483991" r:id="rId17"/>
    <p:sldLayoutId id="2147483992" r:id="rId18"/>
    <p:sldLayoutId id="2147483993" r:id="rId19"/>
    <p:sldLayoutId id="2147483994" r:id="rId20"/>
    <p:sldLayoutId id="2147483995" r:id="rId21"/>
    <p:sldLayoutId id="2147483996" r:id="rId22"/>
    <p:sldLayoutId id="2147483997" r:id="rId23"/>
    <p:sldLayoutId id="2147483998" r:id="rId24"/>
    <p:sldLayoutId id="2147483999" r:id="rId25"/>
    <p:sldLayoutId id="2147484000" r:id="rId26"/>
    <p:sldLayoutId id="2147484001" r:id="rId27"/>
    <p:sldLayoutId id="2147484002" r:id="rId28"/>
    <p:sldLayoutId id="2147484003" r:id="rId29"/>
    <p:sldLayoutId id="2147484004" r:id="rId30"/>
    <p:sldLayoutId id="2147484005" r:id="rId31"/>
    <p:sldLayoutId id="2147484006" r:id="rId32"/>
    <p:sldLayoutId id="2147484007" r:id="rId33"/>
    <p:sldLayoutId id="2147484008" r:id="rId34"/>
    <p:sldLayoutId id="2147484009" r:id="rId35"/>
    <p:sldLayoutId id="2147484010" r:id="rId36"/>
    <p:sldLayoutId id="2147484011" r:id="rId37"/>
    <p:sldLayoutId id="2147484012" r:id="rId38"/>
  </p:sldLayoutIdLst>
  <p:txStyles>
    <p:titleStyle>
      <a:lvl1pPr algn="l" defTabSz="685800" rtl="0" eaLnBrk="1" latinLnBrk="0" hangingPunct="1">
        <a:lnSpc>
          <a:spcPct val="90000"/>
        </a:lnSpc>
        <a:spcBef>
          <a:spcPct val="0"/>
        </a:spcBef>
        <a:buNone/>
        <a:defRPr sz="33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5BBD71F6-B645-4471-BB0D-1127329D0878}" type="datetimeFigureOut">
              <a:rPr lang="en-IE" smtClean="0">
                <a:solidFill>
                  <a:srgbClr val="FFFFFF">
                    <a:tint val="75000"/>
                  </a:srgbClr>
                </a:solidFill>
              </a:rPr>
              <a:pPr/>
              <a:t>08/08/2014</a:t>
            </a:fld>
            <a:endParaRPr lang="en-IE" dirty="0">
              <a:solidFill>
                <a:srgbClr val="FFFFFF">
                  <a:tint val="75000"/>
                </a:srgb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IE" dirty="0">
              <a:solidFill>
                <a:srgbClr val="FFFFFF">
                  <a:tint val="75000"/>
                </a:srgb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B1762DF-B448-4B56-9957-D3F00716F2B1}" type="slidenum">
              <a:rPr lang="en-IE" smtClean="0">
                <a:solidFill>
                  <a:srgbClr val="FFFFFF">
                    <a:tint val="75000"/>
                  </a:srgbClr>
                </a:solidFill>
              </a:rPr>
              <a:pPr/>
              <a:t>‹#›</a:t>
            </a:fld>
            <a:endParaRPr lang="en-IE" dirty="0">
              <a:solidFill>
                <a:srgbClr val="FFFFFF">
                  <a:tint val="75000"/>
                </a:srgbClr>
              </a:solidFill>
            </a:endParaRPr>
          </a:p>
        </p:txBody>
      </p:sp>
    </p:spTree>
    <p:extLst>
      <p:ext uri="{BB962C8B-B14F-4D97-AF65-F5344CB8AC3E}">
        <p14:creationId xmlns:p14="http://schemas.microsoft.com/office/powerpoint/2010/main" val="3176441281"/>
      </p:ext>
    </p:extLst>
  </p:cSld>
  <p:clrMap bg1="dk1" tx1="lt1" bg2="dk2" tx2="lt2" accent1="accent1" accent2="accent2" accent3="accent3" accent4="accent4" accent5="accent5" accent6="accent6" hlink="hlink" folHlink="folHlink"/>
  <p:sldLayoutIdLst>
    <p:sldLayoutId id="2147484014" r:id="rId1"/>
    <p:sldLayoutId id="2147484015" r:id="rId2"/>
    <p:sldLayoutId id="2147484016" r:id="rId3"/>
    <p:sldLayoutId id="2147484017" r:id="rId4"/>
    <p:sldLayoutId id="2147484018" r:id="rId5"/>
    <p:sldLayoutId id="2147484019" r:id="rId6"/>
    <p:sldLayoutId id="2147484020" r:id="rId7"/>
    <p:sldLayoutId id="2147484021" r:id="rId8"/>
    <p:sldLayoutId id="2147484022" r:id="rId9"/>
    <p:sldLayoutId id="2147484023" r:id="rId10"/>
    <p:sldLayoutId id="2147484024" r:id="rId11"/>
    <p:sldLayoutId id="2147484025" r:id="rId12"/>
    <p:sldLayoutId id="2147484026" r:id="rId13"/>
    <p:sldLayoutId id="2147484027" r:id="rId14"/>
    <p:sldLayoutId id="2147484028" r:id="rId15"/>
    <p:sldLayoutId id="2147484029" r:id="rId16"/>
    <p:sldLayoutId id="2147484030" r:id="rId17"/>
    <p:sldLayoutId id="2147484031" r:id="rId18"/>
    <p:sldLayoutId id="2147484032" r:id="rId19"/>
    <p:sldLayoutId id="2147484033" r:id="rId20"/>
    <p:sldLayoutId id="2147484034" r:id="rId21"/>
    <p:sldLayoutId id="2147484035" r:id="rId22"/>
    <p:sldLayoutId id="2147484036" r:id="rId23"/>
    <p:sldLayoutId id="2147484037" r:id="rId24"/>
    <p:sldLayoutId id="2147484038" r:id="rId25"/>
    <p:sldLayoutId id="2147484039" r:id="rId26"/>
    <p:sldLayoutId id="2147484040" r:id="rId27"/>
    <p:sldLayoutId id="2147484041" r:id="rId28"/>
    <p:sldLayoutId id="2147484042" r:id="rId29"/>
    <p:sldLayoutId id="2147484043" r:id="rId30"/>
    <p:sldLayoutId id="2147484044" r:id="rId31"/>
    <p:sldLayoutId id="2147484045" r:id="rId32"/>
    <p:sldLayoutId id="2147484046" r:id="rId33"/>
    <p:sldLayoutId id="2147484047" r:id="rId34"/>
    <p:sldLayoutId id="2147484048" r:id="rId35"/>
    <p:sldLayoutId id="2147484049" r:id="rId36"/>
    <p:sldLayoutId id="2147484050" r:id="rId37"/>
    <p:sldLayoutId id="2147484051" r:id="rId38"/>
  </p:sldLayoutIdLst>
  <p:txStyles>
    <p:titleStyle>
      <a:lvl1pPr algn="l" defTabSz="685800" rtl="0" eaLnBrk="1" latinLnBrk="0" hangingPunct="1">
        <a:lnSpc>
          <a:spcPct val="90000"/>
        </a:lnSpc>
        <a:spcBef>
          <a:spcPct val="0"/>
        </a:spcBef>
        <a:buNone/>
        <a:defRPr sz="33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xml"/><Relationship Id="rId1" Type="http://schemas.openxmlformats.org/officeDocument/2006/relationships/slideLayout" Target="../slideLayouts/slideLayout47.xml"/><Relationship Id="rId4" Type="http://schemas.openxmlformats.org/officeDocument/2006/relationships/image" Target="../media/image2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11.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6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1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65.xml"/></Relationships>
</file>

<file path=ppt/slides/_rels/slide16.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65.xml"/></Relationships>
</file>

<file path=ppt/slides/_rels/slide17.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65.xml"/></Relationships>
</file>

<file path=ppt/slides/_rels/slide18.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65.xml"/></Relationships>
</file>

<file path=ppt/slides/_rels/slide1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20.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65.xml"/></Relationships>
</file>

<file path=ppt/slides/_rels/slide21.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65.xml"/></Relationships>
</file>

<file path=ppt/slides/_rels/slide2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65.xml"/></Relationships>
</file>

<file path=ppt/slides/_rels/slide24.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65.xml"/></Relationships>
</file>

<file path=ppt/slides/_rels/slide25.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65.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chart" Target="../charts/chart19.xml"/><Relationship Id="rId1" Type="http://schemas.openxmlformats.org/officeDocument/2006/relationships/slideLayout" Target="../slideLayouts/slideLayout65.xml"/></Relationships>
</file>

<file path=ppt/slides/_rels/slide28.xml.rels><?xml version="1.0" encoding="UTF-8" standalone="yes"?>
<Relationships xmlns="http://schemas.openxmlformats.org/package/2006/relationships"><Relationship Id="rId2" Type="http://schemas.openxmlformats.org/officeDocument/2006/relationships/chart" Target="../charts/chart20.xml"/><Relationship Id="rId1" Type="http://schemas.openxmlformats.org/officeDocument/2006/relationships/slideLayout" Target="../slideLayouts/slideLayout6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chart" Target="../charts/chart22.xml"/><Relationship Id="rId2" Type="http://schemas.openxmlformats.org/officeDocument/2006/relationships/chart" Target="../charts/chart21.xml"/><Relationship Id="rId1" Type="http://schemas.openxmlformats.org/officeDocument/2006/relationships/slideLayout" Target="../slideLayouts/slideLayout65.xml"/></Relationships>
</file>

<file path=ppt/slides/_rels/slide32.xml.rels><?xml version="1.0" encoding="UTF-8" standalone="yes"?>
<Relationships xmlns="http://schemas.openxmlformats.org/package/2006/relationships"><Relationship Id="rId2" Type="http://schemas.openxmlformats.org/officeDocument/2006/relationships/chart" Target="../charts/chart23.xml"/><Relationship Id="rId1" Type="http://schemas.openxmlformats.org/officeDocument/2006/relationships/slideLayout" Target="../slideLayouts/slideLayout6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34.xml.rels><?xml version="1.0" encoding="UTF-8" standalone="yes"?>
<Relationships xmlns="http://schemas.openxmlformats.org/package/2006/relationships"><Relationship Id="rId2" Type="http://schemas.openxmlformats.org/officeDocument/2006/relationships/chart" Target="../charts/chart24.xml"/><Relationship Id="rId1" Type="http://schemas.openxmlformats.org/officeDocument/2006/relationships/slideLayout" Target="../slideLayouts/slideLayout6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36.xml.rels><?xml version="1.0" encoding="UTF-8" standalone="yes"?>
<Relationships xmlns="http://schemas.openxmlformats.org/package/2006/relationships"><Relationship Id="rId2" Type="http://schemas.openxmlformats.org/officeDocument/2006/relationships/chart" Target="../charts/chart25.xml"/><Relationship Id="rId1" Type="http://schemas.openxmlformats.org/officeDocument/2006/relationships/slideLayout" Target="../slideLayouts/slideLayout65.xml"/></Relationships>
</file>

<file path=ppt/slides/_rels/slide3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chart" Target="../charts/chart26.xml"/><Relationship Id="rId1" Type="http://schemas.openxmlformats.org/officeDocument/2006/relationships/slideLayout" Target="../slideLayouts/slideLayout65.xml"/></Relationships>
</file>

<file path=ppt/slides/_rels/slide3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0.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4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3" Type="http://schemas.openxmlformats.org/officeDocument/2006/relationships/image" Target="../media/image25.jpeg"/><Relationship Id="rId7" Type="http://schemas.openxmlformats.org/officeDocument/2006/relationships/chart" Target="../charts/chart3.xml"/><Relationship Id="rId2" Type="http://schemas.openxmlformats.org/officeDocument/2006/relationships/notesSlide" Target="../notesSlides/notesSlide2.xml"/><Relationship Id="rId1" Type="http://schemas.openxmlformats.org/officeDocument/2006/relationships/slideLayout" Target="../slideLayouts/slideLayout75.xml"/><Relationship Id="rId6" Type="http://schemas.openxmlformats.org/officeDocument/2006/relationships/image" Target="../media/image26.png"/><Relationship Id="rId5" Type="http://schemas.openxmlformats.org/officeDocument/2006/relationships/chart" Target="../charts/chart2.xml"/><Relationship Id="rId4" Type="http://schemas.openxmlformats.org/officeDocument/2006/relationships/chart" Target="../charts/chart1.xml"/></Relationships>
</file>

<file path=ppt/slides/_rels/slide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3.xml"/><Relationship Id="rId1" Type="http://schemas.openxmlformats.org/officeDocument/2006/relationships/slideLayout" Target="../slideLayouts/slideLayout75.xml"/><Relationship Id="rId6" Type="http://schemas.openxmlformats.org/officeDocument/2006/relationships/chart" Target="../charts/chart7.xml"/><Relationship Id="rId5" Type="http://schemas.openxmlformats.org/officeDocument/2006/relationships/chart" Target="../charts/chart6.xml"/><Relationship Id="rId4" Type="http://schemas.openxmlformats.org/officeDocument/2006/relationships/chart" Target="../charts/chart5.xml"/></Relationships>
</file>

<file path=ppt/slides/_rels/slide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19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575999" y="4212000"/>
            <a:ext cx="5400257" cy="1470025"/>
          </a:xfrm>
        </p:spPr>
        <p:txBody>
          <a:bodyPr>
            <a:normAutofit fontScale="90000"/>
          </a:bodyPr>
          <a:lstStyle/>
          <a:p>
            <a:r>
              <a:rPr lang="en-IE" dirty="0" smtClean="0"/>
              <a:t>National Youth Council </a:t>
            </a:r>
            <a:br>
              <a:rPr lang="en-IE" dirty="0" smtClean="0"/>
            </a:br>
            <a:r>
              <a:rPr lang="en-IE" dirty="0" smtClean="0"/>
              <a:t>- Youth Poll</a:t>
            </a:r>
            <a:endParaRPr lang="en-IE" dirty="0"/>
          </a:p>
        </p:txBody>
      </p:sp>
      <p:sp>
        <p:nvSpPr>
          <p:cNvPr id="3" name="Date Placeholder 2"/>
          <p:cNvSpPr>
            <a:spLocks noGrp="1"/>
          </p:cNvSpPr>
          <p:nvPr>
            <p:ph type="dt" sz="half" idx="10"/>
          </p:nvPr>
        </p:nvSpPr>
        <p:spPr/>
        <p:txBody>
          <a:bodyPr/>
          <a:lstStyle/>
          <a:p>
            <a:r>
              <a:rPr lang="en-US" dirty="0" smtClean="0"/>
              <a:t>July 2014</a:t>
            </a:r>
          </a:p>
          <a:p>
            <a:r>
              <a:rPr lang="en-US" dirty="0" smtClean="0"/>
              <a:t>Job No: 48014</a:t>
            </a:r>
            <a:endParaRPr lang="en-IE" dirty="0"/>
          </a:p>
        </p:txBody>
      </p:sp>
      <p:pic>
        <p:nvPicPr>
          <p:cNvPr id="7" name="Picture Placeholder 6"/>
          <p:cNvPicPr>
            <a:picLocks noGrp="1" noChangeAspect="1"/>
          </p:cNvPicPr>
          <p:nvPr>
            <p:ph type="pic" sz="quarter" idx="11"/>
          </p:nvPr>
        </p:nvPicPr>
        <p:blipFill>
          <a:blip r:embed="rId3" cstate="screen">
            <a:extLst>
              <a:ext uri="{28A0092B-C50C-407E-A947-70E740481C1C}">
                <a14:useLocalDpi xmlns:a14="http://schemas.microsoft.com/office/drawing/2010/main"/>
              </a:ext>
            </a:extLst>
          </a:blip>
          <a:srcRect t="56" b="56"/>
          <a:stretch>
            <a:fillRect/>
          </a:stretch>
        </p:blipFill>
        <p:spPr/>
      </p:pic>
      <p:pic>
        <p:nvPicPr>
          <p:cNvPr id="1026" name="Picture 2" descr="http://www.youtharts.ie/sites/youtharts.ie/files/NYCI%20Logo%20Full%20JPG_2.jpg"/>
          <p:cNvPicPr>
            <a:picLocks noChangeAspect="1" noChangeArrowheads="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807035" y="4210236"/>
            <a:ext cx="1585850" cy="825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40631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76000" y="322816"/>
            <a:ext cx="5543560" cy="353794"/>
          </a:xfrm>
        </p:spPr>
        <p:txBody>
          <a:bodyPr/>
          <a:lstStyle/>
          <a:p>
            <a:r>
              <a:rPr lang="en-IE" dirty="0" smtClean="0"/>
              <a:t>Living Status - III</a:t>
            </a:r>
            <a:endParaRPr lang="en-GB" dirty="0"/>
          </a:p>
        </p:txBody>
      </p:sp>
      <p:sp>
        <p:nvSpPr>
          <p:cNvPr id="6" name="Text Placeholder 5"/>
          <p:cNvSpPr>
            <a:spLocks noGrp="1"/>
          </p:cNvSpPr>
          <p:nvPr>
            <p:ph type="body" sz="quarter" idx="13"/>
          </p:nvPr>
        </p:nvSpPr>
        <p:spPr>
          <a:xfrm>
            <a:off x="576000" y="682816"/>
            <a:ext cx="5533398" cy="422422"/>
          </a:xfrm>
        </p:spPr>
        <p:txBody>
          <a:bodyPr/>
          <a:lstStyle/>
          <a:p>
            <a:r>
              <a:rPr lang="en-IE" dirty="0" smtClean="0"/>
              <a:t>(Base: All </a:t>
            </a:r>
            <a:r>
              <a:rPr lang="en-IE" dirty="0">
                <a:cs typeface="Calibri" pitchFamily="34" charset="0"/>
              </a:rPr>
              <a:t>Aged 18-25 – 412)</a:t>
            </a:r>
            <a:endParaRPr lang="en-US" dirty="0">
              <a:cs typeface="Calibri" pitchFamily="34" charset="0"/>
            </a:endParaRPr>
          </a:p>
        </p:txBody>
      </p:sp>
      <p:sp>
        <p:nvSpPr>
          <p:cNvPr id="7" name="Text Placeholder 6"/>
          <p:cNvSpPr>
            <a:spLocks noGrp="1"/>
          </p:cNvSpPr>
          <p:nvPr>
            <p:ph type="body" sz="quarter" idx="14"/>
          </p:nvPr>
        </p:nvSpPr>
        <p:spPr/>
        <p:txBody>
          <a:bodyPr>
            <a:normAutofit/>
          </a:bodyPr>
          <a:lstStyle/>
          <a:p>
            <a:r>
              <a:rPr lang="en-GB" dirty="0" smtClean="0"/>
              <a:t>Private renters are married and working full time, while those not paying rent are likely top be single and full time students.</a:t>
            </a:r>
            <a:endParaRPr lang="en-GB" dirty="0"/>
          </a:p>
        </p:txBody>
      </p:sp>
      <p:graphicFrame>
        <p:nvGraphicFramePr>
          <p:cNvPr id="9" name="Content Placeholder 7"/>
          <p:cNvGraphicFramePr>
            <a:graphicFrameLocks noGrp="1"/>
          </p:cNvGraphicFramePr>
          <p:nvPr>
            <p:ph idx="4294967295"/>
            <p:extLst>
              <p:ext uri="{D42A27DB-BD31-4B8C-83A1-F6EECF244321}">
                <p14:modId xmlns:p14="http://schemas.microsoft.com/office/powerpoint/2010/main" val="390462057"/>
              </p:ext>
            </p:extLst>
          </p:nvPr>
        </p:nvGraphicFramePr>
        <p:xfrm>
          <a:off x="312045" y="1413995"/>
          <a:ext cx="8519910" cy="3205680"/>
        </p:xfrm>
        <a:graphic>
          <a:graphicData uri="http://schemas.openxmlformats.org/drawingml/2006/table">
            <a:tbl>
              <a:tblPr firstRow="1" bandRow="1">
                <a:tableStyleId>{5C22544A-7EE6-4342-B048-85BDC9FD1C3A}</a:tableStyleId>
              </a:tblPr>
              <a:tblGrid>
                <a:gridCol w="2324760"/>
                <a:gridCol w="1323898"/>
                <a:gridCol w="693331"/>
                <a:gridCol w="1181663"/>
                <a:gridCol w="754625"/>
                <a:gridCol w="793677"/>
                <a:gridCol w="754625"/>
                <a:gridCol w="693331"/>
              </a:tblGrid>
              <a:tr h="258935">
                <a:tc>
                  <a:txBody>
                    <a:bodyPr/>
                    <a:lstStyle/>
                    <a:p>
                      <a:endParaRPr lang="en-GB" sz="1400" dirty="0"/>
                    </a:p>
                  </a:txBody>
                  <a:tcPr marL="36000" marR="36000" marT="36000" marB="36000" anchor="ctr"/>
                </a:tc>
                <a:tc>
                  <a:txBody>
                    <a:bodyPr/>
                    <a:lstStyle/>
                    <a:p>
                      <a:pPr algn="ctr"/>
                      <a:endParaRPr lang="en-GB" sz="1400" b="1" dirty="0"/>
                    </a:p>
                  </a:txBody>
                  <a:tcPr marL="36000" marR="36000" marT="36000" marB="36000" anchor="ctr"/>
                </a:tc>
                <a:tc gridSpan="2">
                  <a:txBody>
                    <a:bodyPr/>
                    <a:lstStyle/>
                    <a:p>
                      <a:pPr algn="ctr"/>
                      <a:r>
                        <a:rPr lang="en-IE" sz="1400" dirty="0" smtClean="0"/>
                        <a:t>Marital Status</a:t>
                      </a:r>
                      <a:endParaRPr lang="en-GB" sz="1400" dirty="0"/>
                    </a:p>
                  </a:txBody>
                  <a:tcPr marL="36000" marR="36000" marT="36000" marB="36000" anchor="ctr"/>
                </a:tc>
                <a:tc hMerge="1">
                  <a:txBody>
                    <a:bodyPr/>
                    <a:lstStyle/>
                    <a:p>
                      <a:pPr algn="ctr"/>
                      <a:endParaRPr lang="en-GB" sz="1400" dirty="0"/>
                    </a:p>
                  </a:txBody>
                  <a:tcPr marL="36000" marR="36000" marT="36000" marB="36000"/>
                </a:tc>
                <a:tc gridSpan="4">
                  <a:txBody>
                    <a:bodyPr/>
                    <a:lstStyle/>
                    <a:p>
                      <a:pPr algn="ctr"/>
                      <a:r>
                        <a:rPr lang="en-GB" sz="1400" dirty="0" smtClean="0"/>
                        <a:t>Work Status</a:t>
                      </a:r>
                      <a:endParaRPr lang="en-GB" sz="1400" dirty="0"/>
                    </a:p>
                  </a:txBody>
                  <a:tcPr marL="36000" marR="36000" marT="36000" marB="36000" anchor="ctr"/>
                </a:tc>
                <a:tc hMerge="1">
                  <a:txBody>
                    <a:bodyPr/>
                    <a:lstStyle/>
                    <a:p>
                      <a:pPr algn="ctr"/>
                      <a:endParaRPr lang="en-GB" sz="1400" dirty="0"/>
                    </a:p>
                  </a:txBody>
                  <a:tcPr marL="36000" marR="36000" marT="36000" marB="36000" anchor="ctr"/>
                </a:tc>
                <a:tc hMerge="1">
                  <a:txBody>
                    <a:bodyPr/>
                    <a:lstStyle/>
                    <a:p>
                      <a:pPr algn="ctr"/>
                      <a:endParaRPr lang="en-GB" sz="1400" dirty="0"/>
                    </a:p>
                  </a:txBody>
                  <a:tcPr marL="36000" marR="36000" marT="36000" marB="36000" anchor="ctr"/>
                </a:tc>
                <a:tc hMerge="1">
                  <a:txBody>
                    <a:bodyPr/>
                    <a:lstStyle/>
                    <a:p>
                      <a:pPr algn="ctr"/>
                      <a:endParaRPr lang="en-GB" sz="1400" dirty="0"/>
                    </a:p>
                  </a:txBody>
                  <a:tcPr marL="36000" marR="36000" marT="36000" marB="36000" anchor="ctr"/>
                </a:tc>
              </a:tr>
              <a:tr h="321665">
                <a:tc>
                  <a:txBody>
                    <a:bodyPr/>
                    <a:lstStyle/>
                    <a:p>
                      <a:endParaRPr lang="en-GB" sz="1400" dirty="0"/>
                    </a:p>
                  </a:txBody>
                  <a:tcPr marL="36000" marR="36000" marT="36000" marB="36000" anchor="b"/>
                </a:tc>
                <a:tc>
                  <a:txBody>
                    <a:bodyPr/>
                    <a:lstStyle/>
                    <a:p>
                      <a:pPr algn="ctr"/>
                      <a:r>
                        <a:rPr lang="en-IE" sz="1400" b="1" dirty="0" smtClean="0"/>
                        <a:t>TOTAL</a:t>
                      </a:r>
                    </a:p>
                    <a:p>
                      <a:pPr algn="ctr"/>
                      <a:r>
                        <a:rPr lang="en-IE" sz="1400" b="1" dirty="0" smtClean="0"/>
                        <a:t>(412)</a:t>
                      </a:r>
                    </a:p>
                    <a:p>
                      <a:pPr algn="ctr"/>
                      <a:r>
                        <a:rPr lang="en-IE" sz="1400" b="1" dirty="0" smtClean="0"/>
                        <a:t>%</a:t>
                      </a:r>
                      <a:endParaRPr lang="en-GB" sz="1400" b="1" dirty="0"/>
                    </a:p>
                  </a:txBody>
                  <a:tcPr marL="36000" marR="36000" marT="36000" marB="36000" anchor="b"/>
                </a:tc>
                <a:tc>
                  <a:txBody>
                    <a:bodyPr/>
                    <a:lstStyle/>
                    <a:p>
                      <a:pPr algn="ctr"/>
                      <a:r>
                        <a:rPr lang="en-IE" sz="1400" dirty="0" smtClean="0"/>
                        <a:t>Single</a:t>
                      </a:r>
                    </a:p>
                    <a:p>
                      <a:pPr algn="ctr"/>
                      <a:r>
                        <a:rPr lang="en-IE" sz="1400" dirty="0" smtClean="0"/>
                        <a:t>(363)</a:t>
                      </a:r>
                    </a:p>
                    <a:p>
                      <a:pPr algn="ctr"/>
                      <a:r>
                        <a:rPr lang="en-IE" sz="1400" dirty="0" smtClean="0"/>
                        <a:t>%</a:t>
                      </a:r>
                      <a:endParaRPr lang="en-GB" sz="1400" dirty="0"/>
                    </a:p>
                  </a:txBody>
                  <a:tcPr marL="36000" marR="36000" marT="36000" marB="36000" anchor="b"/>
                </a:tc>
                <a:tc>
                  <a:txBody>
                    <a:bodyPr/>
                    <a:lstStyle/>
                    <a:p>
                      <a:pPr algn="ctr"/>
                      <a:r>
                        <a:rPr lang="en-IE" sz="1400" dirty="0" smtClean="0"/>
                        <a:t>Married/Living</a:t>
                      </a:r>
                    </a:p>
                    <a:p>
                      <a:pPr algn="ctr"/>
                      <a:r>
                        <a:rPr lang="en-IE" sz="1400" dirty="0" smtClean="0"/>
                        <a:t>as married</a:t>
                      </a:r>
                    </a:p>
                    <a:p>
                      <a:pPr algn="ctr"/>
                      <a:r>
                        <a:rPr lang="en-IE" sz="1400" dirty="0" smtClean="0"/>
                        <a:t>(49)</a:t>
                      </a:r>
                    </a:p>
                    <a:p>
                      <a:pPr algn="ctr"/>
                      <a:r>
                        <a:rPr lang="en-IE" sz="1400" dirty="0" smtClean="0"/>
                        <a:t>%</a:t>
                      </a:r>
                      <a:endParaRPr lang="en-GB" sz="1400" dirty="0"/>
                    </a:p>
                  </a:txBody>
                  <a:tcPr marL="36000" marR="36000" marT="36000" marB="36000" anchor="b"/>
                </a:tc>
                <a:tc>
                  <a:txBody>
                    <a:bodyPr/>
                    <a:lstStyle/>
                    <a:p>
                      <a:pPr algn="ctr"/>
                      <a:r>
                        <a:rPr lang="en-GB" sz="1400" dirty="0" smtClean="0"/>
                        <a:t>Working</a:t>
                      </a:r>
                    </a:p>
                    <a:p>
                      <a:pPr algn="ctr"/>
                      <a:r>
                        <a:rPr lang="en-GB" sz="1400" dirty="0" smtClean="0"/>
                        <a:t>Full-time</a:t>
                      </a:r>
                    </a:p>
                    <a:p>
                      <a:pPr algn="ctr"/>
                      <a:r>
                        <a:rPr lang="en-GB" sz="1400" dirty="0" smtClean="0"/>
                        <a:t>(102)</a:t>
                      </a:r>
                    </a:p>
                    <a:p>
                      <a:pPr algn="ctr"/>
                      <a:r>
                        <a:rPr lang="en-GB" sz="1400" dirty="0" smtClean="0"/>
                        <a:t>%</a:t>
                      </a:r>
                      <a:endParaRPr lang="en-GB" sz="1400" dirty="0"/>
                    </a:p>
                  </a:txBody>
                  <a:tcPr marL="36000" marR="36000" marT="36000" marB="36000" anchor="b"/>
                </a:tc>
                <a:tc>
                  <a:txBody>
                    <a:bodyPr/>
                    <a:lstStyle/>
                    <a:p>
                      <a:pPr algn="ctr"/>
                      <a:r>
                        <a:rPr lang="en-GB" sz="1400" dirty="0" smtClean="0"/>
                        <a:t>Work</a:t>
                      </a:r>
                    </a:p>
                    <a:p>
                      <a:pPr algn="ctr"/>
                      <a:r>
                        <a:rPr lang="en-GB" sz="1400" dirty="0" smtClean="0"/>
                        <a:t>Part-time</a:t>
                      </a:r>
                    </a:p>
                    <a:p>
                      <a:pPr algn="ctr"/>
                      <a:r>
                        <a:rPr lang="en-GB" sz="1400" dirty="0" smtClean="0"/>
                        <a:t>(50)</a:t>
                      </a:r>
                    </a:p>
                    <a:p>
                      <a:pPr algn="ctr"/>
                      <a:r>
                        <a:rPr lang="en-GB" sz="1400" dirty="0" smtClean="0"/>
                        <a:t>%</a:t>
                      </a:r>
                      <a:endParaRPr lang="en-GB" sz="1400" dirty="0"/>
                    </a:p>
                  </a:txBody>
                  <a:tcPr marL="36000" marR="36000" marT="36000" marB="36000" anchor="b"/>
                </a:tc>
                <a:tc>
                  <a:txBody>
                    <a:bodyPr/>
                    <a:lstStyle/>
                    <a:p>
                      <a:pPr algn="ctr"/>
                      <a:r>
                        <a:rPr lang="en-GB" sz="1400" dirty="0" smtClean="0"/>
                        <a:t>Full-time</a:t>
                      </a:r>
                    </a:p>
                    <a:p>
                      <a:pPr algn="ctr"/>
                      <a:r>
                        <a:rPr lang="en-GB" sz="1400" dirty="0" smtClean="0"/>
                        <a:t>Student</a:t>
                      </a:r>
                    </a:p>
                    <a:p>
                      <a:pPr algn="ctr"/>
                      <a:r>
                        <a:rPr lang="en-GB" sz="1400" dirty="0" smtClean="0"/>
                        <a:t>(131)</a:t>
                      </a:r>
                    </a:p>
                    <a:p>
                      <a:pPr algn="ctr"/>
                      <a:r>
                        <a:rPr lang="en-GB" sz="1400" dirty="0" smtClean="0"/>
                        <a:t>%</a:t>
                      </a:r>
                      <a:endParaRPr lang="en-GB" sz="1400" dirty="0"/>
                    </a:p>
                  </a:txBody>
                  <a:tcPr marL="36000" marR="36000" marT="36000" marB="36000" anchor="b"/>
                </a:tc>
                <a:tc>
                  <a:txBody>
                    <a:bodyPr/>
                    <a:lstStyle/>
                    <a:p>
                      <a:pPr algn="ctr"/>
                      <a:r>
                        <a:rPr lang="en-GB" sz="1400" dirty="0" smtClean="0"/>
                        <a:t>Inactive</a:t>
                      </a:r>
                    </a:p>
                    <a:p>
                      <a:pPr algn="ctr"/>
                      <a:r>
                        <a:rPr lang="en-GB" sz="1400" dirty="0" smtClean="0"/>
                        <a:t>(73)</a:t>
                      </a:r>
                    </a:p>
                    <a:p>
                      <a:pPr algn="ctr"/>
                      <a:r>
                        <a:rPr lang="en-GB" sz="1400" dirty="0" smtClean="0"/>
                        <a:t>%</a:t>
                      </a:r>
                      <a:endParaRPr lang="en-GB" sz="1400" dirty="0"/>
                    </a:p>
                  </a:txBody>
                  <a:tcPr marL="36000" marR="36000" marT="36000" marB="36000" anchor="b"/>
                </a:tc>
              </a:tr>
              <a:tr h="382503">
                <a:tc>
                  <a:txBody>
                    <a:bodyPr/>
                    <a:lstStyle/>
                    <a:p>
                      <a:r>
                        <a:rPr lang="en-IE" sz="1400" dirty="0" smtClean="0"/>
                        <a:t>Living in</a:t>
                      </a:r>
                      <a:r>
                        <a:rPr lang="en-IE" sz="1400" baseline="0" dirty="0" smtClean="0"/>
                        <a:t> a house/apartment but </a:t>
                      </a:r>
                      <a:r>
                        <a:rPr lang="en-IE" sz="1400" u="sng" baseline="0" dirty="0" smtClean="0"/>
                        <a:t>don’t pay rent</a:t>
                      </a:r>
                      <a:endParaRPr lang="en-GB" sz="1400" u="sng" dirty="0"/>
                    </a:p>
                  </a:txBody>
                  <a:tcPr marL="36000" marR="36000" marT="36000" marB="36000" anchor="ctr"/>
                </a:tc>
                <a:tc>
                  <a:txBody>
                    <a:bodyPr/>
                    <a:lstStyle/>
                    <a:p>
                      <a:pPr algn="ctr"/>
                      <a:r>
                        <a:rPr lang="en-GB" sz="1400" b="1" dirty="0" smtClean="0"/>
                        <a:t>64</a:t>
                      </a:r>
                      <a:endParaRPr lang="en-GB" sz="1400" b="1" dirty="0"/>
                    </a:p>
                  </a:txBody>
                  <a:tcPr marL="36000" marR="36000" marT="36000" marB="36000" anchor="ctr"/>
                </a:tc>
                <a:tc>
                  <a:txBody>
                    <a:bodyPr/>
                    <a:lstStyle/>
                    <a:p>
                      <a:pPr algn="ctr"/>
                      <a:r>
                        <a:rPr lang="en-GB" sz="1400" dirty="0" smtClean="0"/>
                        <a:t>70</a:t>
                      </a:r>
                      <a:endParaRPr lang="en-GB" sz="1400" dirty="0"/>
                    </a:p>
                  </a:txBody>
                  <a:tcPr marL="36000" marR="36000" marT="36000" marB="36000" anchor="ctr">
                    <a:solidFill>
                      <a:schemeClr val="accent3"/>
                    </a:solidFill>
                  </a:tcPr>
                </a:tc>
                <a:tc>
                  <a:txBody>
                    <a:bodyPr/>
                    <a:lstStyle/>
                    <a:p>
                      <a:pPr algn="ctr"/>
                      <a:r>
                        <a:rPr lang="en-GB" sz="1400" dirty="0" smtClean="0"/>
                        <a:t>19</a:t>
                      </a:r>
                      <a:endParaRPr lang="en-GB" sz="1400" dirty="0"/>
                    </a:p>
                  </a:txBody>
                  <a:tcPr marL="36000" marR="36000" marT="36000" marB="36000" anchor="ctr">
                    <a:solidFill>
                      <a:schemeClr val="tx1">
                        <a:lumMod val="85000"/>
                      </a:schemeClr>
                    </a:solidFill>
                  </a:tcPr>
                </a:tc>
                <a:tc>
                  <a:txBody>
                    <a:bodyPr/>
                    <a:lstStyle/>
                    <a:p>
                      <a:pPr algn="ctr"/>
                      <a:r>
                        <a:rPr lang="en-GB" sz="1400" dirty="0" smtClean="0"/>
                        <a:t>51</a:t>
                      </a:r>
                      <a:endParaRPr lang="en-GB" sz="1400" dirty="0"/>
                    </a:p>
                  </a:txBody>
                  <a:tcPr marL="36000" marR="36000" marT="36000" marB="36000" anchor="ctr">
                    <a:solidFill>
                      <a:schemeClr val="tx1">
                        <a:lumMod val="85000"/>
                      </a:schemeClr>
                    </a:solidFill>
                  </a:tcPr>
                </a:tc>
                <a:tc>
                  <a:txBody>
                    <a:bodyPr/>
                    <a:lstStyle/>
                    <a:p>
                      <a:pPr algn="ctr"/>
                      <a:r>
                        <a:rPr lang="en-GB" sz="1400" dirty="0" smtClean="0"/>
                        <a:t>61</a:t>
                      </a:r>
                      <a:endParaRPr lang="en-GB" sz="1400" dirty="0"/>
                    </a:p>
                  </a:txBody>
                  <a:tcPr marL="36000" marR="36000" marT="36000" marB="36000" anchor="ctr"/>
                </a:tc>
                <a:tc>
                  <a:txBody>
                    <a:bodyPr/>
                    <a:lstStyle/>
                    <a:p>
                      <a:pPr algn="ctr"/>
                      <a:r>
                        <a:rPr lang="en-GB" sz="1400" dirty="0" smtClean="0"/>
                        <a:t>80</a:t>
                      </a:r>
                      <a:endParaRPr lang="en-GB" sz="1400" dirty="0"/>
                    </a:p>
                  </a:txBody>
                  <a:tcPr marL="36000" marR="36000" marT="36000" marB="36000" anchor="ctr">
                    <a:solidFill>
                      <a:schemeClr val="accent3"/>
                    </a:solidFill>
                  </a:tcPr>
                </a:tc>
                <a:tc>
                  <a:txBody>
                    <a:bodyPr/>
                    <a:lstStyle/>
                    <a:p>
                      <a:pPr algn="ctr"/>
                      <a:r>
                        <a:rPr lang="en-GB" sz="1400" dirty="0" smtClean="0"/>
                        <a:t>61</a:t>
                      </a:r>
                      <a:endParaRPr lang="en-GB" sz="1400" dirty="0"/>
                    </a:p>
                  </a:txBody>
                  <a:tcPr marL="36000" marR="36000" marT="36000" marB="36000" anchor="ctr"/>
                </a:tc>
              </a:tr>
              <a:tr h="232012">
                <a:tc>
                  <a:txBody>
                    <a:bodyPr/>
                    <a:lstStyle/>
                    <a:p>
                      <a:r>
                        <a:rPr lang="en-IE" sz="1400" dirty="0" smtClean="0"/>
                        <a:t>Live in a house/apartment that I </a:t>
                      </a:r>
                      <a:r>
                        <a:rPr lang="en-IE" sz="1400" u="sng" dirty="0" smtClean="0"/>
                        <a:t>rent privately</a:t>
                      </a:r>
                      <a:endParaRPr lang="en-GB" sz="1400" u="sng" dirty="0"/>
                    </a:p>
                  </a:txBody>
                  <a:tcPr marL="36000" marR="36000" marT="36000" marB="36000" anchor="ctr"/>
                </a:tc>
                <a:tc>
                  <a:txBody>
                    <a:bodyPr/>
                    <a:lstStyle/>
                    <a:p>
                      <a:pPr algn="ctr"/>
                      <a:r>
                        <a:rPr lang="en-GB" sz="1400" b="1" dirty="0" smtClean="0"/>
                        <a:t>27</a:t>
                      </a:r>
                      <a:endParaRPr lang="en-GB" sz="1400" b="1" dirty="0"/>
                    </a:p>
                  </a:txBody>
                  <a:tcPr marL="36000" marR="36000" marT="36000" marB="36000" anchor="ctr"/>
                </a:tc>
                <a:tc>
                  <a:txBody>
                    <a:bodyPr/>
                    <a:lstStyle/>
                    <a:p>
                      <a:pPr algn="ctr"/>
                      <a:r>
                        <a:rPr lang="en-GB" sz="1400" dirty="0" smtClean="0"/>
                        <a:t>22</a:t>
                      </a:r>
                      <a:endParaRPr lang="en-GB" sz="1400" dirty="0"/>
                    </a:p>
                  </a:txBody>
                  <a:tcPr marL="36000" marR="36000" marT="36000" marB="36000" anchor="ctr"/>
                </a:tc>
                <a:tc>
                  <a:txBody>
                    <a:bodyPr/>
                    <a:lstStyle/>
                    <a:p>
                      <a:pPr algn="ctr"/>
                      <a:r>
                        <a:rPr lang="en-GB" sz="1400" dirty="0" smtClean="0"/>
                        <a:t>59</a:t>
                      </a:r>
                      <a:endParaRPr lang="en-GB" sz="1400" dirty="0"/>
                    </a:p>
                  </a:txBody>
                  <a:tcPr marL="36000" marR="36000" marT="36000" marB="36000" anchor="ctr">
                    <a:solidFill>
                      <a:schemeClr val="accent3"/>
                    </a:solidFill>
                  </a:tcPr>
                </a:tc>
                <a:tc>
                  <a:txBody>
                    <a:bodyPr/>
                    <a:lstStyle/>
                    <a:p>
                      <a:pPr algn="ctr"/>
                      <a:r>
                        <a:rPr lang="en-GB" sz="1400" dirty="0" smtClean="0"/>
                        <a:t>43</a:t>
                      </a:r>
                      <a:endParaRPr lang="en-GB" sz="1400" dirty="0"/>
                    </a:p>
                  </a:txBody>
                  <a:tcPr marL="36000" marR="36000" marT="36000" marB="36000" anchor="ctr">
                    <a:solidFill>
                      <a:schemeClr val="accent3"/>
                    </a:solidFill>
                  </a:tcPr>
                </a:tc>
                <a:tc>
                  <a:txBody>
                    <a:bodyPr/>
                    <a:lstStyle/>
                    <a:p>
                      <a:pPr algn="ctr"/>
                      <a:r>
                        <a:rPr lang="en-GB" sz="1400" dirty="0" smtClean="0"/>
                        <a:t>27</a:t>
                      </a:r>
                      <a:endParaRPr lang="en-GB" sz="1400" dirty="0"/>
                    </a:p>
                  </a:txBody>
                  <a:tcPr marL="36000" marR="36000" marT="36000" marB="36000" anchor="ctr"/>
                </a:tc>
                <a:tc>
                  <a:txBody>
                    <a:bodyPr/>
                    <a:lstStyle/>
                    <a:p>
                      <a:pPr algn="ctr"/>
                      <a:r>
                        <a:rPr lang="en-GB" sz="1400" dirty="0" smtClean="0"/>
                        <a:t>16</a:t>
                      </a:r>
                      <a:endParaRPr lang="en-GB" sz="1400" dirty="0"/>
                    </a:p>
                  </a:txBody>
                  <a:tcPr marL="36000" marR="36000" marT="36000" marB="36000" anchor="ctr">
                    <a:solidFill>
                      <a:schemeClr val="tx1">
                        <a:lumMod val="85000"/>
                      </a:schemeClr>
                    </a:solidFill>
                  </a:tcPr>
                </a:tc>
                <a:tc>
                  <a:txBody>
                    <a:bodyPr/>
                    <a:lstStyle/>
                    <a:p>
                      <a:pPr algn="ctr"/>
                      <a:r>
                        <a:rPr lang="en-GB" sz="1400" dirty="0" smtClean="0"/>
                        <a:t>19</a:t>
                      </a:r>
                      <a:endParaRPr lang="en-GB" sz="1400" dirty="0"/>
                    </a:p>
                  </a:txBody>
                  <a:tcPr marL="36000" marR="36000" marT="36000" marB="36000" anchor="ctr">
                    <a:solidFill>
                      <a:schemeClr val="tx1">
                        <a:lumMod val="85000"/>
                      </a:schemeClr>
                    </a:solidFill>
                  </a:tcPr>
                </a:tc>
              </a:tr>
              <a:tr h="232012">
                <a:tc>
                  <a:txBody>
                    <a:bodyPr/>
                    <a:lstStyle/>
                    <a:p>
                      <a:r>
                        <a:rPr lang="en-GB" sz="1400" dirty="0" smtClean="0"/>
                        <a:t>Live in a house/apartment</a:t>
                      </a:r>
                      <a:r>
                        <a:rPr lang="en-GB" sz="1400" baseline="0" dirty="0" smtClean="0"/>
                        <a:t> that I </a:t>
                      </a:r>
                      <a:r>
                        <a:rPr lang="en-GB" sz="1400" u="sng" baseline="0" dirty="0" smtClean="0"/>
                        <a:t>rent from local authority</a:t>
                      </a:r>
                      <a:endParaRPr lang="en-GB" sz="1400" u="sng" dirty="0"/>
                    </a:p>
                  </a:txBody>
                  <a:tcPr marL="36000" marR="36000" marT="36000" marB="36000" anchor="ctr"/>
                </a:tc>
                <a:tc>
                  <a:txBody>
                    <a:bodyPr/>
                    <a:lstStyle/>
                    <a:p>
                      <a:pPr algn="ctr"/>
                      <a:r>
                        <a:rPr lang="en-GB" sz="1400" b="1" dirty="0" smtClean="0"/>
                        <a:t>8</a:t>
                      </a:r>
                      <a:endParaRPr lang="en-GB" sz="1400" b="1" dirty="0"/>
                    </a:p>
                  </a:txBody>
                  <a:tcPr marL="36000" marR="36000" marT="36000" marB="36000" anchor="ctr"/>
                </a:tc>
                <a:tc>
                  <a:txBody>
                    <a:bodyPr/>
                    <a:lstStyle/>
                    <a:p>
                      <a:pPr algn="ctr"/>
                      <a:r>
                        <a:rPr lang="en-GB" sz="1400" dirty="0" smtClean="0"/>
                        <a:t>6</a:t>
                      </a:r>
                      <a:endParaRPr lang="en-GB" sz="1400" dirty="0"/>
                    </a:p>
                  </a:txBody>
                  <a:tcPr marL="36000" marR="36000" marT="36000" marB="36000" anchor="ctr"/>
                </a:tc>
                <a:tc>
                  <a:txBody>
                    <a:bodyPr/>
                    <a:lstStyle/>
                    <a:p>
                      <a:pPr algn="ctr"/>
                      <a:r>
                        <a:rPr lang="en-GB" sz="1400" dirty="0" smtClean="0"/>
                        <a:t>23</a:t>
                      </a:r>
                      <a:endParaRPr lang="en-GB" sz="1400" dirty="0"/>
                    </a:p>
                  </a:txBody>
                  <a:tcPr marL="36000" marR="36000" marT="36000" marB="36000" anchor="ctr">
                    <a:solidFill>
                      <a:schemeClr val="accent3"/>
                    </a:solidFill>
                  </a:tcPr>
                </a:tc>
                <a:tc>
                  <a:txBody>
                    <a:bodyPr/>
                    <a:lstStyle/>
                    <a:p>
                      <a:pPr algn="ctr"/>
                      <a:r>
                        <a:rPr lang="en-GB" sz="1400" dirty="0" smtClean="0"/>
                        <a:t>3</a:t>
                      </a:r>
                      <a:endParaRPr lang="en-GB" sz="1400" dirty="0"/>
                    </a:p>
                  </a:txBody>
                  <a:tcPr marL="36000" marR="36000" marT="36000" marB="36000" anchor="ctr"/>
                </a:tc>
                <a:tc>
                  <a:txBody>
                    <a:bodyPr/>
                    <a:lstStyle/>
                    <a:p>
                      <a:pPr algn="ctr"/>
                      <a:r>
                        <a:rPr lang="en-GB" sz="1400" dirty="0" smtClean="0"/>
                        <a:t>9</a:t>
                      </a:r>
                      <a:endParaRPr lang="en-GB" sz="1400" dirty="0"/>
                    </a:p>
                  </a:txBody>
                  <a:tcPr marL="36000" marR="36000" marT="36000" marB="36000" anchor="ctr"/>
                </a:tc>
                <a:tc>
                  <a:txBody>
                    <a:bodyPr/>
                    <a:lstStyle/>
                    <a:p>
                      <a:pPr algn="ctr"/>
                      <a:r>
                        <a:rPr lang="en-GB" sz="1400" dirty="0" smtClean="0"/>
                        <a:t>2</a:t>
                      </a:r>
                      <a:endParaRPr lang="en-GB" sz="1400" dirty="0"/>
                    </a:p>
                  </a:txBody>
                  <a:tcPr marL="36000" marR="36000" marT="36000" marB="36000" anchor="ctr"/>
                </a:tc>
                <a:tc>
                  <a:txBody>
                    <a:bodyPr/>
                    <a:lstStyle/>
                    <a:p>
                      <a:pPr algn="ctr"/>
                      <a:r>
                        <a:rPr lang="en-GB" sz="1400" dirty="0" smtClean="0"/>
                        <a:t>20</a:t>
                      </a:r>
                      <a:endParaRPr lang="en-GB" sz="1400" dirty="0"/>
                    </a:p>
                  </a:txBody>
                  <a:tcPr marL="36000" marR="36000" marT="36000" marB="36000" anchor="ctr">
                    <a:solidFill>
                      <a:schemeClr val="accent3"/>
                    </a:solidFill>
                  </a:tcPr>
                </a:tc>
              </a:tr>
              <a:tr h="232012">
                <a:tc>
                  <a:txBody>
                    <a:bodyPr/>
                    <a:lstStyle/>
                    <a:p>
                      <a:r>
                        <a:rPr lang="en-GB" sz="1400" dirty="0" smtClean="0"/>
                        <a:t>Live in a house/apartment</a:t>
                      </a:r>
                      <a:r>
                        <a:rPr lang="en-GB" sz="1400" baseline="0" dirty="0" smtClean="0"/>
                        <a:t> that </a:t>
                      </a:r>
                      <a:r>
                        <a:rPr lang="en-GB" sz="1400" u="sng" baseline="0" dirty="0" smtClean="0"/>
                        <a:t>I own</a:t>
                      </a:r>
                      <a:endParaRPr lang="en-GB" sz="1400" u="sng" dirty="0"/>
                    </a:p>
                  </a:txBody>
                  <a:tcPr marL="36000" marR="36000" marT="36000" marB="36000" anchor="ctr"/>
                </a:tc>
                <a:tc>
                  <a:txBody>
                    <a:bodyPr/>
                    <a:lstStyle/>
                    <a:p>
                      <a:pPr algn="ctr"/>
                      <a:r>
                        <a:rPr lang="en-GB" sz="1400" b="1" dirty="0" smtClean="0"/>
                        <a:t>2</a:t>
                      </a:r>
                      <a:endParaRPr lang="en-GB" sz="1400" b="1" dirty="0"/>
                    </a:p>
                  </a:txBody>
                  <a:tcPr marL="36000" marR="36000" marT="36000" marB="36000" anchor="ctr"/>
                </a:tc>
                <a:tc>
                  <a:txBody>
                    <a:bodyPr/>
                    <a:lstStyle/>
                    <a:p>
                      <a:pPr algn="ctr"/>
                      <a:r>
                        <a:rPr lang="en-GB" sz="1400" dirty="0" smtClean="0"/>
                        <a:t>2</a:t>
                      </a:r>
                      <a:endParaRPr lang="en-GB" sz="1400" dirty="0"/>
                    </a:p>
                  </a:txBody>
                  <a:tcPr marL="36000" marR="36000" marT="36000" marB="36000" anchor="ctr"/>
                </a:tc>
                <a:tc>
                  <a:txBody>
                    <a:bodyPr/>
                    <a:lstStyle/>
                    <a:p>
                      <a:pPr algn="ctr"/>
                      <a:r>
                        <a:rPr lang="en-GB" sz="1400" dirty="0" smtClean="0"/>
                        <a:t>-</a:t>
                      </a:r>
                      <a:endParaRPr lang="en-GB" sz="1400" dirty="0"/>
                    </a:p>
                  </a:txBody>
                  <a:tcPr marL="36000" marR="36000" marT="36000" marB="36000" anchor="ctr"/>
                </a:tc>
                <a:tc>
                  <a:txBody>
                    <a:bodyPr/>
                    <a:lstStyle/>
                    <a:p>
                      <a:pPr algn="ctr"/>
                      <a:r>
                        <a:rPr lang="en-GB" sz="1400" dirty="0" smtClean="0"/>
                        <a:t>4</a:t>
                      </a:r>
                      <a:endParaRPr lang="en-GB" sz="1400" dirty="0"/>
                    </a:p>
                  </a:txBody>
                  <a:tcPr marL="36000" marR="36000" marT="36000" marB="36000" anchor="ctr"/>
                </a:tc>
                <a:tc>
                  <a:txBody>
                    <a:bodyPr/>
                    <a:lstStyle/>
                    <a:p>
                      <a:pPr algn="ctr"/>
                      <a:r>
                        <a:rPr lang="en-GB" sz="1400" dirty="0" smtClean="0"/>
                        <a:t>3</a:t>
                      </a:r>
                      <a:endParaRPr lang="en-GB" sz="1400" dirty="0"/>
                    </a:p>
                  </a:txBody>
                  <a:tcPr marL="36000" marR="36000" marT="36000" marB="36000" anchor="ctr"/>
                </a:tc>
                <a:tc>
                  <a:txBody>
                    <a:bodyPr/>
                    <a:lstStyle/>
                    <a:p>
                      <a:pPr algn="ctr"/>
                      <a:r>
                        <a:rPr lang="en-GB" sz="1400" dirty="0" smtClean="0"/>
                        <a:t>2</a:t>
                      </a:r>
                      <a:endParaRPr lang="en-GB" sz="1400" dirty="0"/>
                    </a:p>
                  </a:txBody>
                  <a:tcPr marL="36000" marR="36000" marT="36000" marB="36000" anchor="ctr"/>
                </a:tc>
                <a:tc>
                  <a:txBody>
                    <a:bodyPr/>
                    <a:lstStyle/>
                    <a:p>
                      <a:pPr algn="ctr"/>
                      <a:r>
                        <a:rPr lang="en-GB" sz="1400" dirty="0" smtClean="0"/>
                        <a:t>-</a:t>
                      </a:r>
                      <a:endParaRPr lang="en-GB" sz="1400" dirty="0"/>
                    </a:p>
                  </a:txBody>
                  <a:tcPr marL="36000" marR="36000" marT="36000" marB="36000" anchor="ctr"/>
                </a:tc>
              </a:tr>
            </a:tbl>
          </a:graphicData>
        </a:graphic>
      </p:graphicFrame>
      <p:sp>
        <p:nvSpPr>
          <p:cNvPr id="8" name="TextBox 7"/>
          <p:cNvSpPr txBox="1"/>
          <p:nvPr/>
        </p:nvSpPr>
        <p:spPr>
          <a:xfrm>
            <a:off x="8705460" y="6508770"/>
            <a:ext cx="259686" cy="153888"/>
          </a:xfrm>
          <a:prstGeom prst="rect">
            <a:avLst/>
          </a:prstGeom>
          <a:noFill/>
        </p:spPr>
        <p:txBody>
          <a:bodyPr wrap="none" lIns="0" tIns="0" rIns="0" bIns="0" rtlCol="0" anchor="b" anchorCtr="1">
            <a:spAutoFit/>
          </a:bodyPr>
          <a:lstStyle/>
          <a:p>
            <a:pPr algn="ctr"/>
            <a:r>
              <a:rPr lang="en-GB" sz="1000" i="1" dirty="0" smtClean="0">
                <a:solidFill>
                  <a:srgbClr val="22505F"/>
                </a:solidFill>
                <a:cs typeface="Calibri" pitchFamily="34" charset="0"/>
              </a:rPr>
              <a:t>(Q.6)</a:t>
            </a:r>
            <a:endParaRPr lang="en-US" sz="1000" i="1" dirty="0">
              <a:solidFill>
                <a:srgbClr val="22505F"/>
              </a:solidFill>
              <a:cs typeface="Calibri" pitchFamily="34" charset="0"/>
            </a:endParaRPr>
          </a:p>
        </p:txBody>
      </p:sp>
    </p:spTree>
    <p:extLst>
      <p:ext uri="{BB962C8B-B14F-4D97-AF65-F5344CB8AC3E}">
        <p14:creationId xmlns:p14="http://schemas.microsoft.com/office/powerpoint/2010/main" val="11040239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76000" y="322816"/>
            <a:ext cx="5543560" cy="353794"/>
          </a:xfrm>
        </p:spPr>
        <p:txBody>
          <a:bodyPr/>
          <a:lstStyle/>
          <a:p>
            <a:r>
              <a:rPr lang="en-IE" dirty="0" smtClean="0"/>
              <a:t>Currently Living With - I</a:t>
            </a:r>
            <a:endParaRPr lang="en-GB" dirty="0"/>
          </a:p>
        </p:txBody>
      </p:sp>
      <p:sp>
        <p:nvSpPr>
          <p:cNvPr id="6" name="Text Placeholder 5"/>
          <p:cNvSpPr>
            <a:spLocks noGrp="1"/>
          </p:cNvSpPr>
          <p:nvPr>
            <p:ph type="body" sz="quarter" idx="13"/>
          </p:nvPr>
        </p:nvSpPr>
        <p:spPr>
          <a:xfrm>
            <a:off x="587875" y="682816"/>
            <a:ext cx="5533398" cy="422422"/>
          </a:xfrm>
        </p:spPr>
        <p:txBody>
          <a:bodyPr/>
          <a:lstStyle/>
          <a:p>
            <a:r>
              <a:rPr lang="en-IE" dirty="0" smtClean="0"/>
              <a:t>(Base: All </a:t>
            </a:r>
            <a:r>
              <a:rPr lang="en-IE" dirty="0">
                <a:cs typeface="Calibri" pitchFamily="34" charset="0"/>
              </a:rPr>
              <a:t>Aged 18-25 – 412)</a:t>
            </a:r>
            <a:endParaRPr lang="en-US" dirty="0">
              <a:cs typeface="Calibri" pitchFamily="34" charset="0"/>
            </a:endParaRPr>
          </a:p>
        </p:txBody>
      </p:sp>
      <p:sp>
        <p:nvSpPr>
          <p:cNvPr id="7" name="Text Placeholder 6"/>
          <p:cNvSpPr>
            <a:spLocks noGrp="1"/>
          </p:cNvSpPr>
          <p:nvPr>
            <p:ph type="body" sz="quarter" idx="14"/>
          </p:nvPr>
        </p:nvSpPr>
        <p:spPr>
          <a:xfrm>
            <a:off x="576000" y="5629858"/>
            <a:ext cx="6480000" cy="810000"/>
          </a:xfrm>
        </p:spPr>
        <p:txBody>
          <a:bodyPr>
            <a:noAutofit/>
          </a:bodyPr>
          <a:lstStyle/>
          <a:p>
            <a:r>
              <a:rPr lang="en-GB" dirty="0" smtClean="0"/>
              <a:t>7 in 10 of those aged 18-25 currently live with a family member, and this is more evident among those who ‘do not pay rent’. 2 in 5 renting privately live with friends, while those renting from a private authority live with either family or partner. </a:t>
            </a:r>
            <a:endParaRPr lang="en-GB" dirty="0"/>
          </a:p>
        </p:txBody>
      </p:sp>
      <p:sp>
        <p:nvSpPr>
          <p:cNvPr id="8" name="Text Box 48"/>
          <p:cNvSpPr txBox="1">
            <a:spLocks noChangeArrowheads="1"/>
          </p:cNvSpPr>
          <p:nvPr/>
        </p:nvSpPr>
        <p:spPr bwMode="auto">
          <a:xfrm>
            <a:off x="2594695" y="1141375"/>
            <a:ext cx="383117" cy="646331"/>
          </a:xfrm>
          <a:prstGeom prst="rect">
            <a:avLst/>
          </a:prstGeom>
          <a:noFill/>
          <a:ln w="9525">
            <a:noFill/>
            <a:miter lim="800000"/>
            <a:headEnd/>
            <a:tailEnd/>
          </a:ln>
        </p:spPr>
        <p:txBody>
          <a:bodyPr wrap="none" lIns="0" tIns="0" rIns="0" bIns="0" anchor="b" anchorCtr="1">
            <a:spAutoFit/>
          </a:bodyPr>
          <a:lstStyle/>
          <a:p>
            <a:pPr algn="ctr"/>
            <a:r>
              <a:rPr lang="en-IE" sz="1400" dirty="0" smtClean="0">
                <a:solidFill>
                  <a:srgbClr val="22505F"/>
                </a:solidFill>
                <a:cs typeface="Calibri" pitchFamily="34" charset="0"/>
              </a:rPr>
              <a:t>Total</a:t>
            </a:r>
          </a:p>
          <a:p>
            <a:pPr algn="ctr"/>
            <a:r>
              <a:rPr lang="en-IE" sz="1400" dirty="0" smtClean="0">
                <a:solidFill>
                  <a:srgbClr val="22505F"/>
                </a:solidFill>
                <a:cs typeface="Calibri" pitchFamily="34" charset="0"/>
              </a:rPr>
              <a:t>(412)</a:t>
            </a:r>
          </a:p>
          <a:p>
            <a:pPr algn="ctr"/>
            <a:r>
              <a:rPr lang="en-IE" sz="1400" dirty="0" smtClean="0">
                <a:solidFill>
                  <a:srgbClr val="22505F"/>
                </a:solidFill>
                <a:cs typeface="Calibri" pitchFamily="34" charset="0"/>
              </a:rPr>
              <a:t>%</a:t>
            </a:r>
            <a:endParaRPr lang="en-US" sz="1400" dirty="0">
              <a:solidFill>
                <a:srgbClr val="22505F"/>
              </a:solidFill>
              <a:cs typeface="Calibri" pitchFamily="34" charset="0"/>
            </a:endParaRPr>
          </a:p>
        </p:txBody>
      </p:sp>
      <p:sp>
        <p:nvSpPr>
          <p:cNvPr id="10" name="Text Box 53"/>
          <p:cNvSpPr txBox="1">
            <a:spLocks noChangeArrowheads="1"/>
          </p:cNvSpPr>
          <p:nvPr/>
        </p:nvSpPr>
        <p:spPr bwMode="auto">
          <a:xfrm>
            <a:off x="1754087" y="2797922"/>
            <a:ext cx="471283" cy="215444"/>
          </a:xfrm>
          <a:prstGeom prst="rect">
            <a:avLst/>
          </a:prstGeom>
          <a:noFill/>
          <a:ln w="9525">
            <a:noFill/>
            <a:miter lim="800000"/>
            <a:headEnd/>
            <a:tailEnd/>
          </a:ln>
        </p:spPr>
        <p:txBody>
          <a:bodyPr wrap="none" lIns="0" tIns="0" rIns="0" bIns="0" anchor="ctr" anchorCtr="0">
            <a:spAutoFit/>
          </a:bodyPr>
          <a:lstStyle/>
          <a:p>
            <a:pPr algn="r"/>
            <a:r>
              <a:rPr lang="en-IE" sz="1400" dirty="0" smtClean="0">
                <a:solidFill>
                  <a:schemeClr val="bg1"/>
                </a:solidFill>
                <a:cs typeface="Calibri" pitchFamily="34" charset="0"/>
              </a:rPr>
              <a:t>Family</a:t>
            </a:r>
            <a:endParaRPr lang="en-IE" sz="1400" dirty="0">
              <a:solidFill>
                <a:schemeClr val="bg1"/>
              </a:solidFill>
              <a:cs typeface="Calibri" pitchFamily="34" charset="0"/>
            </a:endParaRPr>
          </a:p>
        </p:txBody>
      </p:sp>
      <p:sp>
        <p:nvSpPr>
          <p:cNvPr id="11" name="Text Box 53"/>
          <p:cNvSpPr txBox="1">
            <a:spLocks noChangeArrowheads="1"/>
          </p:cNvSpPr>
          <p:nvPr/>
        </p:nvSpPr>
        <p:spPr bwMode="auto">
          <a:xfrm>
            <a:off x="772536" y="4887500"/>
            <a:ext cx="1452834" cy="215444"/>
          </a:xfrm>
          <a:prstGeom prst="rect">
            <a:avLst/>
          </a:prstGeom>
          <a:noFill/>
          <a:ln w="9525">
            <a:noFill/>
            <a:miter lim="800000"/>
            <a:headEnd/>
            <a:tailEnd/>
          </a:ln>
        </p:spPr>
        <p:txBody>
          <a:bodyPr wrap="none" lIns="0" tIns="0" rIns="0" bIns="0" anchor="ctr" anchorCtr="0">
            <a:spAutoFit/>
          </a:bodyPr>
          <a:lstStyle/>
          <a:p>
            <a:pPr algn="r"/>
            <a:r>
              <a:rPr lang="en-IE" sz="1400" dirty="0" smtClean="0">
                <a:solidFill>
                  <a:schemeClr val="bg1"/>
                </a:solidFill>
                <a:cs typeface="Calibri" pitchFamily="34" charset="0"/>
              </a:rPr>
              <a:t>People I don’t know</a:t>
            </a:r>
            <a:endParaRPr lang="en-IE" sz="1400" dirty="0">
              <a:solidFill>
                <a:schemeClr val="bg1"/>
              </a:solidFill>
              <a:cs typeface="Calibri" pitchFamily="34" charset="0"/>
            </a:endParaRPr>
          </a:p>
        </p:txBody>
      </p:sp>
      <p:sp>
        <p:nvSpPr>
          <p:cNvPr id="12" name="Text Box 53"/>
          <p:cNvSpPr txBox="1">
            <a:spLocks noChangeArrowheads="1"/>
          </p:cNvSpPr>
          <p:nvPr/>
        </p:nvSpPr>
        <p:spPr bwMode="auto">
          <a:xfrm>
            <a:off x="1689967" y="4491511"/>
            <a:ext cx="535403" cy="215444"/>
          </a:xfrm>
          <a:prstGeom prst="rect">
            <a:avLst/>
          </a:prstGeom>
          <a:noFill/>
          <a:ln w="9525">
            <a:noFill/>
            <a:miter lim="800000"/>
            <a:headEnd/>
            <a:tailEnd/>
          </a:ln>
        </p:spPr>
        <p:txBody>
          <a:bodyPr wrap="none" lIns="0" tIns="0" rIns="0" bIns="0" anchor="ctr" anchorCtr="0">
            <a:spAutoFit/>
          </a:bodyPr>
          <a:lstStyle/>
          <a:p>
            <a:pPr algn="r"/>
            <a:r>
              <a:rPr lang="en-IE" sz="1400" dirty="0" smtClean="0">
                <a:solidFill>
                  <a:schemeClr val="bg1"/>
                </a:solidFill>
                <a:cs typeface="Calibri" pitchFamily="34" charset="0"/>
              </a:rPr>
              <a:t>Friends</a:t>
            </a:r>
            <a:endParaRPr lang="en-IE" sz="1400" dirty="0">
              <a:solidFill>
                <a:schemeClr val="bg1"/>
              </a:solidFill>
              <a:cs typeface="Calibri" pitchFamily="34" charset="0"/>
            </a:endParaRPr>
          </a:p>
        </p:txBody>
      </p:sp>
      <p:sp>
        <p:nvSpPr>
          <p:cNvPr id="13" name="Text Box 53"/>
          <p:cNvSpPr txBox="1">
            <a:spLocks noChangeArrowheads="1"/>
          </p:cNvSpPr>
          <p:nvPr/>
        </p:nvSpPr>
        <p:spPr bwMode="auto">
          <a:xfrm>
            <a:off x="1679388" y="4112409"/>
            <a:ext cx="545982" cy="215444"/>
          </a:xfrm>
          <a:prstGeom prst="rect">
            <a:avLst/>
          </a:prstGeom>
          <a:noFill/>
          <a:ln w="9525">
            <a:noFill/>
            <a:miter lim="800000"/>
            <a:headEnd/>
            <a:tailEnd/>
          </a:ln>
        </p:spPr>
        <p:txBody>
          <a:bodyPr wrap="none" lIns="0" tIns="0" rIns="0" bIns="0" anchor="ctr" anchorCtr="0">
            <a:spAutoFit/>
          </a:bodyPr>
          <a:lstStyle/>
          <a:p>
            <a:pPr algn="r"/>
            <a:r>
              <a:rPr lang="en-IE" sz="1400" dirty="0" smtClean="0">
                <a:solidFill>
                  <a:schemeClr val="bg1"/>
                </a:solidFill>
                <a:cs typeface="Calibri" pitchFamily="34" charset="0"/>
              </a:rPr>
              <a:t>Partner</a:t>
            </a:r>
            <a:endParaRPr lang="en-IE" sz="1400" dirty="0">
              <a:solidFill>
                <a:schemeClr val="bg1"/>
              </a:solidFill>
              <a:cs typeface="Calibri" pitchFamily="34" charset="0"/>
            </a:endParaRPr>
          </a:p>
        </p:txBody>
      </p:sp>
      <p:graphicFrame>
        <p:nvGraphicFramePr>
          <p:cNvPr id="14" name="Chart 13"/>
          <p:cNvGraphicFramePr/>
          <p:nvPr>
            <p:extLst>
              <p:ext uri="{D42A27DB-BD31-4B8C-83A1-F6EECF244321}">
                <p14:modId xmlns:p14="http://schemas.microsoft.com/office/powerpoint/2010/main" val="2307273594"/>
              </p:ext>
            </p:extLst>
          </p:nvPr>
        </p:nvGraphicFramePr>
        <p:xfrm>
          <a:off x="1844772" y="1681478"/>
          <a:ext cx="6729212" cy="3417574"/>
        </p:xfrm>
        <a:graphic>
          <a:graphicData uri="http://schemas.openxmlformats.org/drawingml/2006/chart">
            <c:chart xmlns:c="http://schemas.openxmlformats.org/drawingml/2006/chart" xmlns:r="http://schemas.openxmlformats.org/officeDocument/2006/relationships" r:id="rId2"/>
          </a:graphicData>
        </a:graphic>
      </p:graphicFrame>
      <p:sp>
        <p:nvSpPr>
          <p:cNvPr id="15" name="TextBox 14"/>
          <p:cNvSpPr txBox="1"/>
          <p:nvPr/>
        </p:nvSpPr>
        <p:spPr>
          <a:xfrm>
            <a:off x="8672598" y="6508770"/>
            <a:ext cx="325410" cy="153888"/>
          </a:xfrm>
          <a:prstGeom prst="rect">
            <a:avLst/>
          </a:prstGeom>
          <a:noFill/>
        </p:spPr>
        <p:txBody>
          <a:bodyPr wrap="none" lIns="0" tIns="0" rIns="0" bIns="0" rtlCol="0" anchor="b" anchorCtr="1">
            <a:spAutoFit/>
          </a:bodyPr>
          <a:lstStyle/>
          <a:p>
            <a:pPr algn="ctr"/>
            <a:r>
              <a:rPr lang="en-GB" sz="1000" i="1" dirty="0" smtClean="0">
                <a:solidFill>
                  <a:srgbClr val="22505F"/>
                </a:solidFill>
                <a:cs typeface="Calibri" pitchFamily="34" charset="0"/>
              </a:rPr>
              <a:t>(Q.6b)</a:t>
            </a:r>
            <a:endParaRPr lang="en-US" sz="1000" i="1" dirty="0">
              <a:solidFill>
                <a:srgbClr val="22505F"/>
              </a:solidFill>
              <a:cs typeface="Calibri" pitchFamily="34" charset="0"/>
            </a:endParaRPr>
          </a:p>
        </p:txBody>
      </p:sp>
      <p:sp>
        <p:nvSpPr>
          <p:cNvPr id="16" name="Text Box 53"/>
          <p:cNvSpPr txBox="1">
            <a:spLocks noChangeArrowheads="1"/>
          </p:cNvSpPr>
          <p:nvPr/>
        </p:nvSpPr>
        <p:spPr bwMode="auto">
          <a:xfrm>
            <a:off x="741118" y="4738904"/>
            <a:ext cx="1484252" cy="215444"/>
          </a:xfrm>
          <a:prstGeom prst="rect">
            <a:avLst/>
          </a:prstGeom>
          <a:noFill/>
          <a:ln w="9525">
            <a:noFill/>
            <a:miter lim="800000"/>
            <a:headEnd/>
            <a:tailEnd/>
          </a:ln>
        </p:spPr>
        <p:txBody>
          <a:bodyPr wrap="none" lIns="0" tIns="0" rIns="0" bIns="0" anchor="ctr" anchorCtr="0">
            <a:spAutoFit/>
          </a:bodyPr>
          <a:lstStyle/>
          <a:p>
            <a:pPr algn="r"/>
            <a:r>
              <a:rPr lang="en-IE" sz="1400" dirty="0" smtClean="0">
                <a:solidFill>
                  <a:schemeClr val="bg1"/>
                </a:solidFill>
                <a:cs typeface="Calibri" pitchFamily="34" charset="0"/>
              </a:rPr>
              <a:t>No one – I live alone</a:t>
            </a:r>
            <a:endParaRPr lang="en-IE" sz="1400" dirty="0">
              <a:solidFill>
                <a:schemeClr val="bg1"/>
              </a:solidFill>
              <a:cs typeface="Calibri" pitchFamily="34" charset="0"/>
            </a:endParaRPr>
          </a:p>
        </p:txBody>
      </p:sp>
      <p:sp>
        <p:nvSpPr>
          <p:cNvPr id="17" name="Text Box 53"/>
          <p:cNvSpPr txBox="1">
            <a:spLocks noChangeArrowheads="1"/>
          </p:cNvSpPr>
          <p:nvPr/>
        </p:nvSpPr>
        <p:spPr bwMode="auto">
          <a:xfrm>
            <a:off x="214679" y="5301024"/>
            <a:ext cx="1581908" cy="184666"/>
          </a:xfrm>
          <a:prstGeom prst="rect">
            <a:avLst/>
          </a:prstGeom>
          <a:noFill/>
          <a:ln w="9525">
            <a:noFill/>
            <a:miter lim="800000"/>
            <a:headEnd/>
            <a:tailEnd/>
          </a:ln>
        </p:spPr>
        <p:txBody>
          <a:bodyPr wrap="none" lIns="0" tIns="0" rIns="0" bIns="0" anchor="ctr" anchorCtr="0">
            <a:spAutoFit/>
          </a:bodyPr>
          <a:lstStyle/>
          <a:p>
            <a:r>
              <a:rPr lang="en-IE" sz="1200" dirty="0" smtClean="0">
                <a:solidFill>
                  <a:schemeClr val="bg1"/>
                </a:solidFill>
                <a:cs typeface="Calibri" pitchFamily="34" charset="0"/>
              </a:rPr>
              <a:t>*Caution: Small Base Size</a:t>
            </a:r>
            <a:endParaRPr lang="en-IE" sz="1200" dirty="0">
              <a:solidFill>
                <a:schemeClr val="bg1"/>
              </a:solidFill>
              <a:cs typeface="Calibri" pitchFamily="34" charset="0"/>
            </a:endParaRPr>
          </a:p>
        </p:txBody>
      </p:sp>
      <p:sp>
        <p:nvSpPr>
          <p:cNvPr id="18" name="Text Box 48"/>
          <p:cNvSpPr txBox="1">
            <a:spLocks noChangeArrowheads="1"/>
          </p:cNvSpPr>
          <p:nvPr/>
        </p:nvSpPr>
        <p:spPr bwMode="auto">
          <a:xfrm>
            <a:off x="3667722" y="1141375"/>
            <a:ext cx="1430776" cy="646331"/>
          </a:xfrm>
          <a:prstGeom prst="rect">
            <a:avLst/>
          </a:prstGeom>
          <a:noFill/>
          <a:ln w="9525">
            <a:noFill/>
            <a:miter lim="800000"/>
            <a:headEnd/>
            <a:tailEnd/>
          </a:ln>
        </p:spPr>
        <p:txBody>
          <a:bodyPr wrap="none" lIns="0" tIns="0" rIns="0" bIns="0" anchor="b" anchorCtr="1">
            <a:spAutoFit/>
          </a:bodyPr>
          <a:lstStyle/>
          <a:p>
            <a:pPr algn="ctr"/>
            <a:r>
              <a:rPr lang="en-IE" sz="1400" dirty="0" smtClean="0">
                <a:solidFill>
                  <a:srgbClr val="22505F"/>
                </a:solidFill>
                <a:cs typeface="Calibri" pitchFamily="34" charset="0"/>
              </a:rPr>
              <a:t>That I rent Privately</a:t>
            </a:r>
          </a:p>
          <a:p>
            <a:pPr algn="ctr"/>
            <a:r>
              <a:rPr lang="en-IE" sz="1400" dirty="0" smtClean="0">
                <a:solidFill>
                  <a:srgbClr val="22505F"/>
                </a:solidFill>
                <a:cs typeface="Calibri" pitchFamily="34" charset="0"/>
              </a:rPr>
              <a:t>(110)</a:t>
            </a:r>
          </a:p>
          <a:p>
            <a:pPr algn="ctr"/>
            <a:r>
              <a:rPr lang="en-IE" sz="1400" dirty="0" smtClean="0">
                <a:solidFill>
                  <a:srgbClr val="22505F"/>
                </a:solidFill>
                <a:cs typeface="Calibri" pitchFamily="34" charset="0"/>
              </a:rPr>
              <a:t>%</a:t>
            </a:r>
            <a:endParaRPr lang="en-US" sz="1400" dirty="0">
              <a:solidFill>
                <a:srgbClr val="22505F"/>
              </a:solidFill>
              <a:cs typeface="Calibri" pitchFamily="34" charset="0"/>
            </a:endParaRPr>
          </a:p>
        </p:txBody>
      </p:sp>
      <p:sp>
        <p:nvSpPr>
          <p:cNvPr id="19" name="Text Box 48"/>
          <p:cNvSpPr txBox="1">
            <a:spLocks noChangeArrowheads="1"/>
          </p:cNvSpPr>
          <p:nvPr/>
        </p:nvSpPr>
        <p:spPr bwMode="auto">
          <a:xfrm>
            <a:off x="5293191" y="925932"/>
            <a:ext cx="1393074" cy="861774"/>
          </a:xfrm>
          <a:prstGeom prst="rect">
            <a:avLst/>
          </a:prstGeom>
          <a:noFill/>
          <a:ln w="9525">
            <a:noFill/>
            <a:miter lim="800000"/>
            <a:headEnd/>
            <a:tailEnd/>
          </a:ln>
        </p:spPr>
        <p:txBody>
          <a:bodyPr wrap="square" lIns="0" tIns="0" rIns="0" bIns="0" anchor="b" anchorCtr="1">
            <a:spAutoFit/>
          </a:bodyPr>
          <a:lstStyle/>
          <a:p>
            <a:pPr algn="ctr"/>
            <a:r>
              <a:rPr lang="en-IE" sz="1400" dirty="0" smtClean="0">
                <a:solidFill>
                  <a:srgbClr val="22505F"/>
                </a:solidFill>
                <a:cs typeface="Calibri" pitchFamily="34" charset="0"/>
              </a:rPr>
              <a:t>That I rent from a local authority</a:t>
            </a:r>
          </a:p>
          <a:p>
            <a:pPr algn="ctr"/>
            <a:r>
              <a:rPr lang="en-IE" sz="1400" dirty="0" smtClean="0">
                <a:solidFill>
                  <a:srgbClr val="22505F"/>
                </a:solidFill>
                <a:cs typeface="Calibri" pitchFamily="34" charset="0"/>
              </a:rPr>
              <a:t>(32*)</a:t>
            </a:r>
          </a:p>
          <a:p>
            <a:pPr algn="ctr"/>
            <a:r>
              <a:rPr lang="en-IE" sz="1400" dirty="0" smtClean="0">
                <a:solidFill>
                  <a:srgbClr val="22505F"/>
                </a:solidFill>
                <a:cs typeface="Calibri" pitchFamily="34" charset="0"/>
              </a:rPr>
              <a:t>%</a:t>
            </a:r>
            <a:endParaRPr lang="en-US" sz="1400" dirty="0">
              <a:solidFill>
                <a:srgbClr val="22505F"/>
              </a:solidFill>
              <a:cs typeface="Calibri" pitchFamily="34" charset="0"/>
            </a:endParaRPr>
          </a:p>
        </p:txBody>
      </p:sp>
      <p:sp>
        <p:nvSpPr>
          <p:cNvPr id="20" name="Text Box 48"/>
          <p:cNvSpPr txBox="1">
            <a:spLocks noChangeArrowheads="1"/>
          </p:cNvSpPr>
          <p:nvPr/>
        </p:nvSpPr>
        <p:spPr bwMode="auto">
          <a:xfrm>
            <a:off x="7165967" y="925932"/>
            <a:ext cx="992382" cy="861774"/>
          </a:xfrm>
          <a:prstGeom prst="rect">
            <a:avLst/>
          </a:prstGeom>
          <a:noFill/>
          <a:ln w="9525">
            <a:noFill/>
            <a:miter lim="800000"/>
            <a:headEnd/>
            <a:tailEnd/>
          </a:ln>
        </p:spPr>
        <p:txBody>
          <a:bodyPr wrap="square" lIns="0" tIns="0" rIns="0" bIns="0" anchor="b" anchorCtr="1">
            <a:spAutoFit/>
          </a:bodyPr>
          <a:lstStyle/>
          <a:p>
            <a:pPr algn="ctr"/>
            <a:r>
              <a:rPr lang="en-IE" sz="1400" dirty="0" smtClean="0">
                <a:solidFill>
                  <a:srgbClr val="22505F"/>
                </a:solidFill>
                <a:cs typeface="Calibri" pitchFamily="34" charset="0"/>
              </a:rPr>
              <a:t>But do not pay rent</a:t>
            </a:r>
          </a:p>
          <a:p>
            <a:pPr algn="ctr"/>
            <a:r>
              <a:rPr lang="en-IE" sz="1400" dirty="0" smtClean="0">
                <a:solidFill>
                  <a:srgbClr val="22505F"/>
                </a:solidFill>
                <a:cs typeface="Calibri" pitchFamily="34" charset="0"/>
              </a:rPr>
              <a:t>(262)</a:t>
            </a:r>
          </a:p>
          <a:p>
            <a:pPr algn="ctr"/>
            <a:r>
              <a:rPr lang="en-IE" sz="1400" dirty="0" smtClean="0">
                <a:solidFill>
                  <a:srgbClr val="22505F"/>
                </a:solidFill>
                <a:cs typeface="Calibri" pitchFamily="34" charset="0"/>
              </a:rPr>
              <a:t>%</a:t>
            </a:r>
            <a:endParaRPr lang="en-US" sz="1400" dirty="0">
              <a:solidFill>
                <a:srgbClr val="22505F"/>
              </a:solidFill>
              <a:cs typeface="Calibri" pitchFamily="34" charset="0"/>
            </a:endParaRPr>
          </a:p>
        </p:txBody>
      </p:sp>
      <p:cxnSp>
        <p:nvCxnSpPr>
          <p:cNvPr id="3" name="Straight Connector 2"/>
          <p:cNvCxnSpPr/>
          <p:nvPr/>
        </p:nvCxnSpPr>
        <p:spPr>
          <a:xfrm flipV="1">
            <a:off x="3560844" y="807522"/>
            <a:ext cx="0" cy="4493502"/>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1" name="Text Box 48"/>
          <p:cNvSpPr txBox="1">
            <a:spLocks noChangeArrowheads="1"/>
          </p:cNvSpPr>
          <p:nvPr/>
        </p:nvSpPr>
        <p:spPr bwMode="auto">
          <a:xfrm>
            <a:off x="4877853" y="624485"/>
            <a:ext cx="2223750" cy="215444"/>
          </a:xfrm>
          <a:prstGeom prst="rect">
            <a:avLst/>
          </a:prstGeom>
          <a:noFill/>
          <a:ln w="9525">
            <a:noFill/>
            <a:miter lim="800000"/>
            <a:headEnd/>
            <a:tailEnd/>
          </a:ln>
        </p:spPr>
        <p:txBody>
          <a:bodyPr wrap="none" lIns="0" tIns="0" rIns="0" bIns="0" anchor="b" anchorCtr="1">
            <a:spAutoFit/>
          </a:bodyPr>
          <a:lstStyle/>
          <a:p>
            <a:pPr algn="ctr"/>
            <a:r>
              <a:rPr lang="en-IE" sz="1400" b="1" dirty="0" smtClean="0">
                <a:solidFill>
                  <a:schemeClr val="bg1"/>
                </a:solidFill>
                <a:cs typeface="Calibri" pitchFamily="34" charset="0"/>
              </a:rPr>
              <a:t>Living in a house/apartment…</a:t>
            </a:r>
            <a:endParaRPr lang="en-US" sz="1400" b="1" dirty="0">
              <a:solidFill>
                <a:schemeClr val="bg1"/>
              </a:solidFill>
              <a:cs typeface="Calibri" pitchFamily="34" charset="0"/>
            </a:endParaRPr>
          </a:p>
        </p:txBody>
      </p:sp>
      <p:sp>
        <p:nvSpPr>
          <p:cNvPr id="2" name="Oval 1"/>
          <p:cNvSpPr/>
          <p:nvPr/>
        </p:nvSpPr>
        <p:spPr>
          <a:xfrm>
            <a:off x="7382933" y="3054273"/>
            <a:ext cx="491067" cy="560994"/>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p>
        </p:txBody>
      </p:sp>
    </p:spTree>
    <p:extLst>
      <p:ext uri="{BB962C8B-B14F-4D97-AF65-F5344CB8AC3E}">
        <p14:creationId xmlns:p14="http://schemas.microsoft.com/office/powerpoint/2010/main" val="2652847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title"/>
          </p:nvPr>
        </p:nvSpPr>
        <p:spPr>
          <a:xfrm>
            <a:off x="576000" y="358441"/>
            <a:ext cx="5543560" cy="353794"/>
          </a:xfrm>
        </p:spPr>
        <p:txBody>
          <a:bodyPr/>
          <a:lstStyle/>
          <a:p>
            <a:r>
              <a:rPr lang="en-IE" dirty="0"/>
              <a:t>Currently Living With - </a:t>
            </a:r>
            <a:r>
              <a:rPr lang="en-IE" dirty="0" smtClean="0"/>
              <a:t>II</a:t>
            </a:r>
            <a:endParaRPr lang="en-GB" dirty="0"/>
          </a:p>
        </p:txBody>
      </p:sp>
      <p:sp>
        <p:nvSpPr>
          <p:cNvPr id="6" name="Text Placeholder 5"/>
          <p:cNvSpPr>
            <a:spLocks noGrp="1"/>
          </p:cNvSpPr>
          <p:nvPr>
            <p:ph type="body" sz="quarter" idx="13"/>
          </p:nvPr>
        </p:nvSpPr>
        <p:spPr>
          <a:xfrm>
            <a:off x="576000" y="718441"/>
            <a:ext cx="5533398" cy="422422"/>
          </a:xfrm>
        </p:spPr>
        <p:txBody>
          <a:bodyPr/>
          <a:lstStyle/>
          <a:p>
            <a:r>
              <a:rPr lang="en-IE" dirty="0" smtClean="0"/>
              <a:t>(Base: All </a:t>
            </a:r>
            <a:r>
              <a:rPr lang="en-IE" dirty="0">
                <a:cs typeface="Calibri" pitchFamily="34" charset="0"/>
              </a:rPr>
              <a:t>Aged 18-25 – 412)</a:t>
            </a:r>
            <a:endParaRPr lang="en-US" dirty="0">
              <a:cs typeface="Calibri" pitchFamily="34" charset="0"/>
            </a:endParaRPr>
          </a:p>
        </p:txBody>
      </p:sp>
      <p:sp>
        <p:nvSpPr>
          <p:cNvPr id="7" name="Text Placeholder 6"/>
          <p:cNvSpPr>
            <a:spLocks noGrp="1"/>
          </p:cNvSpPr>
          <p:nvPr>
            <p:ph type="body" sz="quarter" idx="14"/>
          </p:nvPr>
        </p:nvSpPr>
        <p:spPr/>
        <p:txBody>
          <a:bodyPr>
            <a:noAutofit/>
          </a:bodyPr>
          <a:lstStyle/>
          <a:p>
            <a:r>
              <a:rPr lang="en-GB" dirty="0" smtClean="0"/>
              <a:t>Those living with family are younger and more likely to live in Conn/Ulster, while those living with partner are slightly older (22-25) and more prevalent in Dublin.</a:t>
            </a:r>
            <a:endParaRPr lang="en-GB" dirty="0"/>
          </a:p>
        </p:txBody>
      </p:sp>
      <p:graphicFrame>
        <p:nvGraphicFramePr>
          <p:cNvPr id="9" name="Content Placeholder 7"/>
          <p:cNvGraphicFramePr>
            <a:graphicFrameLocks noGrp="1"/>
          </p:cNvGraphicFramePr>
          <p:nvPr>
            <p:ph idx="4294967295"/>
            <p:extLst>
              <p:ext uri="{D42A27DB-BD31-4B8C-83A1-F6EECF244321}">
                <p14:modId xmlns:p14="http://schemas.microsoft.com/office/powerpoint/2010/main" val="3856678098"/>
              </p:ext>
            </p:extLst>
          </p:nvPr>
        </p:nvGraphicFramePr>
        <p:xfrm>
          <a:off x="121558" y="1390249"/>
          <a:ext cx="8927442" cy="3193834"/>
        </p:xfrm>
        <a:graphic>
          <a:graphicData uri="http://schemas.openxmlformats.org/drawingml/2006/table">
            <a:tbl>
              <a:tblPr firstRow="1" bandRow="1">
                <a:tableStyleId>{5C22544A-7EE6-4342-B048-85BDC9FD1C3A}</a:tableStyleId>
              </a:tblPr>
              <a:tblGrid>
                <a:gridCol w="1681555"/>
                <a:gridCol w="658717"/>
                <a:gridCol w="658717"/>
                <a:gridCol w="658717"/>
                <a:gridCol w="658717"/>
                <a:gridCol w="658717"/>
                <a:gridCol w="658717"/>
                <a:gridCol w="658717"/>
                <a:gridCol w="658717"/>
                <a:gridCol w="574861"/>
                <a:gridCol w="742573"/>
                <a:gridCol w="658717"/>
              </a:tblGrid>
              <a:tr h="533554">
                <a:tc>
                  <a:txBody>
                    <a:bodyPr/>
                    <a:lstStyle/>
                    <a:p>
                      <a:endParaRPr lang="en-GB" sz="1400" dirty="0"/>
                    </a:p>
                  </a:txBody>
                  <a:tcPr marL="36000" marR="36000" marT="36000" marB="36000" anchor="ctr"/>
                </a:tc>
                <a:tc>
                  <a:txBody>
                    <a:bodyPr/>
                    <a:lstStyle/>
                    <a:p>
                      <a:pPr algn="ctr"/>
                      <a:endParaRPr lang="en-GB" sz="1400" b="1" dirty="0"/>
                    </a:p>
                  </a:txBody>
                  <a:tcPr marL="36000" marR="36000" marT="36000" marB="36000" anchor="ctr"/>
                </a:tc>
                <a:tc gridSpan="2">
                  <a:txBody>
                    <a:bodyPr/>
                    <a:lstStyle/>
                    <a:p>
                      <a:pPr algn="ctr"/>
                      <a:r>
                        <a:rPr lang="en-IE" sz="1400" dirty="0" smtClean="0"/>
                        <a:t>Sex</a:t>
                      </a:r>
                      <a:endParaRPr lang="en-GB" sz="1400" dirty="0"/>
                    </a:p>
                  </a:txBody>
                  <a:tcPr marL="36000" marR="36000" marT="36000" marB="36000" anchor="ctr"/>
                </a:tc>
                <a:tc hMerge="1">
                  <a:txBody>
                    <a:bodyPr/>
                    <a:lstStyle/>
                    <a:p>
                      <a:pPr algn="ctr"/>
                      <a:endParaRPr lang="en-GB" sz="1400" dirty="0"/>
                    </a:p>
                  </a:txBody>
                  <a:tcPr marL="36000" marR="36000" marT="36000" marB="36000"/>
                </a:tc>
                <a:tc gridSpan="2">
                  <a:txBody>
                    <a:bodyPr/>
                    <a:lstStyle/>
                    <a:p>
                      <a:pPr algn="ctr"/>
                      <a:r>
                        <a:rPr lang="en-GB" sz="1400" dirty="0" smtClean="0"/>
                        <a:t>Age</a:t>
                      </a:r>
                      <a:endParaRPr lang="en-GB" sz="1400" dirty="0"/>
                    </a:p>
                  </a:txBody>
                  <a:tcPr marL="36000" marR="36000" marT="36000" marB="36000" anchor="ctr"/>
                </a:tc>
                <a:tc hMerge="1">
                  <a:txBody>
                    <a:bodyPr/>
                    <a:lstStyle/>
                    <a:p>
                      <a:pPr algn="ctr"/>
                      <a:endParaRPr lang="en-GB" sz="1400" dirty="0"/>
                    </a:p>
                  </a:txBody>
                  <a:tcPr marL="36000" marR="36000" marT="36000" marB="36000" anchor="ctr"/>
                </a:tc>
                <a:tc gridSpan="2">
                  <a:txBody>
                    <a:bodyPr/>
                    <a:lstStyle/>
                    <a:p>
                      <a:pPr algn="ctr"/>
                      <a:r>
                        <a:rPr lang="en-GB" sz="1400" dirty="0" smtClean="0"/>
                        <a:t>Social Class</a:t>
                      </a:r>
                      <a:endParaRPr lang="en-GB" sz="1400" dirty="0"/>
                    </a:p>
                  </a:txBody>
                  <a:tcPr marL="36000" marR="36000" marT="36000" marB="36000" anchor="ctr"/>
                </a:tc>
                <a:tc hMerge="1">
                  <a:txBody>
                    <a:bodyPr/>
                    <a:lstStyle/>
                    <a:p>
                      <a:pPr algn="ctr"/>
                      <a:endParaRPr lang="en-GB" sz="1400" dirty="0"/>
                    </a:p>
                  </a:txBody>
                  <a:tcPr marL="36000" marR="36000" marT="36000" marB="36000" anchor="ctr"/>
                </a:tc>
                <a:tc gridSpan="4">
                  <a:txBody>
                    <a:bodyPr/>
                    <a:lstStyle/>
                    <a:p>
                      <a:pPr algn="ctr"/>
                      <a:r>
                        <a:rPr lang="en-GB" sz="1400" dirty="0" smtClean="0"/>
                        <a:t>Region</a:t>
                      </a:r>
                      <a:endParaRPr lang="en-GB" sz="1400" dirty="0"/>
                    </a:p>
                  </a:txBody>
                  <a:tcPr marL="36000" marR="36000" marT="36000" marB="36000" anchor="ctr"/>
                </a:tc>
                <a:tc hMerge="1">
                  <a:txBody>
                    <a:bodyPr/>
                    <a:lstStyle/>
                    <a:p>
                      <a:pPr algn="ctr"/>
                      <a:endParaRPr lang="en-GB" sz="1400" dirty="0"/>
                    </a:p>
                  </a:txBody>
                  <a:tcPr marL="36000" marR="36000" marT="36000" marB="36000" anchor="ctr"/>
                </a:tc>
                <a:tc hMerge="1">
                  <a:txBody>
                    <a:bodyPr/>
                    <a:lstStyle/>
                    <a:p>
                      <a:pPr algn="ctr"/>
                      <a:endParaRPr lang="en-GB" sz="1400" dirty="0"/>
                    </a:p>
                  </a:txBody>
                  <a:tcPr marL="36000" marR="36000" marT="36000" marB="36000" anchor="ctr"/>
                </a:tc>
                <a:tc hMerge="1">
                  <a:txBody>
                    <a:bodyPr/>
                    <a:lstStyle/>
                    <a:p>
                      <a:pPr algn="ctr"/>
                      <a:endParaRPr lang="en-GB" sz="1400" dirty="0"/>
                    </a:p>
                  </a:txBody>
                  <a:tcPr marL="36000" marR="36000" marT="36000" marB="36000" anchor="ctr"/>
                </a:tc>
              </a:tr>
              <a:tr h="926275">
                <a:tc>
                  <a:txBody>
                    <a:bodyPr/>
                    <a:lstStyle/>
                    <a:p>
                      <a:endParaRPr lang="en-GB" sz="1400" dirty="0"/>
                    </a:p>
                  </a:txBody>
                  <a:tcPr marL="36000" marR="36000" marT="36000" marB="36000" anchor="b"/>
                </a:tc>
                <a:tc>
                  <a:txBody>
                    <a:bodyPr/>
                    <a:lstStyle/>
                    <a:p>
                      <a:pPr algn="ctr"/>
                      <a:r>
                        <a:rPr lang="en-IE" sz="1400" b="1" dirty="0" smtClean="0"/>
                        <a:t>TOTAL</a:t>
                      </a:r>
                    </a:p>
                    <a:p>
                      <a:pPr algn="ctr"/>
                      <a:r>
                        <a:rPr lang="en-IE" sz="1400" b="1" dirty="0" smtClean="0"/>
                        <a:t>(412)</a:t>
                      </a:r>
                    </a:p>
                    <a:p>
                      <a:pPr algn="ctr"/>
                      <a:r>
                        <a:rPr lang="en-IE" sz="1400" b="1" dirty="0" smtClean="0"/>
                        <a:t>%</a:t>
                      </a:r>
                      <a:endParaRPr lang="en-GB" sz="1400" b="1" dirty="0"/>
                    </a:p>
                  </a:txBody>
                  <a:tcPr marL="36000" marR="36000" marT="36000" marB="36000" anchor="b"/>
                </a:tc>
                <a:tc>
                  <a:txBody>
                    <a:bodyPr/>
                    <a:lstStyle/>
                    <a:p>
                      <a:pPr algn="ctr"/>
                      <a:r>
                        <a:rPr lang="en-IE" sz="1400" dirty="0" smtClean="0"/>
                        <a:t>Male</a:t>
                      </a:r>
                    </a:p>
                    <a:p>
                      <a:pPr algn="ctr"/>
                      <a:r>
                        <a:rPr lang="en-IE" sz="1400" dirty="0" smtClean="0"/>
                        <a:t>(202)</a:t>
                      </a:r>
                    </a:p>
                    <a:p>
                      <a:pPr algn="ctr"/>
                      <a:r>
                        <a:rPr lang="en-IE" sz="1400" dirty="0" smtClean="0"/>
                        <a:t>%</a:t>
                      </a:r>
                      <a:endParaRPr lang="en-GB" sz="1400" dirty="0"/>
                    </a:p>
                  </a:txBody>
                  <a:tcPr marL="36000" marR="36000" marT="36000" marB="36000" anchor="b"/>
                </a:tc>
                <a:tc>
                  <a:txBody>
                    <a:bodyPr/>
                    <a:lstStyle/>
                    <a:p>
                      <a:pPr algn="ctr"/>
                      <a:r>
                        <a:rPr lang="en-IE" sz="1400" dirty="0" smtClean="0"/>
                        <a:t>Female</a:t>
                      </a:r>
                    </a:p>
                    <a:p>
                      <a:pPr algn="ctr"/>
                      <a:r>
                        <a:rPr lang="en-IE" sz="1400" dirty="0" smtClean="0"/>
                        <a:t>(210)</a:t>
                      </a:r>
                    </a:p>
                    <a:p>
                      <a:pPr algn="ctr"/>
                      <a:r>
                        <a:rPr lang="en-IE" sz="1400" dirty="0" smtClean="0"/>
                        <a:t>%</a:t>
                      </a:r>
                      <a:endParaRPr lang="en-GB" sz="1400" dirty="0"/>
                    </a:p>
                  </a:txBody>
                  <a:tcPr marL="36000" marR="36000" marT="36000" marB="36000" anchor="b"/>
                </a:tc>
                <a:tc>
                  <a:txBody>
                    <a:bodyPr/>
                    <a:lstStyle/>
                    <a:p>
                      <a:pPr algn="ctr"/>
                      <a:r>
                        <a:rPr lang="en-GB" sz="1400" dirty="0" smtClean="0"/>
                        <a:t>18-21</a:t>
                      </a:r>
                    </a:p>
                    <a:p>
                      <a:pPr algn="ctr"/>
                      <a:r>
                        <a:rPr lang="en-GB" sz="1400" dirty="0" smtClean="0"/>
                        <a:t>(202)</a:t>
                      </a:r>
                    </a:p>
                    <a:p>
                      <a:pPr algn="ctr"/>
                      <a:r>
                        <a:rPr lang="en-GB" sz="1400" dirty="0" smtClean="0"/>
                        <a:t>%</a:t>
                      </a:r>
                      <a:endParaRPr lang="en-GB" sz="1400" dirty="0"/>
                    </a:p>
                  </a:txBody>
                  <a:tcPr marL="36000" marR="36000" marT="36000" marB="36000" anchor="b"/>
                </a:tc>
                <a:tc>
                  <a:txBody>
                    <a:bodyPr/>
                    <a:lstStyle/>
                    <a:p>
                      <a:pPr algn="ctr"/>
                      <a:r>
                        <a:rPr lang="en-GB" sz="1400" dirty="0" smtClean="0"/>
                        <a:t>22-25</a:t>
                      </a:r>
                    </a:p>
                    <a:p>
                      <a:pPr algn="ctr"/>
                      <a:r>
                        <a:rPr lang="en-GB" sz="1400" dirty="0" smtClean="0"/>
                        <a:t>(210)</a:t>
                      </a:r>
                    </a:p>
                    <a:p>
                      <a:pPr algn="ctr"/>
                      <a:r>
                        <a:rPr lang="en-GB" sz="1400" dirty="0" smtClean="0"/>
                        <a:t>%</a:t>
                      </a:r>
                      <a:endParaRPr lang="en-GB" sz="1400" dirty="0"/>
                    </a:p>
                  </a:txBody>
                  <a:tcPr marL="36000" marR="36000" marT="36000" marB="36000" anchor="b"/>
                </a:tc>
                <a:tc>
                  <a:txBody>
                    <a:bodyPr/>
                    <a:lstStyle/>
                    <a:p>
                      <a:pPr algn="ctr"/>
                      <a:r>
                        <a:rPr lang="en-GB" sz="1400" dirty="0" smtClean="0"/>
                        <a:t>ABC1</a:t>
                      </a:r>
                    </a:p>
                    <a:p>
                      <a:pPr algn="ctr"/>
                      <a:r>
                        <a:rPr lang="en-GB" sz="1400" dirty="0" smtClean="0"/>
                        <a:t>(206)</a:t>
                      </a:r>
                    </a:p>
                    <a:p>
                      <a:pPr algn="ctr"/>
                      <a:r>
                        <a:rPr lang="en-GB" sz="1400" dirty="0" smtClean="0"/>
                        <a:t>%</a:t>
                      </a:r>
                      <a:endParaRPr lang="en-GB" sz="1400" dirty="0"/>
                    </a:p>
                  </a:txBody>
                  <a:tcPr marL="36000" marR="36000" marT="36000" marB="36000" anchor="b"/>
                </a:tc>
                <a:tc>
                  <a:txBody>
                    <a:bodyPr/>
                    <a:lstStyle/>
                    <a:p>
                      <a:pPr algn="ctr"/>
                      <a:r>
                        <a:rPr lang="en-GB" sz="1400" dirty="0" smtClean="0"/>
                        <a:t>C2DE</a:t>
                      </a:r>
                    </a:p>
                    <a:p>
                      <a:pPr algn="ctr"/>
                      <a:r>
                        <a:rPr lang="en-GB" sz="1400" dirty="0" smtClean="0"/>
                        <a:t>(198)</a:t>
                      </a:r>
                    </a:p>
                    <a:p>
                      <a:pPr algn="ctr"/>
                      <a:r>
                        <a:rPr lang="en-GB" sz="1400" dirty="0" smtClean="0"/>
                        <a:t>%</a:t>
                      </a:r>
                      <a:endParaRPr lang="en-GB" sz="1400" dirty="0"/>
                    </a:p>
                  </a:txBody>
                  <a:tcPr marL="36000" marR="36000" marT="36000" marB="36000" anchor="b"/>
                </a:tc>
                <a:tc>
                  <a:txBody>
                    <a:bodyPr/>
                    <a:lstStyle/>
                    <a:p>
                      <a:pPr algn="ctr"/>
                      <a:r>
                        <a:rPr lang="en-GB" sz="1400" dirty="0" smtClean="0"/>
                        <a:t>Dublin</a:t>
                      </a:r>
                    </a:p>
                    <a:p>
                      <a:pPr algn="ctr"/>
                      <a:r>
                        <a:rPr lang="en-GB" sz="1400" dirty="0" smtClean="0"/>
                        <a:t>(115)</a:t>
                      </a:r>
                    </a:p>
                    <a:p>
                      <a:pPr algn="ctr"/>
                      <a:r>
                        <a:rPr lang="en-GB" sz="1400" dirty="0" smtClean="0"/>
                        <a:t>%</a:t>
                      </a:r>
                      <a:endParaRPr lang="en-GB" sz="1400" dirty="0"/>
                    </a:p>
                  </a:txBody>
                  <a:tcPr marL="36000" marR="36000" marT="36000" marB="36000" anchor="b"/>
                </a:tc>
                <a:tc>
                  <a:txBody>
                    <a:bodyPr/>
                    <a:lstStyle/>
                    <a:p>
                      <a:pPr algn="ctr"/>
                      <a:r>
                        <a:rPr lang="en-GB" sz="1400" dirty="0" smtClean="0"/>
                        <a:t>ROL</a:t>
                      </a:r>
                    </a:p>
                    <a:p>
                      <a:pPr algn="ctr"/>
                      <a:r>
                        <a:rPr lang="en-GB" sz="1400" dirty="0" smtClean="0"/>
                        <a:t>(107)</a:t>
                      </a:r>
                    </a:p>
                    <a:p>
                      <a:pPr algn="ctr"/>
                      <a:r>
                        <a:rPr lang="en-GB" sz="1400" dirty="0" smtClean="0"/>
                        <a:t>%</a:t>
                      </a:r>
                      <a:endParaRPr lang="en-GB" sz="1400" dirty="0"/>
                    </a:p>
                  </a:txBody>
                  <a:tcPr marL="36000" marR="36000" marT="36000" marB="36000" anchor="b"/>
                </a:tc>
                <a:tc>
                  <a:txBody>
                    <a:bodyPr/>
                    <a:lstStyle/>
                    <a:p>
                      <a:pPr algn="ctr"/>
                      <a:r>
                        <a:rPr lang="en-GB" sz="1400" dirty="0" smtClean="0"/>
                        <a:t>Munster</a:t>
                      </a:r>
                    </a:p>
                    <a:p>
                      <a:pPr algn="ctr"/>
                      <a:r>
                        <a:rPr lang="en-GB" sz="1400" dirty="0" smtClean="0"/>
                        <a:t>(119)</a:t>
                      </a:r>
                    </a:p>
                    <a:p>
                      <a:pPr algn="ctr"/>
                      <a:r>
                        <a:rPr lang="en-GB" sz="1400" dirty="0" smtClean="0"/>
                        <a:t>%</a:t>
                      </a:r>
                      <a:endParaRPr lang="en-GB" sz="1400" dirty="0"/>
                    </a:p>
                  </a:txBody>
                  <a:tcPr marL="36000" marR="36000" marT="36000" marB="36000" anchor="b"/>
                </a:tc>
                <a:tc>
                  <a:txBody>
                    <a:bodyPr/>
                    <a:lstStyle/>
                    <a:p>
                      <a:pPr algn="ctr"/>
                      <a:r>
                        <a:rPr lang="en-GB" sz="1400" dirty="0" smtClean="0"/>
                        <a:t>Conn./</a:t>
                      </a:r>
                    </a:p>
                    <a:p>
                      <a:pPr algn="ctr"/>
                      <a:r>
                        <a:rPr lang="en-GB" sz="1400" dirty="0" smtClean="0"/>
                        <a:t>Ulster</a:t>
                      </a:r>
                    </a:p>
                    <a:p>
                      <a:pPr algn="ctr"/>
                      <a:r>
                        <a:rPr lang="en-GB" sz="1400" dirty="0" smtClean="0"/>
                        <a:t>(70)</a:t>
                      </a:r>
                    </a:p>
                    <a:p>
                      <a:pPr algn="ctr"/>
                      <a:r>
                        <a:rPr lang="en-GB" sz="1400" dirty="0" smtClean="0"/>
                        <a:t>%</a:t>
                      </a:r>
                      <a:endParaRPr lang="en-GB" sz="1400" dirty="0"/>
                    </a:p>
                  </a:txBody>
                  <a:tcPr marL="36000" marR="36000" marT="36000" marB="36000" anchor="b"/>
                </a:tc>
              </a:tr>
              <a:tr h="346801">
                <a:tc>
                  <a:txBody>
                    <a:bodyPr/>
                    <a:lstStyle/>
                    <a:p>
                      <a:r>
                        <a:rPr lang="en-IE" sz="1400" dirty="0" smtClean="0">
                          <a:solidFill>
                            <a:schemeClr val="bg1"/>
                          </a:solidFill>
                          <a:cs typeface="Calibri" pitchFamily="34" charset="0"/>
                        </a:rPr>
                        <a:t>Family</a:t>
                      </a:r>
                      <a:endParaRPr lang="en-GB" sz="1400" u="sng" dirty="0"/>
                    </a:p>
                  </a:txBody>
                  <a:tcPr marL="36000" marR="36000" marT="36000" marB="36000" anchor="ctr"/>
                </a:tc>
                <a:tc>
                  <a:txBody>
                    <a:bodyPr/>
                    <a:lstStyle/>
                    <a:p>
                      <a:pPr algn="ctr"/>
                      <a:r>
                        <a:rPr lang="en-GB" sz="1400" b="1" dirty="0" smtClean="0"/>
                        <a:t>70</a:t>
                      </a:r>
                      <a:endParaRPr lang="en-GB" sz="1400" b="1" dirty="0"/>
                    </a:p>
                  </a:txBody>
                  <a:tcPr marL="36000" marR="36000" marT="36000" marB="36000" anchor="ctr"/>
                </a:tc>
                <a:tc>
                  <a:txBody>
                    <a:bodyPr/>
                    <a:lstStyle/>
                    <a:p>
                      <a:pPr algn="ctr"/>
                      <a:r>
                        <a:rPr lang="en-GB" sz="1400" dirty="0" smtClean="0"/>
                        <a:t>74</a:t>
                      </a:r>
                      <a:endParaRPr lang="en-GB" sz="1400" dirty="0"/>
                    </a:p>
                  </a:txBody>
                  <a:tcPr marL="36000" marR="36000" marT="36000" marB="36000" anchor="ctr"/>
                </a:tc>
                <a:tc>
                  <a:txBody>
                    <a:bodyPr/>
                    <a:lstStyle/>
                    <a:p>
                      <a:pPr algn="ctr"/>
                      <a:r>
                        <a:rPr lang="en-GB" sz="1400" dirty="0" smtClean="0"/>
                        <a:t>66</a:t>
                      </a:r>
                      <a:endParaRPr lang="en-GB" sz="1400" dirty="0"/>
                    </a:p>
                  </a:txBody>
                  <a:tcPr marL="36000" marR="36000" marT="36000" marB="36000" anchor="ctr">
                    <a:solidFill>
                      <a:schemeClr val="tx1">
                        <a:lumMod val="85000"/>
                      </a:schemeClr>
                    </a:solidFill>
                  </a:tcPr>
                </a:tc>
                <a:tc>
                  <a:txBody>
                    <a:bodyPr/>
                    <a:lstStyle/>
                    <a:p>
                      <a:pPr algn="ctr"/>
                      <a:r>
                        <a:rPr lang="en-GB" sz="1400" dirty="0" smtClean="0"/>
                        <a:t>86</a:t>
                      </a:r>
                      <a:endParaRPr lang="en-GB" sz="1400" dirty="0"/>
                    </a:p>
                  </a:txBody>
                  <a:tcPr marL="36000" marR="36000" marT="36000" marB="36000" anchor="ctr">
                    <a:solidFill>
                      <a:schemeClr val="accent3"/>
                    </a:solidFill>
                  </a:tcPr>
                </a:tc>
                <a:tc>
                  <a:txBody>
                    <a:bodyPr/>
                    <a:lstStyle/>
                    <a:p>
                      <a:pPr algn="ctr"/>
                      <a:r>
                        <a:rPr lang="en-GB" sz="1400" dirty="0" smtClean="0"/>
                        <a:t>54</a:t>
                      </a:r>
                      <a:endParaRPr lang="en-GB" sz="1400" dirty="0"/>
                    </a:p>
                  </a:txBody>
                  <a:tcPr marL="36000" marR="36000" marT="36000" marB="36000" anchor="ctr">
                    <a:solidFill>
                      <a:schemeClr val="tx1">
                        <a:lumMod val="85000"/>
                      </a:schemeClr>
                    </a:solidFill>
                  </a:tcPr>
                </a:tc>
                <a:tc>
                  <a:txBody>
                    <a:bodyPr/>
                    <a:lstStyle/>
                    <a:p>
                      <a:pPr algn="ctr"/>
                      <a:r>
                        <a:rPr lang="en-GB" sz="1400" dirty="0" smtClean="0"/>
                        <a:t>66</a:t>
                      </a:r>
                      <a:endParaRPr lang="en-GB" sz="1400" dirty="0"/>
                    </a:p>
                  </a:txBody>
                  <a:tcPr marL="36000" marR="36000" marT="36000" marB="36000" anchor="ctr"/>
                </a:tc>
                <a:tc>
                  <a:txBody>
                    <a:bodyPr/>
                    <a:lstStyle/>
                    <a:p>
                      <a:pPr algn="ctr"/>
                      <a:r>
                        <a:rPr lang="en-GB" sz="1400" dirty="0" smtClean="0"/>
                        <a:t>72</a:t>
                      </a:r>
                      <a:endParaRPr lang="en-GB" sz="1400" dirty="0"/>
                    </a:p>
                  </a:txBody>
                  <a:tcPr marL="36000" marR="36000" marT="36000" marB="36000" anchor="ctr"/>
                </a:tc>
                <a:tc>
                  <a:txBody>
                    <a:bodyPr/>
                    <a:lstStyle/>
                    <a:p>
                      <a:pPr algn="ctr"/>
                      <a:r>
                        <a:rPr lang="en-GB" sz="1400" dirty="0" smtClean="0"/>
                        <a:t>61</a:t>
                      </a:r>
                      <a:endParaRPr lang="en-GB" sz="1400" dirty="0"/>
                    </a:p>
                  </a:txBody>
                  <a:tcPr marL="36000" marR="36000" marT="36000" marB="36000" anchor="ctr">
                    <a:solidFill>
                      <a:schemeClr val="tx1">
                        <a:lumMod val="85000"/>
                      </a:schemeClr>
                    </a:solidFill>
                  </a:tcPr>
                </a:tc>
                <a:tc>
                  <a:txBody>
                    <a:bodyPr/>
                    <a:lstStyle/>
                    <a:p>
                      <a:pPr algn="ctr"/>
                      <a:r>
                        <a:rPr lang="en-GB" sz="1400" dirty="0" smtClean="0"/>
                        <a:t>73</a:t>
                      </a:r>
                      <a:endParaRPr lang="en-GB" sz="1400" dirty="0"/>
                    </a:p>
                  </a:txBody>
                  <a:tcPr marL="36000" marR="36000" marT="36000" marB="36000" anchor="ctr"/>
                </a:tc>
                <a:tc>
                  <a:txBody>
                    <a:bodyPr/>
                    <a:lstStyle/>
                    <a:p>
                      <a:pPr algn="ctr"/>
                      <a:r>
                        <a:rPr lang="en-GB" sz="1400" dirty="0" smtClean="0"/>
                        <a:t>74</a:t>
                      </a:r>
                      <a:endParaRPr lang="en-GB" sz="1400" dirty="0"/>
                    </a:p>
                  </a:txBody>
                  <a:tcPr marL="36000" marR="36000" marT="36000" marB="36000" anchor="ctr"/>
                </a:tc>
                <a:tc>
                  <a:txBody>
                    <a:bodyPr/>
                    <a:lstStyle/>
                    <a:p>
                      <a:pPr algn="ctr"/>
                      <a:r>
                        <a:rPr lang="en-GB" sz="1400" dirty="0" smtClean="0"/>
                        <a:t>75</a:t>
                      </a:r>
                      <a:endParaRPr lang="en-GB" sz="1400" dirty="0"/>
                    </a:p>
                  </a:txBody>
                  <a:tcPr marL="36000" marR="36000" marT="36000" marB="36000" anchor="ctr">
                    <a:solidFill>
                      <a:schemeClr val="accent3"/>
                    </a:solidFill>
                  </a:tcPr>
                </a:tc>
              </a:tr>
              <a:tr h="346801">
                <a:tc>
                  <a:txBody>
                    <a:bodyPr/>
                    <a:lstStyle/>
                    <a:p>
                      <a:r>
                        <a:rPr lang="en-IE" sz="1400" dirty="0" smtClean="0">
                          <a:solidFill>
                            <a:schemeClr val="bg1"/>
                          </a:solidFill>
                          <a:cs typeface="Calibri" pitchFamily="34" charset="0"/>
                        </a:rPr>
                        <a:t>Partner</a:t>
                      </a:r>
                      <a:endParaRPr lang="en-GB" sz="1400" u="sng" dirty="0"/>
                    </a:p>
                  </a:txBody>
                  <a:tcPr marL="36000" marR="36000" marT="36000" marB="36000" anchor="ctr"/>
                </a:tc>
                <a:tc>
                  <a:txBody>
                    <a:bodyPr/>
                    <a:lstStyle/>
                    <a:p>
                      <a:pPr algn="ctr"/>
                      <a:r>
                        <a:rPr lang="en-GB" sz="1400" b="1" dirty="0" smtClean="0"/>
                        <a:t>13</a:t>
                      </a:r>
                      <a:endParaRPr lang="en-GB" sz="1400" b="1" dirty="0"/>
                    </a:p>
                  </a:txBody>
                  <a:tcPr marL="36000" marR="36000" marT="36000" marB="36000" anchor="ctr"/>
                </a:tc>
                <a:tc>
                  <a:txBody>
                    <a:bodyPr/>
                    <a:lstStyle/>
                    <a:p>
                      <a:pPr algn="ctr"/>
                      <a:r>
                        <a:rPr lang="en-GB" sz="1400" dirty="0" smtClean="0"/>
                        <a:t>11</a:t>
                      </a:r>
                      <a:endParaRPr lang="en-GB" sz="1400" dirty="0"/>
                    </a:p>
                  </a:txBody>
                  <a:tcPr marL="36000" marR="36000" marT="36000" marB="36000" anchor="ctr"/>
                </a:tc>
                <a:tc>
                  <a:txBody>
                    <a:bodyPr/>
                    <a:lstStyle/>
                    <a:p>
                      <a:pPr algn="ctr"/>
                      <a:r>
                        <a:rPr lang="en-GB" sz="1400" dirty="0" smtClean="0"/>
                        <a:t>14</a:t>
                      </a:r>
                      <a:endParaRPr lang="en-GB" sz="1400" dirty="0"/>
                    </a:p>
                  </a:txBody>
                  <a:tcPr marL="36000" marR="36000" marT="36000" marB="36000" anchor="ctr"/>
                </a:tc>
                <a:tc>
                  <a:txBody>
                    <a:bodyPr/>
                    <a:lstStyle/>
                    <a:p>
                      <a:pPr algn="ctr"/>
                      <a:r>
                        <a:rPr lang="en-GB" sz="1400" dirty="0" smtClean="0"/>
                        <a:t>3</a:t>
                      </a:r>
                      <a:endParaRPr lang="en-GB" sz="1400" dirty="0"/>
                    </a:p>
                  </a:txBody>
                  <a:tcPr marL="36000" marR="36000" marT="36000" marB="36000" anchor="ctr">
                    <a:solidFill>
                      <a:schemeClr val="tx1">
                        <a:lumMod val="85000"/>
                      </a:schemeClr>
                    </a:solidFill>
                  </a:tcPr>
                </a:tc>
                <a:tc>
                  <a:txBody>
                    <a:bodyPr/>
                    <a:lstStyle/>
                    <a:p>
                      <a:pPr algn="ctr"/>
                      <a:r>
                        <a:rPr lang="en-GB" sz="1400" dirty="0" smtClean="0"/>
                        <a:t>22</a:t>
                      </a:r>
                      <a:endParaRPr lang="en-GB" sz="1400" dirty="0"/>
                    </a:p>
                  </a:txBody>
                  <a:tcPr marL="36000" marR="36000" marT="36000" marB="36000" anchor="ctr">
                    <a:solidFill>
                      <a:schemeClr val="accent3"/>
                    </a:solidFill>
                  </a:tcPr>
                </a:tc>
                <a:tc>
                  <a:txBody>
                    <a:bodyPr/>
                    <a:lstStyle/>
                    <a:p>
                      <a:pPr algn="ctr"/>
                      <a:r>
                        <a:rPr lang="en-GB" sz="1400" dirty="0" smtClean="0"/>
                        <a:t>11</a:t>
                      </a:r>
                      <a:endParaRPr lang="en-GB" sz="1400" dirty="0"/>
                    </a:p>
                  </a:txBody>
                  <a:tcPr marL="36000" marR="36000" marT="36000" marB="36000" anchor="ctr"/>
                </a:tc>
                <a:tc>
                  <a:txBody>
                    <a:bodyPr/>
                    <a:lstStyle/>
                    <a:p>
                      <a:pPr algn="ctr"/>
                      <a:r>
                        <a:rPr lang="en-GB" sz="1400" dirty="0" smtClean="0"/>
                        <a:t>14</a:t>
                      </a:r>
                      <a:endParaRPr lang="en-GB" sz="1400" dirty="0"/>
                    </a:p>
                  </a:txBody>
                  <a:tcPr marL="36000" marR="36000" marT="36000" marB="36000" anchor="ctr"/>
                </a:tc>
                <a:tc>
                  <a:txBody>
                    <a:bodyPr/>
                    <a:lstStyle/>
                    <a:p>
                      <a:pPr algn="ctr"/>
                      <a:r>
                        <a:rPr lang="en-GB" sz="1400" dirty="0" smtClean="0"/>
                        <a:t>17</a:t>
                      </a:r>
                      <a:endParaRPr lang="en-GB" sz="1400" dirty="0"/>
                    </a:p>
                  </a:txBody>
                  <a:tcPr marL="36000" marR="36000" marT="36000" marB="36000" anchor="ctr">
                    <a:solidFill>
                      <a:schemeClr val="accent3"/>
                    </a:solidFill>
                  </a:tcPr>
                </a:tc>
                <a:tc>
                  <a:txBody>
                    <a:bodyPr/>
                    <a:lstStyle/>
                    <a:p>
                      <a:pPr algn="ctr"/>
                      <a:r>
                        <a:rPr lang="en-GB" sz="1400" dirty="0" smtClean="0"/>
                        <a:t>14</a:t>
                      </a:r>
                      <a:endParaRPr lang="en-GB" sz="1400" dirty="0"/>
                    </a:p>
                  </a:txBody>
                  <a:tcPr marL="36000" marR="36000" marT="36000" marB="36000" anchor="ctr"/>
                </a:tc>
                <a:tc>
                  <a:txBody>
                    <a:bodyPr/>
                    <a:lstStyle/>
                    <a:p>
                      <a:pPr algn="ctr"/>
                      <a:r>
                        <a:rPr lang="en-GB" sz="1400" dirty="0" smtClean="0"/>
                        <a:t>10</a:t>
                      </a:r>
                      <a:endParaRPr lang="en-GB" sz="1400" dirty="0"/>
                    </a:p>
                  </a:txBody>
                  <a:tcPr marL="36000" marR="36000" marT="36000" marB="36000" anchor="ctr"/>
                </a:tc>
                <a:tc>
                  <a:txBody>
                    <a:bodyPr/>
                    <a:lstStyle/>
                    <a:p>
                      <a:pPr algn="ctr"/>
                      <a:r>
                        <a:rPr lang="en-GB" sz="1400" dirty="0" smtClean="0"/>
                        <a:t>8</a:t>
                      </a:r>
                      <a:endParaRPr lang="en-GB" sz="1400" dirty="0"/>
                    </a:p>
                  </a:txBody>
                  <a:tcPr marL="36000" marR="36000" marT="36000" marB="36000" anchor="ctr">
                    <a:solidFill>
                      <a:schemeClr val="tx1">
                        <a:lumMod val="85000"/>
                      </a:schemeClr>
                    </a:solidFill>
                  </a:tcPr>
                </a:tc>
              </a:tr>
              <a:tr h="346801">
                <a:tc>
                  <a:txBody>
                    <a:bodyPr/>
                    <a:lstStyle/>
                    <a:p>
                      <a:r>
                        <a:rPr lang="en-IE" sz="1400" dirty="0" smtClean="0">
                          <a:solidFill>
                            <a:schemeClr val="bg1"/>
                          </a:solidFill>
                          <a:cs typeface="Calibri" pitchFamily="34" charset="0"/>
                        </a:rPr>
                        <a:t>Friends</a:t>
                      </a:r>
                      <a:endParaRPr lang="en-GB" sz="1400" u="sng" dirty="0"/>
                    </a:p>
                  </a:txBody>
                  <a:tcPr marL="36000" marR="36000" marT="36000" marB="36000" anchor="ctr"/>
                </a:tc>
                <a:tc>
                  <a:txBody>
                    <a:bodyPr/>
                    <a:lstStyle/>
                    <a:p>
                      <a:pPr algn="ctr"/>
                      <a:r>
                        <a:rPr lang="en-GB" sz="1400" b="1" dirty="0" smtClean="0"/>
                        <a:t>12</a:t>
                      </a:r>
                      <a:endParaRPr lang="en-GB" sz="1400" b="1" dirty="0"/>
                    </a:p>
                  </a:txBody>
                  <a:tcPr marL="36000" marR="36000" marT="36000" marB="36000" anchor="ctr"/>
                </a:tc>
                <a:tc>
                  <a:txBody>
                    <a:bodyPr/>
                    <a:lstStyle/>
                    <a:p>
                      <a:pPr algn="ctr"/>
                      <a:r>
                        <a:rPr lang="en-GB" sz="1400" dirty="0" smtClean="0"/>
                        <a:t>11</a:t>
                      </a:r>
                      <a:endParaRPr lang="en-GB" sz="1400" dirty="0"/>
                    </a:p>
                  </a:txBody>
                  <a:tcPr marL="36000" marR="36000" marT="36000" marB="36000" anchor="ctr"/>
                </a:tc>
                <a:tc>
                  <a:txBody>
                    <a:bodyPr/>
                    <a:lstStyle/>
                    <a:p>
                      <a:pPr algn="ctr"/>
                      <a:r>
                        <a:rPr lang="en-GB" sz="1400" dirty="0" smtClean="0"/>
                        <a:t>14</a:t>
                      </a:r>
                      <a:endParaRPr lang="en-GB" sz="1400" dirty="0"/>
                    </a:p>
                  </a:txBody>
                  <a:tcPr marL="36000" marR="36000" marT="36000" marB="36000" anchor="ctr"/>
                </a:tc>
                <a:tc>
                  <a:txBody>
                    <a:bodyPr/>
                    <a:lstStyle/>
                    <a:p>
                      <a:pPr algn="ctr"/>
                      <a:r>
                        <a:rPr lang="en-GB" sz="1400" dirty="0" smtClean="0"/>
                        <a:t>8</a:t>
                      </a:r>
                      <a:endParaRPr lang="en-GB" sz="1400" dirty="0"/>
                    </a:p>
                  </a:txBody>
                  <a:tcPr marL="36000" marR="36000" marT="36000" marB="36000" anchor="ctr"/>
                </a:tc>
                <a:tc>
                  <a:txBody>
                    <a:bodyPr/>
                    <a:lstStyle/>
                    <a:p>
                      <a:pPr algn="ctr"/>
                      <a:r>
                        <a:rPr lang="en-GB" sz="1400" dirty="0" smtClean="0"/>
                        <a:t>16</a:t>
                      </a:r>
                      <a:endParaRPr lang="en-GB" sz="1400" dirty="0"/>
                    </a:p>
                  </a:txBody>
                  <a:tcPr marL="36000" marR="36000" marT="36000" marB="36000" anchor="ctr"/>
                </a:tc>
                <a:tc>
                  <a:txBody>
                    <a:bodyPr/>
                    <a:lstStyle/>
                    <a:p>
                      <a:pPr algn="ctr"/>
                      <a:r>
                        <a:rPr lang="en-GB" sz="1400" dirty="0" smtClean="0"/>
                        <a:t>17</a:t>
                      </a:r>
                      <a:endParaRPr lang="en-GB" sz="1400" dirty="0"/>
                    </a:p>
                  </a:txBody>
                  <a:tcPr marL="36000" marR="36000" marT="36000" marB="36000" anchor="ctr">
                    <a:solidFill>
                      <a:schemeClr val="accent3"/>
                    </a:solidFill>
                  </a:tcPr>
                </a:tc>
                <a:tc>
                  <a:txBody>
                    <a:bodyPr/>
                    <a:lstStyle/>
                    <a:p>
                      <a:pPr algn="ctr"/>
                      <a:r>
                        <a:rPr lang="en-GB" sz="1400" dirty="0" smtClean="0"/>
                        <a:t>8</a:t>
                      </a:r>
                      <a:endParaRPr lang="en-GB" sz="1400" dirty="0"/>
                    </a:p>
                  </a:txBody>
                  <a:tcPr marL="36000" marR="36000" marT="36000" marB="36000" anchor="ctr"/>
                </a:tc>
                <a:tc>
                  <a:txBody>
                    <a:bodyPr/>
                    <a:lstStyle/>
                    <a:p>
                      <a:pPr algn="ctr"/>
                      <a:r>
                        <a:rPr lang="en-GB" sz="1400" dirty="0" smtClean="0"/>
                        <a:t>14</a:t>
                      </a:r>
                      <a:endParaRPr lang="en-GB" sz="1400" dirty="0"/>
                    </a:p>
                  </a:txBody>
                  <a:tcPr marL="36000" marR="36000" marT="36000" marB="36000" anchor="ctr"/>
                </a:tc>
                <a:tc>
                  <a:txBody>
                    <a:bodyPr/>
                    <a:lstStyle/>
                    <a:p>
                      <a:pPr algn="ctr"/>
                      <a:r>
                        <a:rPr lang="en-GB" sz="1400" dirty="0" smtClean="0"/>
                        <a:t>8</a:t>
                      </a:r>
                      <a:endParaRPr lang="en-GB" sz="1400" dirty="0"/>
                    </a:p>
                  </a:txBody>
                  <a:tcPr marL="36000" marR="36000" marT="36000" marB="36000" anchor="ctr"/>
                </a:tc>
                <a:tc>
                  <a:txBody>
                    <a:bodyPr/>
                    <a:lstStyle/>
                    <a:p>
                      <a:pPr algn="ctr"/>
                      <a:r>
                        <a:rPr lang="en-GB" sz="1400" dirty="0" smtClean="0"/>
                        <a:t>13</a:t>
                      </a:r>
                      <a:endParaRPr lang="en-GB" sz="1400" dirty="0"/>
                    </a:p>
                  </a:txBody>
                  <a:tcPr marL="36000" marR="36000" marT="36000" marB="36000" anchor="ctr"/>
                </a:tc>
                <a:tc>
                  <a:txBody>
                    <a:bodyPr/>
                    <a:lstStyle/>
                    <a:p>
                      <a:pPr algn="ctr"/>
                      <a:r>
                        <a:rPr lang="en-GB" sz="1400" dirty="0" smtClean="0"/>
                        <a:t>14</a:t>
                      </a:r>
                      <a:endParaRPr lang="en-GB" sz="1400" dirty="0"/>
                    </a:p>
                  </a:txBody>
                  <a:tcPr marL="36000" marR="36000" marT="36000" marB="36000" anchor="ctr"/>
                </a:tc>
              </a:tr>
              <a:tr h="346801">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IE" sz="1400" dirty="0" smtClean="0">
                          <a:solidFill>
                            <a:schemeClr val="bg1"/>
                          </a:solidFill>
                          <a:cs typeface="Calibri" pitchFamily="34" charset="0"/>
                        </a:rPr>
                        <a:t>No one – I live alone</a:t>
                      </a:r>
                    </a:p>
                  </a:txBody>
                  <a:tcPr marL="36000" marR="36000" marT="36000" marB="36000" anchor="ctr"/>
                </a:tc>
                <a:tc>
                  <a:txBody>
                    <a:bodyPr/>
                    <a:lstStyle/>
                    <a:p>
                      <a:pPr algn="ctr"/>
                      <a:r>
                        <a:rPr lang="en-GB" sz="1400" b="1" dirty="0" smtClean="0"/>
                        <a:t>4</a:t>
                      </a:r>
                      <a:endParaRPr lang="en-GB" sz="1400" b="1" dirty="0"/>
                    </a:p>
                  </a:txBody>
                  <a:tcPr marL="36000" marR="36000" marT="36000" marB="36000" anchor="ctr"/>
                </a:tc>
                <a:tc>
                  <a:txBody>
                    <a:bodyPr/>
                    <a:lstStyle/>
                    <a:p>
                      <a:pPr algn="ctr"/>
                      <a:r>
                        <a:rPr lang="en-GB" sz="1400" dirty="0" smtClean="0"/>
                        <a:t>4</a:t>
                      </a:r>
                      <a:endParaRPr lang="en-GB" sz="1400" dirty="0"/>
                    </a:p>
                  </a:txBody>
                  <a:tcPr marL="36000" marR="36000" marT="36000" marB="36000" anchor="ctr"/>
                </a:tc>
                <a:tc>
                  <a:txBody>
                    <a:bodyPr/>
                    <a:lstStyle/>
                    <a:p>
                      <a:pPr algn="ctr"/>
                      <a:r>
                        <a:rPr lang="en-GB" sz="1400" dirty="0" smtClean="0"/>
                        <a:t>4</a:t>
                      </a:r>
                      <a:endParaRPr lang="en-GB" sz="1400" dirty="0"/>
                    </a:p>
                  </a:txBody>
                  <a:tcPr marL="36000" marR="36000" marT="36000" marB="36000" anchor="ctr"/>
                </a:tc>
                <a:tc>
                  <a:txBody>
                    <a:bodyPr/>
                    <a:lstStyle/>
                    <a:p>
                      <a:pPr algn="ctr"/>
                      <a:r>
                        <a:rPr lang="en-GB" sz="1400" dirty="0" smtClean="0"/>
                        <a:t>1</a:t>
                      </a:r>
                      <a:endParaRPr lang="en-GB" sz="1400" dirty="0"/>
                    </a:p>
                  </a:txBody>
                  <a:tcPr marL="36000" marR="36000" marT="36000" marB="36000" anchor="ctr"/>
                </a:tc>
                <a:tc>
                  <a:txBody>
                    <a:bodyPr/>
                    <a:lstStyle/>
                    <a:p>
                      <a:pPr algn="ctr"/>
                      <a:r>
                        <a:rPr lang="en-GB" sz="1400" dirty="0" smtClean="0"/>
                        <a:t>7</a:t>
                      </a:r>
                      <a:endParaRPr lang="en-GB" sz="1400" dirty="0"/>
                    </a:p>
                  </a:txBody>
                  <a:tcPr marL="36000" marR="36000" marT="36000" marB="36000" anchor="ctr"/>
                </a:tc>
                <a:tc>
                  <a:txBody>
                    <a:bodyPr/>
                    <a:lstStyle/>
                    <a:p>
                      <a:pPr algn="ctr"/>
                      <a:r>
                        <a:rPr lang="en-GB" sz="1400" dirty="0" smtClean="0"/>
                        <a:t>3</a:t>
                      </a:r>
                      <a:endParaRPr lang="en-GB" sz="1400" dirty="0"/>
                    </a:p>
                  </a:txBody>
                  <a:tcPr marL="36000" marR="36000" marT="36000" marB="36000" anchor="ctr"/>
                </a:tc>
                <a:tc>
                  <a:txBody>
                    <a:bodyPr/>
                    <a:lstStyle/>
                    <a:p>
                      <a:pPr algn="ctr"/>
                      <a:r>
                        <a:rPr lang="en-GB" sz="1400" dirty="0" smtClean="0"/>
                        <a:t>5</a:t>
                      </a:r>
                      <a:endParaRPr lang="en-GB" sz="1400" dirty="0"/>
                    </a:p>
                  </a:txBody>
                  <a:tcPr marL="36000" marR="36000" marT="36000" marB="36000" anchor="ctr"/>
                </a:tc>
                <a:tc>
                  <a:txBody>
                    <a:bodyPr/>
                    <a:lstStyle/>
                    <a:p>
                      <a:pPr algn="ctr"/>
                      <a:r>
                        <a:rPr lang="en-GB" sz="1400" dirty="0" smtClean="0"/>
                        <a:t>5</a:t>
                      </a:r>
                      <a:endParaRPr lang="en-GB" sz="1400" dirty="0"/>
                    </a:p>
                  </a:txBody>
                  <a:tcPr marL="36000" marR="36000" marT="36000" marB="36000" anchor="ctr"/>
                </a:tc>
                <a:tc>
                  <a:txBody>
                    <a:bodyPr/>
                    <a:lstStyle/>
                    <a:p>
                      <a:pPr algn="ctr"/>
                      <a:r>
                        <a:rPr lang="en-GB" sz="1400" dirty="0" smtClean="0"/>
                        <a:t>5</a:t>
                      </a:r>
                      <a:endParaRPr lang="en-GB" sz="1400" dirty="0"/>
                    </a:p>
                  </a:txBody>
                  <a:tcPr marL="36000" marR="36000" marT="36000" marB="36000" anchor="ctr"/>
                </a:tc>
                <a:tc>
                  <a:txBody>
                    <a:bodyPr/>
                    <a:lstStyle/>
                    <a:p>
                      <a:pPr algn="ctr"/>
                      <a:r>
                        <a:rPr lang="en-GB" sz="1400" dirty="0" smtClean="0"/>
                        <a:t>3</a:t>
                      </a:r>
                      <a:endParaRPr lang="en-GB" sz="1400" dirty="0"/>
                    </a:p>
                  </a:txBody>
                  <a:tcPr marL="36000" marR="36000" marT="36000" marB="36000" anchor="ctr"/>
                </a:tc>
                <a:tc>
                  <a:txBody>
                    <a:bodyPr/>
                    <a:lstStyle/>
                    <a:p>
                      <a:pPr algn="ctr"/>
                      <a:r>
                        <a:rPr lang="en-GB" sz="1400" dirty="0" smtClean="0"/>
                        <a:t>3</a:t>
                      </a:r>
                      <a:endParaRPr lang="en-GB" sz="1400" dirty="0"/>
                    </a:p>
                  </a:txBody>
                  <a:tcPr marL="36000" marR="36000" marT="36000" marB="36000" anchor="ctr"/>
                </a:tc>
              </a:tr>
              <a:tr h="346801">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IE" sz="1400" dirty="0" smtClean="0">
                          <a:solidFill>
                            <a:schemeClr val="bg1"/>
                          </a:solidFill>
                          <a:cs typeface="Calibri" pitchFamily="34" charset="0"/>
                        </a:rPr>
                        <a:t>People I don’t know</a:t>
                      </a:r>
                    </a:p>
                  </a:txBody>
                  <a:tcPr marL="36000" marR="36000" marT="36000" marB="36000" anchor="ctr"/>
                </a:tc>
                <a:tc>
                  <a:txBody>
                    <a:bodyPr/>
                    <a:lstStyle/>
                    <a:p>
                      <a:pPr algn="ctr"/>
                      <a:r>
                        <a:rPr lang="en-GB" sz="1400" b="1" dirty="0" smtClean="0"/>
                        <a:t>1</a:t>
                      </a:r>
                      <a:endParaRPr lang="en-GB" sz="1400" b="1" dirty="0"/>
                    </a:p>
                  </a:txBody>
                  <a:tcPr marL="36000" marR="36000" marT="36000" marB="36000" anchor="ctr"/>
                </a:tc>
                <a:tc>
                  <a:txBody>
                    <a:bodyPr/>
                    <a:lstStyle/>
                    <a:p>
                      <a:pPr algn="ctr"/>
                      <a:r>
                        <a:rPr lang="en-GB" sz="1400" dirty="0" smtClean="0"/>
                        <a:t>-</a:t>
                      </a:r>
                      <a:endParaRPr lang="en-GB" sz="1400" dirty="0"/>
                    </a:p>
                  </a:txBody>
                  <a:tcPr marL="36000" marR="36000" marT="36000" marB="36000" anchor="ctr"/>
                </a:tc>
                <a:tc>
                  <a:txBody>
                    <a:bodyPr/>
                    <a:lstStyle/>
                    <a:p>
                      <a:pPr algn="ctr"/>
                      <a:r>
                        <a:rPr lang="en-GB" sz="1400" dirty="0" smtClean="0"/>
                        <a:t>2</a:t>
                      </a:r>
                      <a:endParaRPr lang="en-GB" sz="1400" dirty="0"/>
                    </a:p>
                  </a:txBody>
                  <a:tcPr marL="36000" marR="36000" marT="36000" marB="36000" anchor="ctr"/>
                </a:tc>
                <a:tc>
                  <a:txBody>
                    <a:bodyPr/>
                    <a:lstStyle/>
                    <a:p>
                      <a:pPr algn="ctr"/>
                      <a:r>
                        <a:rPr lang="en-GB" sz="1400" dirty="0" smtClean="0"/>
                        <a:t>1</a:t>
                      </a:r>
                      <a:endParaRPr lang="en-GB" sz="1400" dirty="0"/>
                    </a:p>
                  </a:txBody>
                  <a:tcPr marL="36000" marR="36000" marT="36000" marB="36000" anchor="ctr"/>
                </a:tc>
                <a:tc>
                  <a:txBody>
                    <a:bodyPr/>
                    <a:lstStyle/>
                    <a:p>
                      <a:pPr algn="ctr"/>
                      <a:r>
                        <a:rPr lang="en-GB" sz="1400" dirty="0" smtClean="0"/>
                        <a:t>1</a:t>
                      </a:r>
                      <a:endParaRPr lang="en-GB" sz="1400" dirty="0"/>
                    </a:p>
                  </a:txBody>
                  <a:tcPr marL="36000" marR="36000" marT="36000" marB="36000" anchor="ctr"/>
                </a:tc>
                <a:tc>
                  <a:txBody>
                    <a:bodyPr/>
                    <a:lstStyle/>
                    <a:p>
                      <a:pPr algn="ctr"/>
                      <a:r>
                        <a:rPr lang="en-GB" sz="1400" dirty="0" smtClean="0"/>
                        <a:t>2</a:t>
                      </a:r>
                      <a:endParaRPr lang="en-GB" sz="1400" dirty="0"/>
                    </a:p>
                  </a:txBody>
                  <a:tcPr marL="36000" marR="36000" marT="36000" marB="36000" anchor="ctr"/>
                </a:tc>
                <a:tc>
                  <a:txBody>
                    <a:bodyPr/>
                    <a:lstStyle/>
                    <a:p>
                      <a:pPr algn="ctr"/>
                      <a:r>
                        <a:rPr lang="en-GB" sz="1400" dirty="0" smtClean="0"/>
                        <a:t>*</a:t>
                      </a:r>
                      <a:endParaRPr lang="en-GB" sz="1400" dirty="0"/>
                    </a:p>
                  </a:txBody>
                  <a:tcPr marL="36000" marR="36000" marT="36000" marB="36000" anchor="ctr"/>
                </a:tc>
                <a:tc>
                  <a:txBody>
                    <a:bodyPr/>
                    <a:lstStyle/>
                    <a:p>
                      <a:pPr algn="ctr"/>
                      <a:r>
                        <a:rPr lang="en-GB" sz="1400" dirty="0" smtClean="0"/>
                        <a:t>3</a:t>
                      </a:r>
                      <a:endParaRPr lang="en-GB" sz="1400" dirty="0"/>
                    </a:p>
                  </a:txBody>
                  <a:tcPr marL="36000" marR="36000" marT="36000" marB="36000" anchor="ctr"/>
                </a:tc>
                <a:tc>
                  <a:txBody>
                    <a:bodyPr/>
                    <a:lstStyle/>
                    <a:p>
                      <a:pPr algn="ctr"/>
                      <a:r>
                        <a:rPr lang="en-GB" sz="1400" dirty="0" smtClean="0"/>
                        <a:t>-</a:t>
                      </a:r>
                      <a:endParaRPr lang="en-GB" sz="1400" dirty="0"/>
                    </a:p>
                  </a:txBody>
                  <a:tcPr marL="36000" marR="36000" marT="36000" marB="36000" anchor="ctr"/>
                </a:tc>
                <a:tc>
                  <a:txBody>
                    <a:bodyPr/>
                    <a:lstStyle/>
                    <a:p>
                      <a:pPr algn="ctr"/>
                      <a:r>
                        <a:rPr lang="en-GB" sz="1400" dirty="0" smtClean="0"/>
                        <a:t>-</a:t>
                      </a:r>
                      <a:endParaRPr lang="en-GB" sz="1400" dirty="0"/>
                    </a:p>
                  </a:txBody>
                  <a:tcPr marL="36000" marR="36000" marT="36000" marB="36000" anchor="ctr"/>
                </a:tc>
                <a:tc>
                  <a:txBody>
                    <a:bodyPr/>
                    <a:lstStyle/>
                    <a:p>
                      <a:pPr algn="ctr"/>
                      <a:r>
                        <a:rPr lang="en-GB" sz="1400" dirty="0" smtClean="0"/>
                        <a:t>-</a:t>
                      </a:r>
                      <a:endParaRPr lang="en-GB" sz="1400" dirty="0"/>
                    </a:p>
                  </a:txBody>
                  <a:tcPr marL="36000" marR="36000" marT="36000" marB="36000" anchor="ctr"/>
                </a:tc>
              </a:tr>
            </a:tbl>
          </a:graphicData>
        </a:graphic>
      </p:graphicFrame>
      <p:sp>
        <p:nvSpPr>
          <p:cNvPr id="14" name="TextBox 13"/>
          <p:cNvSpPr txBox="1"/>
          <p:nvPr/>
        </p:nvSpPr>
        <p:spPr>
          <a:xfrm>
            <a:off x="8672598" y="6508770"/>
            <a:ext cx="325410" cy="153888"/>
          </a:xfrm>
          <a:prstGeom prst="rect">
            <a:avLst/>
          </a:prstGeom>
          <a:noFill/>
        </p:spPr>
        <p:txBody>
          <a:bodyPr wrap="none" lIns="0" tIns="0" rIns="0" bIns="0" rtlCol="0" anchor="b" anchorCtr="1">
            <a:spAutoFit/>
          </a:bodyPr>
          <a:lstStyle/>
          <a:p>
            <a:pPr algn="ctr"/>
            <a:r>
              <a:rPr lang="en-GB" sz="1000" i="1" dirty="0" smtClean="0">
                <a:solidFill>
                  <a:srgbClr val="22505F"/>
                </a:solidFill>
                <a:cs typeface="Calibri" pitchFamily="34" charset="0"/>
              </a:rPr>
              <a:t>(Q.6b)</a:t>
            </a:r>
            <a:endParaRPr lang="en-US" sz="1000" i="1" dirty="0">
              <a:solidFill>
                <a:srgbClr val="22505F"/>
              </a:solidFill>
              <a:cs typeface="Calibri" pitchFamily="34" charset="0"/>
            </a:endParaRPr>
          </a:p>
        </p:txBody>
      </p:sp>
    </p:spTree>
    <p:extLst>
      <p:ext uri="{BB962C8B-B14F-4D97-AF65-F5344CB8AC3E}">
        <p14:creationId xmlns:p14="http://schemas.microsoft.com/office/powerpoint/2010/main" val="27146056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title"/>
          </p:nvPr>
        </p:nvSpPr>
        <p:spPr>
          <a:xfrm>
            <a:off x="576000" y="358441"/>
            <a:ext cx="5543560" cy="353794"/>
          </a:xfrm>
        </p:spPr>
        <p:txBody>
          <a:bodyPr/>
          <a:lstStyle/>
          <a:p>
            <a:r>
              <a:rPr lang="en-IE" dirty="0"/>
              <a:t>Currently Living With - </a:t>
            </a:r>
            <a:r>
              <a:rPr lang="en-IE" dirty="0" smtClean="0"/>
              <a:t>III</a:t>
            </a:r>
            <a:endParaRPr lang="en-GB" dirty="0"/>
          </a:p>
        </p:txBody>
      </p:sp>
      <p:sp>
        <p:nvSpPr>
          <p:cNvPr id="6" name="Text Placeholder 5"/>
          <p:cNvSpPr>
            <a:spLocks noGrp="1"/>
          </p:cNvSpPr>
          <p:nvPr>
            <p:ph type="body" sz="quarter" idx="13"/>
          </p:nvPr>
        </p:nvSpPr>
        <p:spPr>
          <a:xfrm>
            <a:off x="576000" y="718441"/>
            <a:ext cx="5533398" cy="422422"/>
          </a:xfrm>
        </p:spPr>
        <p:txBody>
          <a:bodyPr/>
          <a:lstStyle/>
          <a:p>
            <a:r>
              <a:rPr lang="en-IE" dirty="0" smtClean="0"/>
              <a:t>(Base: All </a:t>
            </a:r>
            <a:r>
              <a:rPr lang="en-IE" dirty="0">
                <a:cs typeface="Calibri" pitchFamily="34" charset="0"/>
              </a:rPr>
              <a:t>Aged 18-25 – 412)</a:t>
            </a:r>
            <a:endParaRPr lang="en-US" dirty="0">
              <a:cs typeface="Calibri" pitchFamily="34" charset="0"/>
            </a:endParaRPr>
          </a:p>
        </p:txBody>
      </p:sp>
      <p:sp>
        <p:nvSpPr>
          <p:cNvPr id="7" name="Text Placeholder 6"/>
          <p:cNvSpPr>
            <a:spLocks noGrp="1"/>
          </p:cNvSpPr>
          <p:nvPr>
            <p:ph type="body" sz="quarter" idx="14"/>
          </p:nvPr>
        </p:nvSpPr>
        <p:spPr/>
        <p:txBody>
          <a:bodyPr>
            <a:noAutofit/>
          </a:bodyPr>
          <a:lstStyle/>
          <a:p>
            <a:r>
              <a:rPr lang="en-GB" dirty="0" smtClean="0"/>
              <a:t>It is clear that those residing with family are more likely full time students and unmarried. Those living with a partner tend to be married and working full time.</a:t>
            </a:r>
            <a:endParaRPr lang="en-GB" dirty="0"/>
          </a:p>
        </p:txBody>
      </p:sp>
      <p:graphicFrame>
        <p:nvGraphicFramePr>
          <p:cNvPr id="9" name="Content Placeholder 7"/>
          <p:cNvGraphicFramePr>
            <a:graphicFrameLocks noGrp="1"/>
          </p:cNvGraphicFramePr>
          <p:nvPr>
            <p:ph idx="4294967295"/>
            <p:extLst>
              <p:ext uri="{D42A27DB-BD31-4B8C-83A1-F6EECF244321}">
                <p14:modId xmlns:p14="http://schemas.microsoft.com/office/powerpoint/2010/main" val="2454588106"/>
              </p:ext>
            </p:extLst>
          </p:nvPr>
        </p:nvGraphicFramePr>
        <p:xfrm>
          <a:off x="923660" y="1390249"/>
          <a:ext cx="7296680" cy="3193834"/>
        </p:xfrm>
        <a:graphic>
          <a:graphicData uri="http://schemas.openxmlformats.org/drawingml/2006/table">
            <a:tbl>
              <a:tblPr firstRow="1" bandRow="1">
                <a:tableStyleId>{5C22544A-7EE6-4342-B048-85BDC9FD1C3A}</a:tableStyleId>
              </a:tblPr>
              <a:tblGrid>
                <a:gridCol w="1581586"/>
                <a:gridCol w="816442"/>
                <a:gridCol w="816442"/>
                <a:gridCol w="816442"/>
                <a:gridCol w="816442"/>
                <a:gridCol w="816442"/>
                <a:gridCol w="816442"/>
                <a:gridCol w="816442"/>
              </a:tblGrid>
              <a:tr h="533554">
                <a:tc>
                  <a:txBody>
                    <a:bodyPr/>
                    <a:lstStyle/>
                    <a:p>
                      <a:endParaRPr lang="en-GB" sz="1400" dirty="0"/>
                    </a:p>
                  </a:txBody>
                  <a:tcPr marL="36000" marR="36000" marT="36000" marB="36000" anchor="ctr"/>
                </a:tc>
                <a:tc>
                  <a:txBody>
                    <a:bodyPr/>
                    <a:lstStyle/>
                    <a:p>
                      <a:pPr algn="ctr"/>
                      <a:endParaRPr lang="en-GB" sz="1400" b="1" dirty="0"/>
                    </a:p>
                  </a:txBody>
                  <a:tcPr marL="36000" marR="36000" marT="36000" marB="36000" anchor="ctr"/>
                </a:tc>
                <a:tc gridSpan="2">
                  <a:txBody>
                    <a:bodyPr/>
                    <a:lstStyle/>
                    <a:p>
                      <a:pPr algn="ctr"/>
                      <a:r>
                        <a:rPr lang="en-IE" sz="1400" dirty="0" smtClean="0"/>
                        <a:t>Marital Status</a:t>
                      </a:r>
                      <a:endParaRPr lang="en-GB" sz="1400" dirty="0"/>
                    </a:p>
                  </a:txBody>
                  <a:tcPr marL="36000" marR="36000" marT="36000" marB="36000" anchor="ctr"/>
                </a:tc>
                <a:tc hMerge="1">
                  <a:txBody>
                    <a:bodyPr/>
                    <a:lstStyle/>
                    <a:p>
                      <a:pPr algn="ctr"/>
                      <a:endParaRPr lang="en-GB" sz="1400" dirty="0"/>
                    </a:p>
                  </a:txBody>
                  <a:tcPr marL="36000" marR="36000" marT="36000" marB="36000"/>
                </a:tc>
                <a:tc gridSpan="4">
                  <a:txBody>
                    <a:bodyPr/>
                    <a:lstStyle/>
                    <a:p>
                      <a:pPr algn="ctr"/>
                      <a:r>
                        <a:rPr lang="en-GB" sz="1400" dirty="0" smtClean="0"/>
                        <a:t>Work Status</a:t>
                      </a:r>
                      <a:endParaRPr lang="en-GB" sz="1400" dirty="0"/>
                    </a:p>
                  </a:txBody>
                  <a:tcPr marL="36000" marR="36000" marT="36000" marB="36000" anchor="ctr"/>
                </a:tc>
                <a:tc hMerge="1">
                  <a:txBody>
                    <a:bodyPr/>
                    <a:lstStyle/>
                    <a:p>
                      <a:pPr algn="ctr"/>
                      <a:endParaRPr lang="en-GB" sz="1400" dirty="0"/>
                    </a:p>
                  </a:txBody>
                  <a:tcPr marL="36000" marR="36000" marT="36000" marB="36000" anchor="ctr"/>
                </a:tc>
                <a:tc hMerge="1">
                  <a:txBody>
                    <a:bodyPr/>
                    <a:lstStyle/>
                    <a:p>
                      <a:pPr algn="ctr"/>
                      <a:endParaRPr lang="en-GB" sz="1400" dirty="0"/>
                    </a:p>
                  </a:txBody>
                  <a:tcPr marL="36000" marR="36000" marT="36000" marB="36000" anchor="ctr"/>
                </a:tc>
                <a:tc hMerge="1">
                  <a:txBody>
                    <a:bodyPr/>
                    <a:lstStyle/>
                    <a:p>
                      <a:pPr algn="ctr"/>
                      <a:endParaRPr lang="en-GB" sz="1400" dirty="0"/>
                    </a:p>
                  </a:txBody>
                  <a:tcPr marL="36000" marR="36000" marT="36000" marB="36000" anchor="ctr"/>
                </a:tc>
              </a:tr>
              <a:tr h="926275">
                <a:tc>
                  <a:txBody>
                    <a:bodyPr/>
                    <a:lstStyle/>
                    <a:p>
                      <a:endParaRPr lang="en-GB" sz="1400" dirty="0"/>
                    </a:p>
                  </a:txBody>
                  <a:tcPr marL="36000" marR="36000" marT="36000" marB="36000" anchor="b"/>
                </a:tc>
                <a:tc>
                  <a:txBody>
                    <a:bodyPr/>
                    <a:lstStyle/>
                    <a:p>
                      <a:pPr algn="ctr"/>
                      <a:r>
                        <a:rPr lang="en-IE" sz="1400" b="1" dirty="0" smtClean="0"/>
                        <a:t>TOTAL</a:t>
                      </a:r>
                    </a:p>
                    <a:p>
                      <a:pPr algn="ctr"/>
                      <a:r>
                        <a:rPr lang="en-IE" sz="1400" b="1" dirty="0" smtClean="0"/>
                        <a:t>(412)</a:t>
                      </a:r>
                    </a:p>
                    <a:p>
                      <a:pPr algn="ctr"/>
                      <a:r>
                        <a:rPr lang="en-IE" sz="1400" b="1" dirty="0" smtClean="0"/>
                        <a:t>%</a:t>
                      </a:r>
                      <a:endParaRPr lang="en-GB" sz="1400" b="1" dirty="0"/>
                    </a:p>
                  </a:txBody>
                  <a:tcPr marL="36000" marR="36000" marT="36000" marB="36000" anchor="b"/>
                </a:tc>
                <a:tc>
                  <a:txBody>
                    <a:bodyPr/>
                    <a:lstStyle/>
                    <a:p>
                      <a:pPr algn="ctr"/>
                      <a:r>
                        <a:rPr lang="en-IE" sz="1400" dirty="0" smtClean="0"/>
                        <a:t>Yes</a:t>
                      </a:r>
                    </a:p>
                    <a:p>
                      <a:pPr algn="ctr"/>
                      <a:r>
                        <a:rPr lang="en-IE" sz="1400" dirty="0" smtClean="0"/>
                        <a:t>(59)</a:t>
                      </a:r>
                    </a:p>
                    <a:p>
                      <a:pPr algn="ctr"/>
                      <a:r>
                        <a:rPr lang="en-IE" sz="1400" dirty="0" smtClean="0"/>
                        <a:t>%</a:t>
                      </a:r>
                      <a:endParaRPr lang="en-GB" sz="1400" dirty="0"/>
                    </a:p>
                  </a:txBody>
                  <a:tcPr marL="36000" marR="36000" marT="36000" marB="36000" anchor="b"/>
                </a:tc>
                <a:tc>
                  <a:txBody>
                    <a:bodyPr/>
                    <a:lstStyle/>
                    <a:p>
                      <a:pPr algn="ctr"/>
                      <a:r>
                        <a:rPr lang="en-IE" sz="1400" dirty="0" smtClean="0"/>
                        <a:t>No</a:t>
                      </a:r>
                    </a:p>
                    <a:p>
                      <a:pPr algn="ctr"/>
                      <a:r>
                        <a:rPr lang="en-IE" sz="1400" dirty="0" smtClean="0"/>
                        <a:t>(353)</a:t>
                      </a:r>
                    </a:p>
                    <a:p>
                      <a:pPr algn="ctr"/>
                      <a:r>
                        <a:rPr lang="en-IE" sz="1400" dirty="0" smtClean="0"/>
                        <a:t>%</a:t>
                      </a:r>
                      <a:endParaRPr lang="en-GB" sz="1400" dirty="0"/>
                    </a:p>
                  </a:txBody>
                  <a:tcPr marL="36000" marR="36000" marT="36000" marB="36000" anchor="b"/>
                </a:tc>
                <a:tc>
                  <a:txBody>
                    <a:bodyPr/>
                    <a:lstStyle/>
                    <a:p>
                      <a:pPr algn="ctr"/>
                      <a:r>
                        <a:rPr lang="en-GB" sz="1400" dirty="0" smtClean="0"/>
                        <a:t>Working</a:t>
                      </a:r>
                    </a:p>
                    <a:p>
                      <a:pPr algn="ctr"/>
                      <a:r>
                        <a:rPr lang="en-GB" sz="1400" dirty="0" smtClean="0"/>
                        <a:t>Full-time</a:t>
                      </a:r>
                    </a:p>
                    <a:p>
                      <a:pPr algn="ctr"/>
                      <a:r>
                        <a:rPr lang="en-GB" sz="1400" dirty="0" smtClean="0"/>
                        <a:t>(102)</a:t>
                      </a:r>
                    </a:p>
                    <a:p>
                      <a:pPr algn="ctr"/>
                      <a:r>
                        <a:rPr lang="en-GB" sz="1400" dirty="0" smtClean="0"/>
                        <a:t>%</a:t>
                      </a:r>
                      <a:endParaRPr lang="en-GB" sz="1400" dirty="0"/>
                    </a:p>
                  </a:txBody>
                  <a:tcPr marL="36000" marR="36000" marT="36000" marB="36000" anchor="b"/>
                </a:tc>
                <a:tc>
                  <a:txBody>
                    <a:bodyPr/>
                    <a:lstStyle/>
                    <a:p>
                      <a:pPr algn="ctr"/>
                      <a:r>
                        <a:rPr lang="en-GB" sz="1400" dirty="0" smtClean="0"/>
                        <a:t>Work</a:t>
                      </a:r>
                    </a:p>
                    <a:p>
                      <a:pPr algn="ctr"/>
                      <a:r>
                        <a:rPr lang="en-GB" sz="1400" dirty="0" smtClean="0"/>
                        <a:t>Part-time</a:t>
                      </a:r>
                    </a:p>
                    <a:p>
                      <a:pPr algn="ctr"/>
                      <a:r>
                        <a:rPr lang="en-GB" sz="1400" dirty="0" smtClean="0"/>
                        <a:t>(50)</a:t>
                      </a:r>
                    </a:p>
                    <a:p>
                      <a:pPr algn="ctr"/>
                      <a:r>
                        <a:rPr lang="en-GB" sz="1400" dirty="0" smtClean="0"/>
                        <a:t>%</a:t>
                      </a:r>
                      <a:endParaRPr lang="en-GB" sz="1400" dirty="0"/>
                    </a:p>
                  </a:txBody>
                  <a:tcPr marL="36000" marR="36000" marT="36000" marB="36000" anchor="b"/>
                </a:tc>
                <a:tc>
                  <a:txBody>
                    <a:bodyPr/>
                    <a:lstStyle/>
                    <a:p>
                      <a:pPr algn="ctr"/>
                      <a:r>
                        <a:rPr lang="en-GB" sz="1400" dirty="0" smtClean="0"/>
                        <a:t>Full-time</a:t>
                      </a:r>
                    </a:p>
                    <a:p>
                      <a:pPr algn="ctr"/>
                      <a:r>
                        <a:rPr lang="en-GB" sz="1400" dirty="0" smtClean="0"/>
                        <a:t>Student</a:t>
                      </a:r>
                    </a:p>
                    <a:p>
                      <a:pPr algn="ctr"/>
                      <a:r>
                        <a:rPr lang="en-GB" sz="1400" dirty="0" smtClean="0"/>
                        <a:t>(131)</a:t>
                      </a:r>
                    </a:p>
                    <a:p>
                      <a:pPr algn="ctr"/>
                      <a:r>
                        <a:rPr lang="en-GB" sz="1400" dirty="0" smtClean="0"/>
                        <a:t>%</a:t>
                      </a:r>
                      <a:endParaRPr lang="en-GB" sz="1400" dirty="0"/>
                    </a:p>
                  </a:txBody>
                  <a:tcPr marL="36000" marR="36000" marT="36000" marB="36000" anchor="b"/>
                </a:tc>
                <a:tc>
                  <a:txBody>
                    <a:bodyPr/>
                    <a:lstStyle/>
                    <a:p>
                      <a:pPr algn="ctr"/>
                      <a:r>
                        <a:rPr lang="en-GB" sz="1400" dirty="0" smtClean="0"/>
                        <a:t>Inactive</a:t>
                      </a:r>
                    </a:p>
                    <a:p>
                      <a:pPr algn="ctr"/>
                      <a:r>
                        <a:rPr lang="en-GB" sz="1400" dirty="0" smtClean="0"/>
                        <a:t>(73)</a:t>
                      </a:r>
                    </a:p>
                    <a:p>
                      <a:pPr algn="ctr"/>
                      <a:r>
                        <a:rPr lang="en-GB" sz="1400" dirty="0" smtClean="0"/>
                        <a:t>%</a:t>
                      </a:r>
                      <a:endParaRPr lang="en-GB" sz="1400" dirty="0"/>
                    </a:p>
                  </a:txBody>
                  <a:tcPr marL="36000" marR="36000" marT="36000" marB="36000" anchor="b"/>
                </a:tc>
              </a:tr>
              <a:tr h="346801">
                <a:tc>
                  <a:txBody>
                    <a:bodyPr/>
                    <a:lstStyle/>
                    <a:p>
                      <a:r>
                        <a:rPr lang="en-IE" sz="1400" dirty="0" smtClean="0">
                          <a:solidFill>
                            <a:schemeClr val="bg1"/>
                          </a:solidFill>
                          <a:cs typeface="Calibri" pitchFamily="34" charset="0"/>
                        </a:rPr>
                        <a:t>Family</a:t>
                      </a:r>
                      <a:endParaRPr lang="en-GB" sz="1400" u="sng" dirty="0"/>
                    </a:p>
                  </a:txBody>
                  <a:tcPr marL="36000" marR="36000" marT="36000" marB="36000" anchor="ctr"/>
                </a:tc>
                <a:tc>
                  <a:txBody>
                    <a:bodyPr/>
                    <a:lstStyle/>
                    <a:p>
                      <a:pPr algn="ctr"/>
                      <a:r>
                        <a:rPr lang="en-GB" sz="1400" b="1" dirty="0" smtClean="0"/>
                        <a:t>70</a:t>
                      </a:r>
                      <a:endParaRPr lang="en-GB" sz="1400" b="1" dirty="0"/>
                    </a:p>
                  </a:txBody>
                  <a:tcPr marL="36000" marR="36000" marT="36000" marB="36000" anchor="ctr"/>
                </a:tc>
                <a:tc>
                  <a:txBody>
                    <a:bodyPr/>
                    <a:lstStyle/>
                    <a:p>
                      <a:pPr algn="ctr"/>
                      <a:r>
                        <a:rPr lang="en-GB" sz="1400" dirty="0" smtClean="0"/>
                        <a:t>38</a:t>
                      </a:r>
                      <a:endParaRPr lang="en-GB" sz="1400" dirty="0"/>
                    </a:p>
                  </a:txBody>
                  <a:tcPr marL="36000" marR="36000" marT="36000" marB="36000" anchor="ctr">
                    <a:solidFill>
                      <a:schemeClr val="tx1">
                        <a:lumMod val="85000"/>
                      </a:schemeClr>
                    </a:solidFill>
                  </a:tcPr>
                </a:tc>
                <a:tc>
                  <a:txBody>
                    <a:bodyPr/>
                    <a:lstStyle/>
                    <a:p>
                      <a:pPr algn="ctr"/>
                      <a:r>
                        <a:rPr lang="en-GB" sz="1400" dirty="0" smtClean="0"/>
                        <a:t>75</a:t>
                      </a:r>
                      <a:endParaRPr lang="en-GB" sz="1400" dirty="0"/>
                    </a:p>
                  </a:txBody>
                  <a:tcPr marL="36000" marR="36000" marT="36000" marB="36000" anchor="ctr">
                    <a:solidFill>
                      <a:schemeClr val="accent3"/>
                    </a:solidFill>
                  </a:tcPr>
                </a:tc>
                <a:tc>
                  <a:txBody>
                    <a:bodyPr/>
                    <a:lstStyle/>
                    <a:p>
                      <a:pPr algn="ctr"/>
                      <a:r>
                        <a:rPr lang="en-GB" sz="1400" dirty="0" smtClean="0"/>
                        <a:t>50</a:t>
                      </a:r>
                      <a:endParaRPr lang="en-GB" sz="1400" dirty="0"/>
                    </a:p>
                  </a:txBody>
                  <a:tcPr marL="36000" marR="36000" marT="36000" marB="36000" anchor="ctr">
                    <a:solidFill>
                      <a:schemeClr val="tx1">
                        <a:lumMod val="85000"/>
                      </a:schemeClr>
                    </a:solidFill>
                  </a:tcPr>
                </a:tc>
                <a:tc>
                  <a:txBody>
                    <a:bodyPr/>
                    <a:lstStyle/>
                    <a:p>
                      <a:pPr algn="ctr"/>
                      <a:r>
                        <a:rPr lang="en-GB" sz="1400" dirty="0" smtClean="0"/>
                        <a:t>64</a:t>
                      </a:r>
                      <a:endParaRPr lang="en-GB" sz="1400" dirty="0"/>
                    </a:p>
                  </a:txBody>
                  <a:tcPr marL="36000" marR="36000" marT="36000" marB="36000" anchor="ctr">
                    <a:solidFill>
                      <a:schemeClr val="tx1">
                        <a:lumMod val="85000"/>
                      </a:schemeClr>
                    </a:solidFill>
                  </a:tcPr>
                </a:tc>
                <a:tc>
                  <a:txBody>
                    <a:bodyPr/>
                    <a:lstStyle/>
                    <a:p>
                      <a:pPr algn="ctr"/>
                      <a:r>
                        <a:rPr lang="en-GB" sz="1400" dirty="0" smtClean="0"/>
                        <a:t>86</a:t>
                      </a:r>
                      <a:endParaRPr lang="en-GB" sz="1400" dirty="0"/>
                    </a:p>
                  </a:txBody>
                  <a:tcPr marL="36000" marR="36000" marT="36000" marB="36000" anchor="ctr">
                    <a:solidFill>
                      <a:schemeClr val="accent3"/>
                    </a:solidFill>
                  </a:tcPr>
                </a:tc>
                <a:tc>
                  <a:txBody>
                    <a:bodyPr/>
                    <a:lstStyle/>
                    <a:p>
                      <a:pPr algn="ctr"/>
                      <a:r>
                        <a:rPr lang="en-GB" sz="1400" dirty="0" smtClean="0"/>
                        <a:t>70</a:t>
                      </a:r>
                      <a:endParaRPr lang="en-GB" sz="1400" dirty="0"/>
                    </a:p>
                  </a:txBody>
                  <a:tcPr marL="36000" marR="36000" marT="36000" marB="36000" anchor="ctr"/>
                </a:tc>
              </a:tr>
              <a:tr h="346801">
                <a:tc>
                  <a:txBody>
                    <a:bodyPr/>
                    <a:lstStyle/>
                    <a:p>
                      <a:r>
                        <a:rPr lang="en-IE" sz="1400" dirty="0" smtClean="0">
                          <a:solidFill>
                            <a:schemeClr val="bg1"/>
                          </a:solidFill>
                          <a:cs typeface="Calibri" pitchFamily="34" charset="0"/>
                        </a:rPr>
                        <a:t>Partner</a:t>
                      </a:r>
                      <a:endParaRPr lang="en-GB" sz="1400" u="sng" dirty="0"/>
                    </a:p>
                  </a:txBody>
                  <a:tcPr marL="36000" marR="36000" marT="36000" marB="36000" anchor="ctr"/>
                </a:tc>
                <a:tc>
                  <a:txBody>
                    <a:bodyPr/>
                    <a:lstStyle/>
                    <a:p>
                      <a:pPr algn="ctr"/>
                      <a:r>
                        <a:rPr lang="en-GB" sz="1400" b="1" dirty="0" smtClean="0"/>
                        <a:t>13</a:t>
                      </a:r>
                      <a:endParaRPr lang="en-GB" sz="1400" b="1" dirty="0"/>
                    </a:p>
                  </a:txBody>
                  <a:tcPr marL="36000" marR="36000" marT="36000" marB="36000" anchor="ctr"/>
                </a:tc>
                <a:tc>
                  <a:txBody>
                    <a:bodyPr/>
                    <a:lstStyle/>
                    <a:p>
                      <a:pPr algn="ctr"/>
                      <a:r>
                        <a:rPr lang="en-GB" sz="1400" dirty="0" smtClean="0"/>
                        <a:t>51</a:t>
                      </a:r>
                      <a:endParaRPr lang="en-GB" sz="1400" dirty="0"/>
                    </a:p>
                  </a:txBody>
                  <a:tcPr marL="36000" marR="36000" marT="36000" marB="36000" anchor="ctr">
                    <a:solidFill>
                      <a:schemeClr val="accent3"/>
                    </a:solidFill>
                  </a:tcPr>
                </a:tc>
                <a:tc>
                  <a:txBody>
                    <a:bodyPr/>
                    <a:lstStyle/>
                    <a:p>
                      <a:pPr algn="ctr"/>
                      <a:r>
                        <a:rPr lang="en-GB" sz="1400" dirty="0" smtClean="0"/>
                        <a:t>6</a:t>
                      </a:r>
                      <a:endParaRPr lang="en-GB" sz="1400" dirty="0"/>
                    </a:p>
                  </a:txBody>
                  <a:tcPr marL="36000" marR="36000" marT="36000" marB="36000" anchor="ctr">
                    <a:solidFill>
                      <a:schemeClr val="tx1">
                        <a:lumMod val="85000"/>
                      </a:schemeClr>
                    </a:solidFill>
                  </a:tcPr>
                </a:tc>
                <a:tc>
                  <a:txBody>
                    <a:bodyPr/>
                    <a:lstStyle/>
                    <a:p>
                      <a:pPr algn="ctr"/>
                      <a:r>
                        <a:rPr lang="en-GB" sz="1400" dirty="0" smtClean="0"/>
                        <a:t>22</a:t>
                      </a:r>
                      <a:endParaRPr lang="en-GB" sz="1400" dirty="0"/>
                    </a:p>
                  </a:txBody>
                  <a:tcPr marL="36000" marR="36000" marT="36000" marB="36000" anchor="ctr">
                    <a:solidFill>
                      <a:schemeClr val="accent3"/>
                    </a:solidFill>
                  </a:tcPr>
                </a:tc>
                <a:tc>
                  <a:txBody>
                    <a:bodyPr/>
                    <a:lstStyle/>
                    <a:p>
                      <a:pPr algn="ctr"/>
                      <a:r>
                        <a:rPr lang="en-GB" sz="1400" dirty="0" smtClean="0"/>
                        <a:t>6</a:t>
                      </a:r>
                      <a:endParaRPr lang="en-GB" sz="1400" dirty="0"/>
                    </a:p>
                  </a:txBody>
                  <a:tcPr marL="36000" marR="36000" marT="36000" marB="36000" anchor="ctr">
                    <a:solidFill>
                      <a:schemeClr val="tx1">
                        <a:lumMod val="85000"/>
                      </a:schemeClr>
                    </a:solidFill>
                  </a:tcPr>
                </a:tc>
                <a:tc>
                  <a:txBody>
                    <a:bodyPr/>
                    <a:lstStyle/>
                    <a:p>
                      <a:pPr algn="ctr"/>
                      <a:r>
                        <a:rPr lang="en-GB" sz="1400" dirty="0" smtClean="0"/>
                        <a:t>4</a:t>
                      </a:r>
                      <a:endParaRPr lang="en-GB" sz="1400" dirty="0"/>
                    </a:p>
                  </a:txBody>
                  <a:tcPr marL="36000" marR="36000" marT="36000" marB="36000" anchor="ctr"/>
                </a:tc>
                <a:tc>
                  <a:txBody>
                    <a:bodyPr/>
                    <a:lstStyle/>
                    <a:p>
                      <a:pPr algn="ctr"/>
                      <a:r>
                        <a:rPr lang="en-GB" sz="1400" dirty="0" smtClean="0"/>
                        <a:t>-</a:t>
                      </a:r>
                      <a:endParaRPr lang="en-GB" sz="1400" dirty="0"/>
                    </a:p>
                  </a:txBody>
                  <a:tcPr marL="36000" marR="36000" marT="36000" marB="36000" anchor="ctr"/>
                </a:tc>
              </a:tr>
              <a:tr h="346801">
                <a:tc>
                  <a:txBody>
                    <a:bodyPr/>
                    <a:lstStyle/>
                    <a:p>
                      <a:r>
                        <a:rPr lang="en-IE" sz="1400" dirty="0" smtClean="0">
                          <a:solidFill>
                            <a:schemeClr val="bg1"/>
                          </a:solidFill>
                          <a:cs typeface="Calibri" pitchFamily="34" charset="0"/>
                        </a:rPr>
                        <a:t>Friends</a:t>
                      </a:r>
                      <a:endParaRPr lang="en-GB" sz="1400" u="sng" dirty="0"/>
                    </a:p>
                  </a:txBody>
                  <a:tcPr marL="36000" marR="36000" marT="36000" marB="36000" anchor="ctr"/>
                </a:tc>
                <a:tc>
                  <a:txBody>
                    <a:bodyPr/>
                    <a:lstStyle/>
                    <a:p>
                      <a:pPr algn="ctr"/>
                      <a:r>
                        <a:rPr lang="en-GB" sz="1400" b="1" dirty="0" smtClean="0"/>
                        <a:t>12</a:t>
                      </a:r>
                      <a:endParaRPr lang="en-GB" sz="1400" b="1" dirty="0"/>
                    </a:p>
                  </a:txBody>
                  <a:tcPr marL="36000" marR="36000" marT="36000" marB="36000" anchor="ctr"/>
                </a:tc>
                <a:tc>
                  <a:txBody>
                    <a:bodyPr/>
                    <a:lstStyle/>
                    <a:p>
                      <a:pPr algn="ctr"/>
                      <a:r>
                        <a:rPr lang="en-GB" sz="1400" dirty="0" smtClean="0"/>
                        <a:t>4</a:t>
                      </a:r>
                      <a:endParaRPr lang="en-GB" sz="1400" dirty="0"/>
                    </a:p>
                  </a:txBody>
                  <a:tcPr marL="36000" marR="36000" marT="36000" marB="36000" anchor="ctr">
                    <a:solidFill>
                      <a:schemeClr val="tx1">
                        <a:lumMod val="85000"/>
                      </a:schemeClr>
                    </a:solidFill>
                  </a:tcPr>
                </a:tc>
                <a:tc>
                  <a:txBody>
                    <a:bodyPr/>
                    <a:lstStyle/>
                    <a:p>
                      <a:pPr algn="ctr"/>
                      <a:r>
                        <a:rPr lang="en-GB" sz="1400" dirty="0" smtClean="0"/>
                        <a:t>14</a:t>
                      </a:r>
                      <a:endParaRPr lang="en-GB" sz="1400" dirty="0"/>
                    </a:p>
                  </a:txBody>
                  <a:tcPr marL="36000" marR="36000" marT="36000" marB="36000" anchor="ctr"/>
                </a:tc>
                <a:tc>
                  <a:txBody>
                    <a:bodyPr/>
                    <a:lstStyle/>
                    <a:p>
                      <a:pPr algn="ctr"/>
                      <a:r>
                        <a:rPr lang="en-GB" sz="1400" dirty="0" smtClean="0"/>
                        <a:t>23</a:t>
                      </a:r>
                      <a:endParaRPr lang="en-GB" sz="1400" dirty="0"/>
                    </a:p>
                  </a:txBody>
                  <a:tcPr marL="36000" marR="36000" marT="36000" marB="36000" anchor="ctr">
                    <a:solidFill>
                      <a:schemeClr val="accent3"/>
                    </a:solidFill>
                  </a:tcPr>
                </a:tc>
                <a:tc>
                  <a:txBody>
                    <a:bodyPr/>
                    <a:lstStyle/>
                    <a:p>
                      <a:pPr algn="ctr"/>
                      <a:r>
                        <a:rPr lang="en-GB" sz="1400" dirty="0" smtClean="0"/>
                        <a:t>21</a:t>
                      </a:r>
                      <a:endParaRPr lang="en-GB" sz="1400" dirty="0"/>
                    </a:p>
                  </a:txBody>
                  <a:tcPr marL="36000" marR="36000" marT="36000" marB="36000" anchor="ctr">
                    <a:solidFill>
                      <a:schemeClr val="accent3"/>
                    </a:solidFill>
                  </a:tcPr>
                </a:tc>
                <a:tc>
                  <a:txBody>
                    <a:bodyPr/>
                    <a:lstStyle/>
                    <a:p>
                      <a:pPr algn="ctr"/>
                      <a:r>
                        <a:rPr lang="en-GB" sz="1400" dirty="0" smtClean="0"/>
                        <a:t>5</a:t>
                      </a:r>
                      <a:endParaRPr lang="en-GB" sz="1400" dirty="0"/>
                    </a:p>
                  </a:txBody>
                  <a:tcPr marL="36000" marR="36000" marT="36000" marB="36000" anchor="ctr">
                    <a:solidFill>
                      <a:schemeClr val="tx1">
                        <a:lumMod val="85000"/>
                      </a:schemeClr>
                    </a:solidFill>
                  </a:tcPr>
                </a:tc>
                <a:tc>
                  <a:txBody>
                    <a:bodyPr/>
                    <a:lstStyle/>
                    <a:p>
                      <a:pPr algn="ctr"/>
                      <a:r>
                        <a:rPr lang="en-GB" sz="1400" dirty="0" smtClean="0"/>
                        <a:t>6</a:t>
                      </a:r>
                      <a:endParaRPr lang="en-GB" sz="1400" dirty="0"/>
                    </a:p>
                  </a:txBody>
                  <a:tcPr marL="36000" marR="36000" marT="36000" marB="36000" anchor="ctr">
                    <a:solidFill>
                      <a:schemeClr val="tx1">
                        <a:lumMod val="85000"/>
                      </a:schemeClr>
                    </a:solidFill>
                  </a:tcPr>
                </a:tc>
              </a:tr>
              <a:tr h="346801">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IE" sz="1400" dirty="0" smtClean="0">
                          <a:solidFill>
                            <a:schemeClr val="bg1"/>
                          </a:solidFill>
                          <a:cs typeface="Calibri" pitchFamily="34" charset="0"/>
                        </a:rPr>
                        <a:t>No one – I live alone</a:t>
                      </a:r>
                    </a:p>
                  </a:txBody>
                  <a:tcPr marL="36000" marR="36000" marT="36000" marB="36000" anchor="ctr"/>
                </a:tc>
                <a:tc>
                  <a:txBody>
                    <a:bodyPr/>
                    <a:lstStyle/>
                    <a:p>
                      <a:pPr algn="ctr"/>
                      <a:r>
                        <a:rPr lang="en-GB" sz="1400" b="1" dirty="0" smtClean="0"/>
                        <a:t>4</a:t>
                      </a:r>
                      <a:endParaRPr lang="en-GB" sz="1400" b="1" dirty="0"/>
                    </a:p>
                  </a:txBody>
                  <a:tcPr marL="36000" marR="36000" marT="36000" marB="36000" anchor="ctr"/>
                </a:tc>
                <a:tc>
                  <a:txBody>
                    <a:bodyPr/>
                    <a:lstStyle/>
                    <a:p>
                      <a:pPr algn="ctr"/>
                      <a:r>
                        <a:rPr lang="en-GB" sz="1400" dirty="0" smtClean="0"/>
                        <a:t>7</a:t>
                      </a:r>
                      <a:endParaRPr lang="en-GB" sz="1400" dirty="0"/>
                    </a:p>
                  </a:txBody>
                  <a:tcPr marL="36000" marR="36000" marT="36000" marB="36000" anchor="ctr"/>
                </a:tc>
                <a:tc>
                  <a:txBody>
                    <a:bodyPr/>
                    <a:lstStyle/>
                    <a:p>
                      <a:pPr algn="ctr"/>
                      <a:r>
                        <a:rPr lang="en-GB" sz="1400" dirty="0" smtClean="0"/>
                        <a:t>3</a:t>
                      </a:r>
                      <a:endParaRPr lang="en-GB" sz="1400" dirty="0"/>
                    </a:p>
                  </a:txBody>
                  <a:tcPr marL="36000" marR="36000" marT="36000" marB="36000" anchor="ctr"/>
                </a:tc>
                <a:tc>
                  <a:txBody>
                    <a:bodyPr/>
                    <a:lstStyle/>
                    <a:p>
                      <a:pPr algn="ctr"/>
                      <a:r>
                        <a:rPr lang="en-GB" sz="1400" dirty="0" smtClean="0"/>
                        <a:t>5</a:t>
                      </a:r>
                      <a:endParaRPr lang="en-GB" sz="1400" dirty="0"/>
                    </a:p>
                  </a:txBody>
                  <a:tcPr marL="36000" marR="36000" marT="36000" marB="36000" anchor="ctr"/>
                </a:tc>
                <a:tc>
                  <a:txBody>
                    <a:bodyPr/>
                    <a:lstStyle/>
                    <a:p>
                      <a:pPr algn="ctr"/>
                      <a:r>
                        <a:rPr lang="en-GB" sz="1400" dirty="0" smtClean="0"/>
                        <a:t>9</a:t>
                      </a:r>
                      <a:endParaRPr lang="en-GB" sz="1400" dirty="0"/>
                    </a:p>
                  </a:txBody>
                  <a:tcPr marL="36000" marR="36000" marT="36000" marB="36000" anchor="ctr"/>
                </a:tc>
                <a:tc>
                  <a:txBody>
                    <a:bodyPr/>
                    <a:lstStyle/>
                    <a:p>
                      <a:pPr algn="ctr"/>
                      <a:r>
                        <a:rPr lang="en-GB" sz="1400" dirty="0" smtClean="0"/>
                        <a:t>1</a:t>
                      </a:r>
                      <a:endParaRPr lang="en-GB" sz="1400" dirty="0"/>
                    </a:p>
                  </a:txBody>
                  <a:tcPr marL="36000" marR="36000" marT="36000" marB="36000" anchor="ctr"/>
                </a:tc>
                <a:tc>
                  <a:txBody>
                    <a:bodyPr/>
                    <a:lstStyle/>
                    <a:p>
                      <a:pPr algn="ctr"/>
                      <a:r>
                        <a:rPr lang="en-GB" sz="1400" dirty="0" smtClean="0"/>
                        <a:t>4</a:t>
                      </a:r>
                      <a:endParaRPr lang="en-GB" sz="1400" dirty="0"/>
                    </a:p>
                  </a:txBody>
                  <a:tcPr marL="36000" marR="36000" marT="36000" marB="36000" anchor="ctr"/>
                </a:tc>
              </a:tr>
              <a:tr h="346801">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IE" sz="1400" dirty="0" smtClean="0">
                          <a:solidFill>
                            <a:schemeClr val="bg1"/>
                          </a:solidFill>
                          <a:cs typeface="Calibri" pitchFamily="34" charset="0"/>
                        </a:rPr>
                        <a:t>People I don’t know</a:t>
                      </a:r>
                    </a:p>
                  </a:txBody>
                  <a:tcPr marL="36000" marR="36000" marT="36000" marB="36000" anchor="ctr"/>
                </a:tc>
                <a:tc>
                  <a:txBody>
                    <a:bodyPr/>
                    <a:lstStyle/>
                    <a:p>
                      <a:pPr algn="ctr"/>
                      <a:r>
                        <a:rPr lang="en-GB" sz="1400" b="1" dirty="0" smtClean="0"/>
                        <a:t>1</a:t>
                      </a:r>
                      <a:endParaRPr lang="en-GB" sz="1400" b="1" dirty="0"/>
                    </a:p>
                  </a:txBody>
                  <a:tcPr marL="36000" marR="36000" marT="36000" marB="36000" anchor="ctr"/>
                </a:tc>
                <a:tc>
                  <a:txBody>
                    <a:bodyPr/>
                    <a:lstStyle/>
                    <a:p>
                      <a:pPr algn="ctr"/>
                      <a:r>
                        <a:rPr lang="en-GB" sz="1400" dirty="0" smtClean="0"/>
                        <a:t>-</a:t>
                      </a:r>
                      <a:endParaRPr lang="en-GB" sz="1400" dirty="0"/>
                    </a:p>
                  </a:txBody>
                  <a:tcPr marL="36000" marR="36000" marT="36000" marB="36000" anchor="ctr"/>
                </a:tc>
                <a:tc>
                  <a:txBody>
                    <a:bodyPr/>
                    <a:lstStyle/>
                    <a:p>
                      <a:pPr algn="ctr"/>
                      <a:r>
                        <a:rPr lang="en-GB" sz="1400" dirty="0" smtClean="0"/>
                        <a:t>1</a:t>
                      </a:r>
                      <a:endParaRPr lang="en-GB" sz="1400" dirty="0"/>
                    </a:p>
                  </a:txBody>
                  <a:tcPr marL="36000" marR="36000" marT="36000" marB="36000" anchor="ctr"/>
                </a:tc>
                <a:tc>
                  <a:txBody>
                    <a:bodyPr/>
                    <a:lstStyle/>
                    <a:p>
                      <a:pPr algn="ctr"/>
                      <a:r>
                        <a:rPr lang="en-GB" sz="1400" dirty="0" smtClean="0"/>
                        <a:t>-</a:t>
                      </a:r>
                      <a:endParaRPr lang="en-GB" sz="1400" dirty="0"/>
                    </a:p>
                  </a:txBody>
                  <a:tcPr marL="36000" marR="36000" marT="36000" marB="36000" anchor="ctr"/>
                </a:tc>
                <a:tc>
                  <a:txBody>
                    <a:bodyPr/>
                    <a:lstStyle/>
                    <a:p>
                      <a:pPr algn="ctr"/>
                      <a:r>
                        <a:rPr lang="en-GB" sz="1400" dirty="0" smtClean="0"/>
                        <a:t>-</a:t>
                      </a:r>
                      <a:endParaRPr lang="en-GB" sz="1400" dirty="0"/>
                    </a:p>
                  </a:txBody>
                  <a:tcPr marL="36000" marR="36000" marT="36000" marB="36000" anchor="ctr"/>
                </a:tc>
                <a:tc>
                  <a:txBody>
                    <a:bodyPr/>
                    <a:lstStyle/>
                    <a:p>
                      <a:pPr algn="ctr"/>
                      <a:r>
                        <a:rPr lang="en-GB" sz="1400" dirty="0" smtClean="0"/>
                        <a:t>3</a:t>
                      </a:r>
                      <a:endParaRPr lang="en-GB" sz="1400" dirty="0"/>
                    </a:p>
                  </a:txBody>
                  <a:tcPr marL="36000" marR="36000" marT="36000" marB="36000" anchor="ctr"/>
                </a:tc>
                <a:tc>
                  <a:txBody>
                    <a:bodyPr/>
                    <a:lstStyle/>
                    <a:p>
                      <a:pPr algn="ctr"/>
                      <a:r>
                        <a:rPr lang="en-GB" sz="1400" dirty="0" smtClean="0"/>
                        <a:t>-</a:t>
                      </a:r>
                      <a:endParaRPr lang="en-GB" sz="1400" dirty="0"/>
                    </a:p>
                  </a:txBody>
                  <a:tcPr marL="36000" marR="36000" marT="36000" marB="36000" anchor="ctr"/>
                </a:tc>
              </a:tr>
            </a:tbl>
          </a:graphicData>
        </a:graphic>
      </p:graphicFrame>
      <p:sp>
        <p:nvSpPr>
          <p:cNvPr id="14" name="TextBox 13"/>
          <p:cNvSpPr txBox="1"/>
          <p:nvPr/>
        </p:nvSpPr>
        <p:spPr>
          <a:xfrm>
            <a:off x="8672598" y="6508770"/>
            <a:ext cx="325410" cy="153888"/>
          </a:xfrm>
          <a:prstGeom prst="rect">
            <a:avLst/>
          </a:prstGeom>
          <a:noFill/>
        </p:spPr>
        <p:txBody>
          <a:bodyPr wrap="none" lIns="0" tIns="0" rIns="0" bIns="0" rtlCol="0" anchor="b" anchorCtr="1">
            <a:spAutoFit/>
          </a:bodyPr>
          <a:lstStyle/>
          <a:p>
            <a:pPr algn="ctr"/>
            <a:r>
              <a:rPr lang="en-GB" sz="1000" i="1" dirty="0" smtClean="0">
                <a:solidFill>
                  <a:srgbClr val="22505F"/>
                </a:solidFill>
                <a:cs typeface="Calibri" pitchFamily="34" charset="0"/>
              </a:rPr>
              <a:t>(Q.6b)</a:t>
            </a:r>
            <a:endParaRPr lang="en-US" sz="1000" i="1" dirty="0">
              <a:solidFill>
                <a:srgbClr val="22505F"/>
              </a:solidFill>
              <a:cs typeface="Calibri" pitchFamily="34" charset="0"/>
            </a:endParaRPr>
          </a:p>
        </p:txBody>
      </p:sp>
    </p:spTree>
    <p:extLst>
      <p:ext uri="{BB962C8B-B14F-4D97-AF65-F5344CB8AC3E}">
        <p14:creationId xmlns:p14="http://schemas.microsoft.com/office/powerpoint/2010/main" val="21351507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5933" y="2700000"/>
            <a:ext cx="4301067" cy="1143000"/>
          </a:xfrm>
        </p:spPr>
        <p:txBody>
          <a:bodyPr anchor="ctr"/>
          <a:lstStyle/>
          <a:p>
            <a:r>
              <a:rPr lang="en-IE" dirty="0" smtClean="0"/>
              <a:t>Accommodation</a:t>
            </a:r>
            <a:endParaRPr lang="en-IE" dirty="0"/>
          </a:p>
        </p:txBody>
      </p:sp>
      <p:pic>
        <p:nvPicPr>
          <p:cNvPr id="5" name="Picture Placeholder 4"/>
          <p:cNvPicPr>
            <a:picLocks noGrp="1" noChangeAspect="1"/>
          </p:cNvPicPr>
          <p:nvPr>
            <p:ph type="pic" sz="quarter" idx="11"/>
          </p:nvPr>
        </p:nvPicPr>
        <p:blipFill>
          <a:blip r:embed="rId2" cstate="screen">
            <a:extLst>
              <a:ext uri="{28A0092B-C50C-407E-A947-70E740481C1C}">
                <a14:useLocalDpi xmlns:a14="http://schemas.microsoft.com/office/drawing/2010/main"/>
              </a:ext>
            </a:extLst>
          </a:blip>
          <a:srcRect l="47" r="47"/>
          <a:stretch>
            <a:fillRect/>
          </a:stretch>
        </p:blipFill>
        <p:spPr/>
      </p:pic>
    </p:spTree>
    <p:extLst>
      <p:ext uri="{BB962C8B-B14F-4D97-AF65-F5344CB8AC3E}">
        <p14:creationId xmlns:p14="http://schemas.microsoft.com/office/powerpoint/2010/main" val="21336871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76000" y="322816"/>
            <a:ext cx="5543560" cy="353794"/>
          </a:xfrm>
        </p:spPr>
        <p:txBody>
          <a:bodyPr/>
          <a:lstStyle/>
          <a:p>
            <a:r>
              <a:rPr lang="en-IE" dirty="0" smtClean="0"/>
              <a:t>Rating Of Accommodation - I</a:t>
            </a:r>
            <a:endParaRPr lang="en-GB" dirty="0"/>
          </a:p>
        </p:txBody>
      </p:sp>
      <p:sp>
        <p:nvSpPr>
          <p:cNvPr id="6" name="Text Placeholder 5"/>
          <p:cNvSpPr>
            <a:spLocks noGrp="1"/>
          </p:cNvSpPr>
          <p:nvPr>
            <p:ph type="body" sz="quarter" idx="13"/>
          </p:nvPr>
        </p:nvSpPr>
        <p:spPr>
          <a:xfrm>
            <a:off x="587875" y="682816"/>
            <a:ext cx="5533398" cy="422422"/>
          </a:xfrm>
        </p:spPr>
        <p:txBody>
          <a:bodyPr/>
          <a:lstStyle/>
          <a:p>
            <a:r>
              <a:rPr lang="en-IE" dirty="0" smtClean="0"/>
              <a:t>(Base: All </a:t>
            </a:r>
            <a:r>
              <a:rPr lang="en-IE" dirty="0">
                <a:cs typeface="Calibri" pitchFamily="34" charset="0"/>
              </a:rPr>
              <a:t>Aged 18-25 – 412)</a:t>
            </a:r>
            <a:endParaRPr lang="en-US" dirty="0">
              <a:cs typeface="Calibri" pitchFamily="34" charset="0"/>
            </a:endParaRPr>
          </a:p>
        </p:txBody>
      </p:sp>
      <p:sp>
        <p:nvSpPr>
          <p:cNvPr id="7" name="Text Placeholder 6"/>
          <p:cNvSpPr>
            <a:spLocks noGrp="1"/>
          </p:cNvSpPr>
          <p:nvPr>
            <p:ph type="body" sz="quarter" idx="14"/>
          </p:nvPr>
        </p:nvSpPr>
        <p:spPr>
          <a:xfrm>
            <a:off x="573777" y="5631034"/>
            <a:ext cx="6480000" cy="810000"/>
          </a:xfrm>
        </p:spPr>
        <p:txBody>
          <a:bodyPr>
            <a:noAutofit/>
          </a:bodyPr>
          <a:lstStyle/>
          <a:p>
            <a:r>
              <a:rPr lang="en-GB" dirty="0" smtClean="0"/>
              <a:t>Overall it appears that this age group are happy with their accommodation with 4 in 5 giving a rating of 4 or 5 for overall satisfaction. However, this does fluctuate somewhat across various aspects, specifically affordability and facilities.</a:t>
            </a:r>
            <a:endParaRPr lang="en-GB" dirty="0"/>
          </a:p>
        </p:txBody>
      </p:sp>
      <p:sp>
        <p:nvSpPr>
          <p:cNvPr id="8" name="Text Box 48"/>
          <p:cNvSpPr txBox="1">
            <a:spLocks noChangeArrowheads="1"/>
          </p:cNvSpPr>
          <p:nvPr/>
        </p:nvSpPr>
        <p:spPr bwMode="auto">
          <a:xfrm>
            <a:off x="1565761" y="1184219"/>
            <a:ext cx="517193" cy="734112"/>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Overall</a:t>
            </a:r>
          </a:p>
          <a:p>
            <a:pPr algn="ctr">
              <a:lnSpc>
                <a:spcPct val="85000"/>
              </a:lnSpc>
            </a:pPr>
            <a:r>
              <a:rPr lang="en-IE" sz="1400" dirty="0" smtClean="0">
                <a:solidFill>
                  <a:srgbClr val="22505F"/>
                </a:solidFill>
                <a:cs typeface="Calibri" pitchFamily="34" charset="0"/>
              </a:rPr>
              <a:t>Rating</a:t>
            </a:r>
          </a:p>
          <a:p>
            <a:pPr algn="ctr">
              <a:lnSpc>
                <a:spcPct val="85000"/>
              </a:lnSpc>
            </a:pPr>
            <a:r>
              <a:rPr lang="en-IE" sz="1400" dirty="0" smtClean="0">
                <a:solidFill>
                  <a:srgbClr val="22505F"/>
                </a:solidFill>
                <a:cs typeface="Calibri" pitchFamily="34" charset="0"/>
              </a:rPr>
              <a:t>(412)</a:t>
            </a:r>
          </a:p>
          <a:p>
            <a:pPr algn="ctr">
              <a:lnSpc>
                <a:spcPct val="85000"/>
              </a:lnSpc>
            </a:pPr>
            <a:r>
              <a:rPr lang="en-IE" sz="1400" dirty="0" smtClean="0">
                <a:solidFill>
                  <a:srgbClr val="22505F"/>
                </a:solidFill>
                <a:cs typeface="Calibri" pitchFamily="34" charset="0"/>
              </a:rPr>
              <a:t>%</a:t>
            </a:r>
            <a:endParaRPr lang="en-US" sz="1400" dirty="0">
              <a:solidFill>
                <a:srgbClr val="22505F"/>
              </a:solidFill>
              <a:cs typeface="Calibri" pitchFamily="34" charset="0"/>
            </a:endParaRPr>
          </a:p>
        </p:txBody>
      </p:sp>
      <p:sp>
        <p:nvSpPr>
          <p:cNvPr id="10" name="Text Box 53"/>
          <p:cNvSpPr txBox="1">
            <a:spLocks noChangeArrowheads="1"/>
          </p:cNvSpPr>
          <p:nvPr/>
        </p:nvSpPr>
        <p:spPr bwMode="auto">
          <a:xfrm>
            <a:off x="522674" y="2465411"/>
            <a:ext cx="895181" cy="215444"/>
          </a:xfrm>
          <a:prstGeom prst="rect">
            <a:avLst/>
          </a:prstGeom>
          <a:noFill/>
          <a:ln w="9525">
            <a:noFill/>
            <a:miter lim="800000"/>
            <a:headEnd/>
            <a:tailEnd/>
          </a:ln>
        </p:spPr>
        <p:txBody>
          <a:bodyPr wrap="none" lIns="0" tIns="0" rIns="0" bIns="0" anchor="ctr" anchorCtr="0">
            <a:spAutoFit/>
          </a:bodyPr>
          <a:lstStyle/>
          <a:p>
            <a:pPr algn="r"/>
            <a:r>
              <a:rPr lang="en-IE" sz="1400" dirty="0" smtClean="0">
                <a:solidFill>
                  <a:schemeClr val="bg1"/>
                </a:solidFill>
                <a:cs typeface="Calibri" pitchFamily="34" charset="0"/>
              </a:rPr>
              <a:t>Excellent (5)</a:t>
            </a:r>
            <a:endParaRPr lang="en-IE" sz="1400" dirty="0">
              <a:solidFill>
                <a:schemeClr val="bg1"/>
              </a:solidFill>
              <a:cs typeface="Calibri" pitchFamily="34" charset="0"/>
            </a:endParaRPr>
          </a:p>
        </p:txBody>
      </p:sp>
      <p:sp>
        <p:nvSpPr>
          <p:cNvPr id="11" name="Text Box 53"/>
          <p:cNvSpPr txBox="1">
            <a:spLocks noChangeArrowheads="1"/>
          </p:cNvSpPr>
          <p:nvPr/>
        </p:nvSpPr>
        <p:spPr bwMode="auto">
          <a:xfrm>
            <a:off x="462464" y="4305608"/>
            <a:ext cx="955391" cy="215444"/>
          </a:xfrm>
          <a:prstGeom prst="rect">
            <a:avLst/>
          </a:prstGeom>
          <a:noFill/>
          <a:ln w="9525">
            <a:noFill/>
            <a:miter lim="800000"/>
            <a:headEnd/>
            <a:tailEnd/>
          </a:ln>
        </p:spPr>
        <p:txBody>
          <a:bodyPr wrap="none" lIns="0" tIns="0" rIns="0" bIns="0" anchor="ctr" anchorCtr="0">
            <a:spAutoFit/>
          </a:bodyPr>
          <a:lstStyle/>
          <a:p>
            <a:pPr algn="r"/>
            <a:r>
              <a:rPr lang="en-IE" sz="1400" dirty="0" smtClean="0">
                <a:solidFill>
                  <a:schemeClr val="bg1"/>
                </a:solidFill>
                <a:cs typeface="Calibri" pitchFamily="34" charset="0"/>
              </a:rPr>
              <a:t>Very poor (1)</a:t>
            </a:r>
            <a:endParaRPr lang="en-IE" sz="1400" dirty="0">
              <a:solidFill>
                <a:schemeClr val="bg1"/>
              </a:solidFill>
              <a:cs typeface="Calibri" pitchFamily="34" charset="0"/>
            </a:endParaRPr>
          </a:p>
        </p:txBody>
      </p:sp>
      <p:sp>
        <p:nvSpPr>
          <p:cNvPr id="12" name="Text Box 53"/>
          <p:cNvSpPr txBox="1">
            <a:spLocks noChangeArrowheads="1"/>
          </p:cNvSpPr>
          <p:nvPr/>
        </p:nvSpPr>
        <p:spPr bwMode="auto">
          <a:xfrm>
            <a:off x="1217479" y="3873994"/>
            <a:ext cx="200376" cy="215444"/>
          </a:xfrm>
          <a:prstGeom prst="rect">
            <a:avLst/>
          </a:prstGeom>
          <a:noFill/>
          <a:ln w="9525">
            <a:noFill/>
            <a:miter lim="800000"/>
            <a:headEnd/>
            <a:tailEnd/>
          </a:ln>
        </p:spPr>
        <p:txBody>
          <a:bodyPr wrap="none" lIns="0" tIns="0" rIns="0" bIns="0" anchor="ctr" anchorCtr="0">
            <a:spAutoFit/>
          </a:bodyPr>
          <a:lstStyle/>
          <a:p>
            <a:pPr algn="r"/>
            <a:r>
              <a:rPr lang="en-IE" sz="1400" dirty="0" smtClean="0">
                <a:solidFill>
                  <a:schemeClr val="bg1"/>
                </a:solidFill>
                <a:cs typeface="Calibri" pitchFamily="34" charset="0"/>
              </a:rPr>
              <a:t>(3)</a:t>
            </a:r>
            <a:endParaRPr lang="en-IE" sz="1400" dirty="0">
              <a:solidFill>
                <a:schemeClr val="bg1"/>
              </a:solidFill>
              <a:cs typeface="Calibri" pitchFamily="34" charset="0"/>
            </a:endParaRPr>
          </a:p>
        </p:txBody>
      </p:sp>
      <p:sp>
        <p:nvSpPr>
          <p:cNvPr id="13" name="Text Box 53"/>
          <p:cNvSpPr txBox="1">
            <a:spLocks noChangeArrowheads="1"/>
          </p:cNvSpPr>
          <p:nvPr/>
        </p:nvSpPr>
        <p:spPr bwMode="auto">
          <a:xfrm>
            <a:off x="1217479" y="3269267"/>
            <a:ext cx="200376" cy="215444"/>
          </a:xfrm>
          <a:prstGeom prst="rect">
            <a:avLst/>
          </a:prstGeom>
          <a:noFill/>
          <a:ln w="9525">
            <a:noFill/>
            <a:miter lim="800000"/>
            <a:headEnd/>
            <a:tailEnd/>
          </a:ln>
        </p:spPr>
        <p:txBody>
          <a:bodyPr wrap="none" lIns="0" tIns="0" rIns="0" bIns="0" anchor="ctr" anchorCtr="0">
            <a:spAutoFit/>
          </a:bodyPr>
          <a:lstStyle/>
          <a:p>
            <a:pPr algn="r"/>
            <a:r>
              <a:rPr lang="en-IE" sz="1400" dirty="0" smtClean="0">
                <a:solidFill>
                  <a:schemeClr val="bg1"/>
                </a:solidFill>
                <a:cs typeface="Calibri" pitchFamily="34" charset="0"/>
              </a:rPr>
              <a:t>(4)</a:t>
            </a:r>
            <a:endParaRPr lang="en-IE" sz="1400" dirty="0">
              <a:solidFill>
                <a:schemeClr val="bg1"/>
              </a:solidFill>
              <a:cs typeface="Calibri" pitchFamily="34" charset="0"/>
            </a:endParaRPr>
          </a:p>
        </p:txBody>
      </p:sp>
      <p:graphicFrame>
        <p:nvGraphicFramePr>
          <p:cNvPr id="14" name="Chart 13"/>
          <p:cNvGraphicFramePr/>
          <p:nvPr>
            <p:extLst>
              <p:ext uri="{D42A27DB-BD31-4B8C-83A1-F6EECF244321}">
                <p14:modId xmlns:p14="http://schemas.microsoft.com/office/powerpoint/2010/main" val="3952839454"/>
              </p:ext>
            </p:extLst>
          </p:nvPr>
        </p:nvGraphicFramePr>
        <p:xfrm>
          <a:off x="1167881" y="1621252"/>
          <a:ext cx="7892992" cy="3410461"/>
        </p:xfrm>
        <a:graphic>
          <a:graphicData uri="http://schemas.openxmlformats.org/drawingml/2006/chart">
            <c:chart xmlns:c="http://schemas.openxmlformats.org/drawingml/2006/chart" xmlns:r="http://schemas.openxmlformats.org/officeDocument/2006/relationships" r:id="rId2"/>
          </a:graphicData>
        </a:graphic>
      </p:graphicFrame>
      <p:sp>
        <p:nvSpPr>
          <p:cNvPr id="15" name="TextBox 14"/>
          <p:cNvSpPr txBox="1"/>
          <p:nvPr/>
        </p:nvSpPr>
        <p:spPr>
          <a:xfrm>
            <a:off x="8705460" y="6508770"/>
            <a:ext cx="259686" cy="153888"/>
          </a:xfrm>
          <a:prstGeom prst="rect">
            <a:avLst/>
          </a:prstGeom>
          <a:noFill/>
        </p:spPr>
        <p:txBody>
          <a:bodyPr wrap="none" lIns="0" tIns="0" rIns="0" bIns="0" rtlCol="0" anchor="b" anchorCtr="1">
            <a:spAutoFit/>
          </a:bodyPr>
          <a:lstStyle/>
          <a:p>
            <a:pPr algn="ctr"/>
            <a:r>
              <a:rPr lang="en-GB" sz="1000" i="1" dirty="0" smtClean="0">
                <a:solidFill>
                  <a:srgbClr val="22505F"/>
                </a:solidFill>
                <a:cs typeface="Calibri" pitchFamily="34" charset="0"/>
              </a:rPr>
              <a:t>(Q.7)</a:t>
            </a:r>
            <a:endParaRPr lang="en-US" sz="1000" i="1" dirty="0">
              <a:solidFill>
                <a:srgbClr val="22505F"/>
              </a:solidFill>
              <a:cs typeface="Calibri" pitchFamily="34" charset="0"/>
            </a:endParaRPr>
          </a:p>
        </p:txBody>
      </p:sp>
      <p:sp>
        <p:nvSpPr>
          <p:cNvPr id="16" name="Text Box 53"/>
          <p:cNvSpPr txBox="1">
            <a:spLocks noChangeArrowheads="1"/>
          </p:cNvSpPr>
          <p:nvPr/>
        </p:nvSpPr>
        <p:spPr bwMode="auto">
          <a:xfrm>
            <a:off x="1217479" y="4168888"/>
            <a:ext cx="200376" cy="215444"/>
          </a:xfrm>
          <a:prstGeom prst="rect">
            <a:avLst/>
          </a:prstGeom>
          <a:noFill/>
          <a:ln w="9525">
            <a:noFill/>
            <a:miter lim="800000"/>
            <a:headEnd/>
            <a:tailEnd/>
          </a:ln>
        </p:spPr>
        <p:txBody>
          <a:bodyPr wrap="none" lIns="0" tIns="0" rIns="0" bIns="0" anchor="ctr" anchorCtr="0">
            <a:spAutoFit/>
          </a:bodyPr>
          <a:lstStyle/>
          <a:p>
            <a:pPr algn="r"/>
            <a:r>
              <a:rPr lang="en-IE" sz="1400" dirty="0" smtClean="0">
                <a:solidFill>
                  <a:schemeClr val="bg1"/>
                </a:solidFill>
                <a:cs typeface="Calibri" pitchFamily="34" charset="0"/>
              </a:rPr>
              <a:t>(2)</a:t>
            </a:r>
            <a:endParaRPr lang="en-IE" sz="1400" dirty="0">
              <a:solidFill>
                <a:schemeClr val="bg1"/>
              </a:solidFill>
              <a:cs typeface="Calibri" pitchFamily="34" charset="0"/>
            </a:endParaRPr>
          </a:p>
        </p:txBody>
      </p:sp>
      <p:sp>
        <p:nvSpPr>
          <p:cNvPr id="17" name="Text Box 53"/>
          <p:cNvSpPr txBox="1">
            <a:spLocks noChangeArrowheads="1"/>
          </p:cNvSpPr>
          <p:nvPr/>
        </p:nvSpPr>
        <p:spPr bwMode="auto">
          <a:xfrm>
            <a:off x="107804" y="5348524"/>
            <a:ext cx="1419619" cy="184666"/>
          </a:xfrm>
          <a:prstGeom prst="rect">
            <a:avLst/>
          </a:prstGeom>
          <a:noFill/>
          <a:ln w="9525">
            <a:noFill/>
            <a:miter lim="800000"/>
            <a:headEnd/>
            <a:tailEnd/>
          </a:ln>
        </p:spPr>
        <p:txBody>
          <a:bodyPr wrap="none" lIns="0" tIns="0" rIns="0" bIns="0" anchor="ctr" anchorCtr="0">
            <a:spAutoFit/>
          </a:bodyPr>
          <a:lstStyle/>
          <a:p>
            <a:r>
              <a:rPr lang="en-IE" sz="1200" dirty="0" smtClean="0">
                <a:solidFill>
                  <a:schemeClr val="bg1"/>
                </a:solidFill>
                <a:cs typeface="Calibri" pitchFamily="34" charset="0"/>
              </a:rPr>
              <a:t>*Only asked by </a:t>
            </a:r>
            <a:r>
              <a:rPr lang="en-IE" sz="1200" u="sng" dirty="0" smtClean="0">
                <a:solidFill>
                  <a:schemeClr val="bg1"/>
                </a:solidFill>
                <a:cs typeface="Calibri" pitchFamily="34" charset="0"/>
              </a:rPr>
              <a:t>renters</a:t>
            </a:r>
            <a:endParaRPr lang="en-IE" sz="1200" u="sng" dirty="0">
              <a:solidFill>
                <a:schemeClr val="bg1"/>
              </a:solidFill>
              <a:cs typeface="Calibri" pitchFamily="34" charset="0"/>
            </a:endParaRPr>
          </a:p>
        </p:txBody>
      </p:sp>
      <p:sp>
        <p:nvSpPr>
          <p:cNvPr id="18" name="Text Box 48"/>
          <p:cNvSpPr txBox="1">
            <a:spLocks noChangeArrowheads="1"/>
          </p:cNvSpPr>
          <p:nvPr/>
        </p:nvSpPr>
        <p:spPr bwMode="auto">
          <a:xfrm>
            <a:off x="2429205" y="1368950"/>
            <a:ext cx="999276" cy="54938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Affordability*</a:t>
            </a:r>
          </a:p>
          <a:p>
            <a:pPr algn="ctr">
              <a:lnSpc>
                <a:spcPct val="85000"/>
              </a:lnSpc>
            </a:pPr>
            <a:r>
              <a:rPr lang="en-IE" sz="1400" dirty="0" smtClean="0">
                <a:solidFill>
                  <a:srgbClr val="22505F"/>
                </a:solidFill>
                <a:cs typeface="Calibri" pitchFamily="34" charset="0"/>
              </a:rPr>
              <a:t>(142)</a:t>
            </a:r>
          </a:p>
          <a:p>
            <a:pPr algn="ctr">
              <a:lnSpc>
                <a:spcPct val="85000"/>
              </a:lnSpc>
            </a:pPr>
            <a:r>
              <a:rPr lang="en-IE" sz="1400" dirty="0" smtClean="0">
                <a:solidFill>
                  <a:srgbClr val="22505F"/>
                </a:solidFill>
                <a:cs typeface="Calibri" pitchFamily="34" charset="0"/>
              </a:rPr>
              <a:t>%</a:t>
            </a:r>
            <a:endParaRPr lang="en-US" sz="1400" dirty="0">
              <a:solidFill>
                <a:srgbClr val="22505F"/>
              </a:solidFill>
              <a:cs typeface="Calibri" pitchFamily="34" charset="0"/>
            </a:endParaRPr>
          </a:p>
        </p:txBody>
      </p:sp>
      <p:sp>
        <p:nvSpPr>
          <p:cNvPr id="19" name="Text Box 48"/>
          <p:cNvSpPr txBox="1">
            <a:spLocks noChangeArrowheads="1"/>
          </p:cNvSpPr>
          <p:nvPr/>
        </p:nvSpPr>
        <p:spPr bwMode="auto">
          <a:xfrm>
            <a:off x="3739020" y="1368950"/>
            <a:ext cx="588302" cy="54938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Security</a:t>
            </a:r>
          </a:p>
          <a:p>
            <a:pPr algn="ctr">
              <a:lnSpc>
                <a:spcPct val="85000"/>
              </a:lnSpc>
            </a:pPr>
            <a:r>
              <a:rPr lang="en-IE" sz="1400" dirty="0" smtClean="0">
                <a:solidFill>
                  <a:srgbClr val="22505F"/>
                </a:solidFill>
                <a:cs typeface="Calibri" pitchFamily="34" charset="0"/>
              </a:rPr>
              <a:t>(412)</a:t>
            </a:r>
          </a:p>
          <a:p>
            <a:pPr algn="ctr">
              <a:lnSpc>
                <a:spcPct val="85000"/>
              </a:lnSpc>
            </a:pPr>
            <a:r>
              <a:rPr lang="en-IE" sz="1400" dirty="0" smtClean="0">
                <a:solidFill>
                  <a:srgbClr val="22505F"/>
                </a:solidFill>
                <a:cs typeface="Calibri" pitchFamily="34" charset="0"/>
              </a:rPr>
              <a:t>%</a:t>
            </a:r>
            <a:endParaRPr lang="en-US" sz="1400" dirty="0">
              <a:solidFill>
                <a:srgbClr val="22505F"/>
              </a:solidFill>
              <a:cs typeface="Calibri" pitchFamily="34" charset="0"/>
            </a:endParaRPr>
          </a:p>
        </p:txBody>
      </p:sp>
      <p:sp>
        <p:nvSpPr>
          <p:cNvPr id="20" name="Text Box 48"/>
          <p:cNvSpPr txBox="1">
            <a:spLocks noChangeArrowheads="1"/>
          </p:cNvSpPr>
          <p:nvPr/>
        </p:nvSpPr>
        <p:spPr bwMode="auto">
          <a:xfrm>
            <a:off x="4876489" y="1368950"/>
            <a:ext cx="431336" cy="54938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Décor</a:t>
            </a:r>
          </a:p>
          <a:p>
            <a:pPr algn="ctr">
              <a:lnSpc>
                <a:spcPct val="85000"/>
              </a:lnSpc>
            </a:pPr>
            <a:r>
              <a:rPr lang="en-IE" sz="1400" dirty="0" smtClean="0">
                <a:solidFill>
                  <a:srgbClr val="22505F"/>
                </a:solidFill>
                <a:cs typeface="Calibri" pitchFamily="34" charset="0"/>
              </a:rPr>
              <a:t>(412)</a:t>
            </a:r>
          </a:p>
          <a:p>
            <a:pPr algn="ctr">
              <a:lnSpc>
                <a:spcPct val="85000"/>
              </a:lnSpc>
            </a:pPr>
            <a:r>
              <a:rPr lang="en-IE" sz="1400" dirty="0" smtClean="0">
                <a:solidFill>
                  <a:srgbClr val="22505F"/>
                </a:solidFill>
                <a:cs typeface="Calibri" pitchFamily="34" charset="0"/>
              </a:rPr>
              <a:t>%</a:t>
            </a:r>
            <a:endParaRPr lang="en-US" sz="1400" dirty="0">
              <a:solidFill>
                <a:srgbClr val="22505F"/>
              </a:solidFill>
              <a:cs typeface="Calibri" pitchFamily="34" charset="0"/>
            </a:endParaRPr>
          </a:p>
        </p:txBody>
      </p:sp>
      <p:cxnSp>
        <p:nvCxnSpPr>
          <p:cNvPr id="3" name="Straight Connector 2"/>
          <p:cNvCxnSpPr/>
          <p:nvPr/>
        </p:nvCxnSpPr>
        <p:spPr>
          <a:xfrm flipV="1">
            <a:off x="2397062" y="985650"/>
            <a:ext cx="0" cy="4493502"/>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2" name="Text Box 53"/>
          <p:cNvSpPr txBox="1">
            <a:spLocks noChangeArrowheads="1"/>
          </p:cNvSpPr>
          <p:nvPr/>
        </p:nvSpPr>
        <p:spPr bwMode="auto">
          <a:xfrm>
            <a:off x="573777" y="4827075"/>
            <a:ext cx="844078" cy="215444"/>
          </a:xfrm>
          <a:prstGeom prst="rect">
            <a:avLst/>
          </a:prstGeom>
          <a:noFill/>
          <a:ln w="9525">
            <a:noFill/>
            <a:miter lim="800000"/>
            <a:headEnd/>
            <a:tailEnd/>
          </a:ln>
        </p:spPr>
        <p:txBody>
          <a:bodyPr wrap="none" lIns="0" tIns="0" rIns="0" bIns="0" anchor="ctr" anchorCtr="0">
            <a:spAutoFit/>
          </a:bodyPr>
          <a:lstStyle/>
          <a:p>
            <a:pPr algn="r"/>
            <a:r>
              <a:rPr lang="en-IE" sz="1400" dirty="0" smtClean="0">
                <a:solidFill>
                  <a:schemeClr val="bg1"/>
                </a:solidFill>
                <a:cs typeface="Calibri" pitchFamily="34" charset="0"/>
              </a:rPr>
              <a:t>Don’t know</a:t>
            </a:r>
            <a:endParaRPr lang="en-IE" sz="1400" dirty="0">
              <a:solidFill>
                <a:schemeClr val="bg1"/>
              </a:solidFill>
              <a:cs typeface="Calibri" pitchFamily="34" charset="0"/>
            </a:endParaRPr>
          </a:p>
        </p:txBody>
      </p:sp>
      <p:sp>
        <p:nvSpPr>
          <p:cNvPr id="23" name="Text Box 53"/>
          <p:cNvSpPr txBox="1">
            <a:spLocks noChangeArrowheads="1"/>
          </p:cNvSpPr>
          <p:nvPr/>
        </p:nvSpPr>
        <p:spPr bwMode="auto">
          <a:xfrm>
            <a:off x="539088" y="5064827"/>
            <a:ext cx="878767" cy="215444"/>
          </a:xfrm>
          <a:prstGeom prst="rect">
            <a:avLst/>
          </a:prstGeom>
          <a:noFill/>
          <a:ln w="9525">
            <a:noFill/>
            <a:miter lim="800000"/>
            <a:headEnd/>
            <a:tailEnd/>
          </a:ln>
        </p:spPr>
        <p:txBody>
          <a:bodyPr wrap="none" lIns="0" tIns="0" rIns="0" bIns="0" anchor="ctr" anchorCtr="0">
            <a:spAutoFit/>
          </a:bodyPr>
          <a:lstStyle/>
          <a:p>
            <a:pPr algn="r"/>
            <a:r>
              <a:rPr lang="en-IE" sz="1400" b="1" dirty="0" smtClean="0">
                <a:solidFill>
                  <a:schemeClr val="bg1"/>
                </a:solidFill>
                <a:cs typeface="Calibri" pitchFamily="34" charset="0"/>
              </a:rPr>
              <a:t>Mean Score</a:t>
            </a:r>
            <a:endParaRPr lang="en-IE" sz="1400" b="1" dirty="0">
              <a:solidFill>
                <a:schemeClr val="bg1"/>
              </a:solidFill>
              <a:cs typeface="Calibri" pitchFamily="34" charset="0"/>
            </a:endParaRPr>
          </a:p>
        </p:txBody>
      </p:sp>
      <p:sp>
        <p:nvSpPr>
          <p:cNvPr id="24" name="Text Box 48"/>
          <p:cNvSpPr txBox="1">
            <a:spLocks noChangeArrowheads="1"/>
          </p:cNvSpPr>
          <p:nvPr/>
        </p:nvSpPr>
        <p:spPr bwMode="auto">
          <a:xfrm>
            <a:off x="5859431" y="1185823"/>
            <a:ext cx="591508" cy="732508"/>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Building</a:t>
            </a:r>
          </a:p>
          <a:p>
            <a:pPr algn="ctr">
              <a:lnSpc>
                <a:spcPct val="85000"/>
              </a:lnSpc>
            </a:pPr>
            <a:r>
              <a:rPr lang="en-IE" sz="1400" dirty="0" smtClean="0">
                <a:solidFill>
                  <a:srgbClr val="22505F"/>
                </a:solidFill>
                <a:cs typeface="Calibri" pitchFamily="34" charset="0"/>
              </a:rPr>
              <a:t>Quality</a:t>
            </a:r>
          </a:p>
          <a:p>
            <a:pPr algn="ctr">
              <a:lnSpc>
                <a:spcPct val="85000"/>
              </a:lnSpc>
            </a:pPr>
            <a:r>
              <a:rPr lang="en-IE" sz="1400" dirty="0" smtClean="0">
                <a:solidFill>
                  <a:srgbClr val="22505F"/>
                </a:solidFill>
                <a:cs typeface="Calibri" pitchFamily="34" charset="0"/>
              </a:rPr>
              <a:t>(412)</a:t>
            </a:r>
          </a:p>
          <a:p>
            <a:pPr algn="ctr">
              <a:lnSpc>
                <a:spcPct val="85000"/>
              </a:lnSpc>
            </a:pPr>
            <a:r>
              <a:rPr lang="en-IE" sz="1400" dirty="0" smtClean="0">
                <a:solidFill>
                  <a:srgbClr val="22505F"/>
                </a:solidFill>
                <a:cs typeface="Calibri" pitchFamily="34" charset="0"/>
              </a:rPr>
              <a:t>%</a:t>
            </a:r>
            <a:endParaRPr lang="en-US" sz="1400" dirty="0">
              <a:solidFill>
                <a:srgbClr val="22505F"/>
              </a:solidFill>
              <a:cs typeface="Calibri" pitchFamily="34" charset="0"/>
            </a:endParaRPr>
          </a:p>
        </p:txBody>
      </p:sp>
      <p:sp>
        <p:nvSpPr>
          <p:cNvPr id="25" name="Text Box 48"/>
          <p:cNvSpPr txBox="1">
            <a:spLocks noChangeArrowheads="1"/>
          </p:cNvSpPr>
          <p:nvPr/>
        </p:nvSpPr>
        <p:spPr bwMode="auto">
          <a:xfrm>
            <a:off x="6928326" y="1368950"/>
            <a:ext cx="739947" cy="54938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Sanitation</a:t>
            </a:r>
          </a:p>
          <a:p>
            <a:pPr algn="ctr">
              <a:lnSpc>
                <a:spcPct val="85000"/>
              </a:lnSpc>
            </a:pPr>
            <a:r>
              <a:rPr lang="en-IE" sz="1400" dirty="0" smtClean="0">
                <a:solidFill>
                  <a:srgbClr val="22505F"/>
                </a:solidFill>
                <a:cs typeface="Calibri" pitchFamily="34" charset="0"/>
              </a:rPr>
              <a:t>(412)</a:t>
            </a:r>
          </a:p>
          <a:p>
            <a:pPr algn="ctr">
              <a:lnSpc>
                <a:spcPct val="85000"/>
              </a:lnSpc>
            </a:pPr>
            <a:r>
              <a:rPr lang="en-IE" sz="1400" dirty="0" smtClean="0">
                <a:solidFill>
                  <a:srgbClr val="22505F"/>
                </a:solidFill>
                <a:cs typeface="Calibri" pitchFamily="34" charset="0"/>
              </a:rPr>
              <a:t>%</a:t>
            </a:r>
            <a:endParaRPr lang="en-US" sz="1400" dirty="0">
              <a:solidFill>
                <a:srgbClr val="22505F"/>
              </a:solidFill>
              <a:cs typeface="Calibri" pitchFamily="34" charset="0"/>
            </a:endParaRPr>
          </a:p>
        </p:txBody>
      </p:sp>
      <p:sp>
        <p:nvSpPr>
          <p:cNvPr id="26" name="Text Box 48"/>
          <p:cNvSpPr txBox="1">
            <a:spLocks noChangeArrowheads="1"/>
          </p:cNvSpPr>
          <p:nvPr/>
        </p:nvSpPr>
        <p:spPr bwMode="auto">
          <a:xfrm>
            <a:off x="7831380" y="1002696"/>
            <a:ext cx="1137684" cy="915635"/>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Facilities</a:t>
            </a:r>
          </a:p>
          <a:p>
            <a:pPr algn="ctr">
              <a:lnSpc>
                <a:spcPct val="85000"/>
              </a:lnSpc>
            </a:pPr>
            <a:r>
              <a:rPr lang="en-IE" sz="1400" dirty="0" smtClean="0">
                <a:solidFill>
                  <a:srgbClr val="22505F"/>
                </a:solidFill>
                <a:cs typeface="Calibri" pitchFamily="34" charset="0"/>
              </a:rPr>
              <a:t>(e.g. recycling,</a:t>
            </a:r>
          </a:p>
          <a:p>
            <a:pPr algn="ctr">
              <a:lnSpc>
                <a:spcPct val="85000"/>
              </a:lnSpc>
            </a:pPr>
            <a:r>
              <a:rPr lang="en-IE" sz="1400" dirty="0" smtClean="0">
                <a:solidFill>
                  <a:srgbClr val="22505F"/>
                </a:solidFill>
                <a:cs typeface="Calibri" pitchFamily="34" charset="0"/>
              </a:rPr>
              <a:t>Playground </a:t>
            </a:r>
            <a:r>
              <a:rPr lang="en-IE" sz="1400" dirty="0" err="1" smtClean="0">
                <a:solidFill>
                  <a:srgbClr val="22505F"/>
                </a:solidFill>
                <a:cs typeface="Calibri" pitchFamily="34" charset="0"/>
              </a:rPr>
              <a:t>etc</a:t>
            </a:r>
            <a:r>
              <a:rPr lang="en-IE" sz="1400" dirty="0" smtClean="0">
                <a:solidFill>
                  <a:srgbClr val="22505F"/>
                </a:solidFill>
                <a:cs typeface="Calibri" pitchFamily="34" charset="0"/>
              </a:rPr>
              <a:t>)</a:t>
            </a:r>
          </a:p>
          <a:p>
            <a:pPr algn="ctr">
              <a:lnSpc>
                <a:spcPct val="85000"/>
              </a:lnSpc>
            </a:pPr>
            <a:r>
              <a:rPr lang="en-IE" sz="1400" dirty="0" smtClean="0">
                <a:solidFill>
                  <a:srgbClr val="22505F"/>
                </a:solidFill>
                <a:cs typeface="Calibri" pitchFamily="34" charset="0"/>
              </a:rPr>
              <a:t>(412)</a:t>
            </a:r>
          </a:p>
          <a:p>
            <a:pPr algn="ctr">
              <a:lnSpc>
                <a:spcPct val="85000"/>
              </a:lnSpc>
            </a:pPr>
            <a:r>
              <a:rPr lang="en-IE" sz="1400" dirty="0" smtClean="0">
                <a:solidFill>
                  <a:srgbClr val="22505F"/>
                </a:solidFill>
                <a:cs typeface="Calibri" pitchFamily="34" charset="0"/>
              </a:rPr>
              <a:t>%</a:t>
            </a:r>
            <a:endParaRPr lang="en-US" sz="1400" dirty="0">
              <a:solidFill>
                <a:srgbClr val="22505F"/>
              </a:solidFill>
              <a:cs typeface="Calibri" pitchFamily="34" charset="0"/>
            </a:endParaRPr>
          </a:p>
        </p:txBody>
      </p:sp>
      <p:sp>
        <p:nvSpPr>
          <p:cNvPr id="28" name="Text Box 53"/>
          <p:cNvSpPr txBox="1">
            <a:spLocks noChangeArrowheads="1"/>
          </p:cNvSpPr>
          <p:nvPr/>
        </p:nvSpPr>
        <p:spPr bwMode="auto">
          <a:xfrm>
            <a:off x="1811552" y="4827075"/>
            <a:ext cx="91371" cy="215444"/>
          </a:xfrm>
          <a:prstGeom prst="rect">
            <a:avLst/>
          </a:prstGeom>
          <a:no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1</a:t>
            </a:r>
            <a:endParaRPr lang="en-IE" sz="1400" dirty="0">
              <a:solidFill>
                <a:schemeClr val="bg1"/>
              </a:solidFill>
              <a:cs typeface="Calibri" pitchFamily="34" charset="0"/>
            </a:endParaRPr>
          </a:p>
        </p:txBody>
      </p:sp>
      <p:sp>
        <p:nvSpPr>
          <p:cNvPr id="29" name="Text Box 53"/>
          <p:cNvSpPr txBox="1">
            <a:spLocks noChangeArrowheads="1"/>
          </p:cNvSpPr>
          <p:nvPr/>
        </p:nvSpPr>
        <p:spPr bwMode="auto">
          <a:xfrm>
            <a:off x="1696136" y="5064827"/>
            <a:ext cx="322204" cy="215444"/>
          </a:xfrm>
          <a:prstGeom prst="rect">
            <a:avLst/>
          </a:prstGeom>
          <a:noFill/>
          <a:ln w="9525">
            <a:noFill/>
            <a:miter lim="800000"/>
            <a:headEnd/>
            <a:tailEnd/>
          </a:ln>
        </p:spPr>
        <p:txBody>
          <a:bodyPr wrap="none" lIns="0" tIns="0" rIns="0" bIns="0" anchor="ctr" anchorCtr="0">
            <a:spAutoFit/>
          </a:bodyPr>
          <a:lstStyle/>
          <a:p>
            <a:pPr algn="ctr"/>
            <a:r>
              <a:rPr lang="en-IE" sz="1400" b="1" dirty="0" smtClean="0">
                <a:solidFill>
                  <a:schemeClr val="bg1"/>
                </a:solidFill>
                <a:cs typeface="Calibri" pitchFamily="34" charset="0"/>
              </a:rPr>
              <a:t>4.19</a:t>
            </a:r>
            <a:endParaRPr lang="en-IE" sz="1400" b="1" dirty="0">
              <a:solidFill>
                <a:schemeClr val="bg1"/>
              </a:solidFill>
              <a:cs typeface="Calibri" pitchFamily="34" charset="0"/>
            </a:endParaRPr>
          </a:p>
        </p:txBody>
      </p:sp>
      <p:sp>
        <p:nvSpPr>
          <p:cNvPr id="31" name="Text Box 53"/>
          <p:cNvSpPr txBox="1">
            <a:spLocks noChangeArrowheads="1"/>
          </p:cNvSpPr>
          <p:nvPr/>
        </p:nvSpPr>
        <p:spPr bwMode="auto">
          <a:xfrm>
            <a:off x="2888046" y="4827075"/>
            <a:ext cx="91371" cy="215444"/>
          </a:xfrm>
          <a:prstGeom prst="rect">
            <a:avLst/>
          </a:prstGeom>
          <a:no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9</a:t>
            </a:r>
            <a:endParaRPr lang="en-IE" sz="1400" dirty="0">
              <a:solidFill>
                <a:schemeClr val="bg1"/>
              </a:solidFill>
              <a:cs typeface="Calibri" pitchFamily="34" charset="0"/>
            </a:endParaRPr>
          </a:p>
        </p:txBody>
      </p:sp>
      <p:sp>
        <p:nvSpPr>
          <p:cNvPr id="32" name="Text Box 53"/>
          <p:cNvSpPr txBox="1">
            <a:spLocks noChangeArrowheads="1"/>
          </p:cNvSpPr>
          <p:nvPr/>
        </p:nvSpPr>
        <p:spPr bwMode="auto">
          <a:xfrm>
            <a:off x="2772630" y="5064827"/>
            <a:ext cx="322204" cy="215444"/>
          </a:xfrm>
          <a:prstGeom prst="rect">
            <a:avLst/>
          </a:prstGeom>
          <a:noFill/>
          <a:ln w="9525">
            <a:noFill/>
            <a:miter lim="800000"/>
            <a:headEnd/>
            <a:tailEnd/>
          </a:ln>
        </p:spPr>
        <p:txBody>
          <a:bodyPr wrap="none" lIns="0" tIns="0" rIns="0" bIns="0" anchor="ctr" anchorCtr="0">
            <a:spAutoFit/>
          </a:bodyPr>
          <a:lstStyle/>
          <a:p>
            <a:pPr algn="ctr"/>
            <a:r>
              <a:rPr lang="en-IE" sz="1400" b="1" dirty="0" smtClean="0">
                <a:solidFill>
                  <a:schemeClr val="bg1"/>
                </a:solidFill>
                <a:cs typeface="Calibri" pitchFamily="34" charset="0"/>
              </a:rPr>
              <a:t>3.40</a:t>
            </a:r>
            <a:endParaRPr lang="en-IE" sz="1400" b="1" dirty="0">
              <a:solidFill>
                <a:schemeClr val="bg1"/>
              </a:solidFill>
              <a:cs typeface="Calibri" pitchFamily="34" charset="0"/>
            </a:endParaRPr>
          </a:p>
        </p:txBody>
      </p:sp>
      <p:sp>
        <p:nvSpPr>
          <p:cNvPr id="34" name="Text Box 53"/>
          <p:cNvSpPr txBox="1">
            <a:spLocks noChangeArrowheads="1"/>
          </p:cNvSpPr>
          <p:nvPr/>
        </p:nvSpPr>
        <p:spPr bwMode="auto">
          <a:xfrm>
            <a:off x="3996634" y="4827075"/>
            <a:ext cx="91371" cy="215444"/>
          </a:xfrm>
          <a:prstGeom prst="rect">
            <a:avLst/>
          </a:prstGeom>
          <a:no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1</a:t>
            </a:r>
            <a:endParaRPr lang="en-IE" sz="1400" dirty="0">
              <a:solidFill>
                <a:schemeClr val="bg1"/>
              </a:solidFill>
              <a:cs typeface="Calibri" pitchFamily="34" charset="0"/>
            </a:endParaRPr>
          </a:p>
        </p:txBody>
      </p:sp>
      <p:sp>
        <p:nvSpPr>
          <p:cNvPr id="35" name="Text Box 53"/>
          <p:cNvSpPr txBox="1">
            <a:spLocks noChangeArrowheads="1"/>
          </p:cNvSpPr>
          <p:nvPr/>
        </p:nvSpPr>
        <p:spPr bwMode="auto">
          <a:xfrm>
            <a:off x="3881218" y="5064827"/>
            <a:ext cx="322204" cy="215444"/>
          </a:xfrm>
          <a:prstGeom prst="rect">
            <a:avLst/>
          </a:prstGeom>
          <a:noFill/>
          <a:ln w="9525">
            <a:noFill/>
            <a:miter lim="800000"/>
            <a:headEnd/>
            <a:tailEnd/>
          </a:ln>
        </p:spPr>
        <p:txBody>
          <a:bodyPr wrap="none" lIns="0" tIns="0" rIns="0" bIns="0" anchor="ctr" anchorCtr="0">
            <a:spAutoFit/>
          </a:bodyPr>
          <a:lstStyle/>
          <a:p>
            <a:pPr algn="ctr"/>
            <a:r>
              <a:rPr lang="en-IE" sz="1400" b="1" dirty="0" smtClean="0">
                <a:solidFill>
                  <a:schemeClr val="bg1"/>
                </a:solidFill>
                <a:cs typeface="Calibri" pitchFamily="34" charset="0"/>
              </a:rPr>
              <a:t>4.16</a:t>
            </a:r>
            <a:endParaRPr lang="en-IE" sz="1400" b="1" dirty="0">
              <a:solidFill>
                <a:schemeClr val="bg1"/>
              </a:solidFill>
              <a:cs typeface="Calibri" pitchFamily="34" charset="0"/>
            </a:endParaRPr>
          </a:p>
        </p:txBody>
      </p:sp>
      <p:sp>
        <p:nvSpPr>
          <p:cNvPr id="37" name="Text Box 53"/>
          <p:cNvSpPr txBox="1">
            <a:spLocks noChangeArrowheads="1"/>
          </p:cNvSpPr>
          <p:nvPr/>
        </p:nvSpPr>
        <p:spPr bwMode="auto">
          <a:xfrm>
            <a:off x="5107353" y="4827075"/>
            <a:ext cx="91371" cy="215444"/>
          </a:xfrm>
          <a:prstGeom prst="rect">
            <a:avLst/>
          </a:prstGeom>
          <a:no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a:t>
            </a:r>
            <a:endParaRPr lang="en-IE" sz="1400" dirty="0">
              <a:solidFill>
                <a:schemeClr val="bg1"/>
              </a:solidFill>
              <a:cs typeface="Calibri" pitchFamily="34" charset="0"/>
            </a:endParaRPr>
          </a:p>
        </p:txBody>
      </p:sp>
      <p:sp>
        <p:nvSpPr>
          <p:cNvPr id="38" name="Text Box 53"/>
          <p:cNvSpPr txBox="1">
            <a:spLocks noChangeArrowheads="1"/>
          </p:cNvSpPr>
          <p:nvPr/>
        </p:nvSpPr>
        <p:spPr bwMode="auto">
          <a:xfrm>
            <a:off x="4991937" y="5064827"/>
            <a:ext cx="322204" cy="215444"/>
          </a:xfrm>
          <a:prstGeom prst="rect">
            <a:avLst/>
          </a:prstGeom>
          <a:noFill/>
          <a:ln w="9525">
            <a:noFill/>
            <a:miter lim="800000"/>
            <a:headEnd/>
            <a:tailEnd/>
          </a:ln>
        </p:spPr>
        <p:txBody>
          <a:bodyPr wrap="none" lIns="0" tIns="0" rIns="0" bIns="0" anchor="ctr" anchorCtr="0">
            <a:spAutoFit/>
          </a:bodyPr>
          <a:lstStyle/>
          <a:p>
            <a:pPr algn="ctr"/>
            <a:r>
              <a:rPr lang="en-IE" sz="1400" b="1" dirty="0" smtClean="0">
                <a:solidFill>
                  <a:schemeClr val="bg1"/>
                </a:solidFill>
                <a:cs typeface="Calibri" pitchFamily="34" charset="0"/>
              </a:rPr>
              <a:t>4.18</a:t>
            </a:r>
            <a:endParaRPr lang="en-IE" sz="1400" b="1" dirty="0">
              <a:solidFill>
                <a:schemeClr val="bg1"/>
              </a:solidFill>
              <a:cs typeface="Calibri" pitchFamily="34" charset="0"/>
            </a:endParaRPr>
          </a:p>
        </p:txBody>
      </p:sp>
      <p:sp>
        <p:nvSpPr>
          <p:cNvPr id="40" name="Text Box 53"/>
          <p:cNvSpPr txBox="1">
            <a:spLocks noChangeArrowheads="1"/>
          </p:cNvSpPr>
          <p:nvPr/>
        </p:nvSpPr>
        <p:spPr bwMode="auto">
          <a:xfrm>
            <a:off x="6172386" y="4827075"/>
            <a:ext cx="91371" cy="215444"/>
          </a:xfrm>
          <a:prstGeom prst="rect">
            <a:avLst/>
          </a:prstGeom>
          <a:no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a:t>
            </a:r>
            <a:endParaRPr lang="en-IE" sz="1400" dirty="0">
              <a:solidFill>
                <a:schemeClr val="bg1"/>
              </a:solidFill>
              <a:cs typeface="Calibri" pitchFamily="34" charset="0"/>
            </a:endParaRPr>
          </a:p>
        </p:txBody>
      </p:sp>
      <p:sp>
        <p:nvSpPr>
          <p:cNvPr id="41" name="Text Box 53"/>
          <p:cNvSpPr txBox="1">
            <a:spLocks noChangeArrowheads="1"/>
          </p:cNvSpPr>
          <p:nvPr/>
        </p:nvSpPr>
        <p:spPr bwMode="auto">
          <a:xfrm>
            <a:off x="6056970" y="5064827"/>
            <a:ext cx="322204" cy="215444"/>
          </a:xfrm>
          <a:prstGeom prst="rect">
            <a:avLst/>
          </a:prstGeom>
          <a:noFill/>
          <a:ln w="9525">
            <a:noFill/>
            <a:miter lim="800000"/>
            <a:headEnd/>
            <a:tailEnd/>
          </a:ln>
        </p:spPr>
        <p:txBody>
          <a:bodyPr wrap="none" lIns="0" tIns="0" rIns="0" bIns="0" anchor="ctr" anchorCtr="0">
            <a:spAutoFit/>
          </a:bodyPr>
          <a:lstStyle/>
          <a:p>
            <a:pPr algn="ctr"/>
            <a:r>
              <a:rPr lang="en-IE" sz="1400" b="1" dirty="0" smtClean="0">
                <a:solidFill>
                  <a:schemeClr val="bg1"/>
                </a:solidFill>
                <a:cs typeface="Calibri" pitchFamily="34" charset="0"/>
              </a:rPr>
              <a:t>4.22</a:t>
            </a:r>
            <a:endParaRPr lang="en-IE" sz="1400" b="1" dirty="0">
              <a:solidFill>
                <a:schemeClr val="bg1"/>
              </a:solidFill>
              <a:cs typeface="Calibri" pitchFamily="34" charset="0"/>
            </a:endParaRPr>
          </a:p>
        </p:txBody>
      </p:sp>
      <p:sp>
        <p:nvSpPr>
          <p:cNvPr id="43" name="Text Box 53"/>
          <p:cNvSpPr txBox="1">
            <a:spLocks noChangeArrowheads="1"/>
          </p:cNvSpPr>
          <p:nvPr/>
        </p:nvSpPr>
        <p:spPr bwMode="auto">
          <a:xfrm>
            <a:off x="7235604" y="4827075"/>
            <a:ext cx="91371" cy="215444"/>
          </a:xfrm>
          <a:prstGeom prst="rect">
            <a:avLst/>
          </a:prstGeom>
          <a:no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a:t>
            </a:r>
            <a:endParaRPr lang="en-IE" sz="1400" dirty="0">
              <a:solidFill>
                <a:schemeClr val="bg1"/>
              </a:solidFill>
              <a:cs typeface="Calibri" pitchFamily="34" charset="0"/>
            </a:endParaRPr>
          </a:p>
        </p:txBody>
      </p:sp>
      <p:sp>
        <p:nvSpPr>
          <p:cNvPr id="44" name="Text Box 53"/>
          <p:cNvSpPr txBox="1">
            <a:spLocks noChangeArrowheads="1"/>
          </p:cNvSpPr>
          <p:nvPr/>
        </p:nvSpPr>
        <p:spPr bwMode="auto">
          <a:xfrm>
            <a:off x="7120188" y="5064827"/>
            <a:ext cx="322204" cy="215444"/>
          </a:xfrm>
          <a:prstGeom prst="rect">
            <a:avLst/>
          </a:prstGeom>
          <a:noFill/>
          <a:ln w="9525">
            <a:noFill/>
            <a:miter lim="800000"/>
            <a:headEnd/>
            <a:tailEnd/>
          </a:ln>
        </p:spPr>
        <p:txBody>
          <a:bodyPr wrap="none" lIns="0" tIns="0" rIns="0" bIns="0" anchor="ctr" anchorCtr="0">
            <a:spAutoFit/>
          </a:bodyPr>
          <a:lstStyle/>
          <a:p>
            <a:pPr algn="ctr"/>
            <a:r>
              <a:rPr lang="en-IE" sz="1400" b="1" dirty="0" smtClean="0">
                <a:solidFill>
                  <a:schemeClr val="bg1"/>
                </a:solidFill>
                <a:cs typeface="Calibri" pitchFamily="34" charset="0"/>
              </a:rPr>
              <a:t>4.20</a:t>
            </a:r>
            <a:endParaRPr lang="en-IE" sz="1400" b="1" dirty="0">
              <a:solidFill>
                <a:schemeClr val="bg1"/>
              </a:solidFill>
              <a:cs typeface="Calibri" pitchFamily="34" charset="0"/>
            </a:endParaRPr>
          </a:p>
        </p:txBody>
      </p:sp>
      <p:sp>
        <p:nvSpPr>
          <p:cNvPr id="46" name="Text Box 53"/>
          <p:cNvSpPr txBox="1">
            <a:spLocks noChangeArrowheads="1"/>
          </p:cNvSpPr>
          <p:nvPr/>
        </p:nvSpPr>
        <p:spPr bwMode="auto">
          <a:xfrm>
            <a:off x="8331012" y="4827075"/>
            <a:ext cx="91371" cy="215444"/>
          </a:xfrm>
          <a:prstGeom prst="rect">
            <a:avLst/>
          </a:prstGeom>
          <a:no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a:t>
            </a:r>
            <a:endParaRPr lang="en-IE" sz="1400" dirty="0">
              <a:solidFill>
                <a:schemeClr val="bg1"/>
              </a:solidFill>
              <a:cs typeface="Calibri" pitchFamily="34" charset="0"/>
            </a:endParaRPr>
          </a:p>
        </p:txBody>
      </p:sp>
      <p:sp>
        <p:nvSpPr>
          <p:cNvPr id="47" name="Text Box 53"/>
          <p:cNvSpPr txBox="1">
            <a:spLocks noChangeArrowheads="1"/>
          </p:cNvSpPr>
          <p:nvPr/>
        </p:nvSpPr>
        <p:spPr bwMode="auto">
          <a:xfrm>
            <a:off x="8215596" y="5064827"/>
            <a:ext cx="322204" cy="215444"/>
          </a:xfrm>
          <a:prstGeom prst="rect">
            <a:avLst/>
          </a:prstGeom>
          <a:noFill/>
          <a:ln w="9525">
            <a:noFill/>
            <a:miter lim="800000"/>
            <a:headEnd/>
            <a:tailEnd/>
          </a:ln>
        </p:spPr>
        <p:txBody>
          <a:bodyPr wrap="none" lIns="0" tIns="0" rIns="0" bIns="0" anchor="ctr" anchorCtr="0">
            <a:spAutoFit/>
          </a:bodyPr>
          <a:lstStyle/>
          <a:p>
            <a:pPr algn="ctr"/>
            <a:r>
              <a:rPr lang="en-IE" sz="1400" b="1" dirty="0" smtClean="0">
                <a:solidFill>
                  <a:schemeClr val="bg1"/>
                </a:solidFill>
                <a:cs typeface="Calibri" pitchFamily="34" charset="0"/>
              </a:rPr>
              <a:t>3.73</a:t>
            </a:r>
            <a:endParaRPr lang="en-IE" sz="1400" b="1" dirty="0">
              <a:solidFill>
                <a:schemeClr val="bg1"/>
              </a:solidFill>
              <a:cs typeface="Calibri" pitchFamily="34" charset="0"/>
            </a:endParaRPr>
          </a:p>
        </p:txBody>
      </p:sp>
      <p:cxnSp>
        <p:nvCxnSpPr>
          <p:cNvPr id="5" name="Straight Connector 4"/>
          <p:cNvCxnSpPr/>
          <p:nvPr/>
        </p:nvCxnSpPr>
        <p:spPr>
          <a:xfrm>
            <a:off x="1456171" y="3993590"/>
            <a:ext cx="7319567"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7" name="Text Box 53"/>
          <p:cNvSpPr txBox="1">
            <a:spLocks noChangeArrowheads="1"/>
          </p:cNvSpPr>
          <p:nvPr/>
        </p:nvSpPr>
        <p:spPr bwMode="auto">
          <a:xfrm>
            <a:off x="1765867" y="3873994"/>
            <a:ext cx="182742" cy="215444"/>
          </a:xfrm>
          <a:prstGeom prst="rect">
            <a:avLst/>
          </a:prstGeom>
          <a:solidFill>
            <a:schemeClr val="accent6"/>
          </a:solid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16</a:t>
            </a:r>
            <a:endParaRPr lang="en-IE" sz="1400" dirty="0">
              <a:solidFill>
                <a:schemeClr val="bg1"/>
              </a:solidFill>
              <a:cs typeface="Calibri" pitchFamily="34" charset="0"/>
            </a:endParaRPr>
          </a:p>
        </p:txBody>
      </p:sp>
      <p:sp>
        <p:nvSpPr>
          <p:cNvPr id="30" name="Text Box 53"/>
          <p:cNvSpPr txBox="1">
            <a:spLocks noChangeArrowheads="1"/>
          </p:cNvSpPr>
          <p:nvPr/>
        </p:nvSpPr>
        <p:spPr bwMode="auto">
          <a:xfrm>
            <a:off x="2842361" y="3873994"/>
            <a:ext cx="182742" cy="215444"/>
          </a:xfrm>
          <a:prstGeom prst="rect">
            <a:avLst/>
          </a:prstGeom>
          <a:solidFill>
            <a:schemeClr val="accent6"/>
          </a:solid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33</a:t>
            </a:r>
            <a:endParaRPr lang="en-IE" sz="1400" dirty="0">
              <a:solidFill>
                <a:schemeClr val="bg1"/>
              </a:solidFill>
              <a:cs typeface="Calibri" pitchFamily="34" charset="0"/>
            </a:endParaRPr>
          </a:p>
        </p:txBody>
      </p:sp>
      <p:sp>
        <p:nvSpPr>
          <p:cNvPr id="33" name="Text Box 53"/>
          <p:cNvSpPr txBox="1">
            <a:spLocks noChangeArrowheads="1"/>
          </p:cNvSpPr>
          <p:nvPr/>
        </p:nvSpPr>
        <p:spPr bwMode="auto">
          <a:xfrm>
            <a:off x="3950949" y="3873994"/>
            <a:ext cx="182742" cy="215444"/>
          </a:xfrm>
          <a:prstGeom prst="rect">
            <a:avLst/>
          </a:prstGeom>
          <a:solidFill>
            <a:schemeClr val="accent6"/>
          </a:solid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13</a:t>
            </a:r>
            <a:endParaRPr lang="en-IE" sz="1400" dirty="0">
              <a:solidFill>
                <a:schemeClr val="bg1"/>
              </a:solidFill>
              <a:cs typeface="Calibri" pitchFamily="34" charset="0"/>
            </a:endParaRPr>
          </a:p>
        </p:txBody>
      </p:sp>
      <p:sp>
        <p:nvSpPr>
          <p:cNvPr id="36" name="Text Box 53"/>
          <p:cNvSpPr txBox="1">
            <a:spLocks noChangeArrowheads="1"/>
          </p:cNvSpPr>
          <p:nvPr/>
        </p:nvSpPr>
        <p:spPr bwMode="auto">
          <a:xfrm>
            <a:off x="5061668" y="3873994"/>
            <a:ext cx="182742" cy="215444"/>
          </a:xfrm>
          <a:prstGeom prst="rect">
            <a:avLst/>
          </a:prstGeom>
          <a:solidFill>
            <a:schemeClr val="accent6"/>
          </a:solid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16</a:t>
            </a:r>
            <a:endParaRPr lang="en-IE" sz="1400" dirty="0">
              <a:solidFill>
                <a:schemeClr val="bg1"/>
              </a:solidFill>
              <a:cs typeface="Calibri" pitchFamily="34" charset="0"/>
            </a:endParaRPr>
          </a:p>
        </p:txBody>
      </p:sp>
      <p:sp>
        <p:nvSpPr>
          <p:cNvPr id="39" name="Text Box 53"/>
          <p:cNvSpPr txBox="1">
            <a:spLocks noChangeArrowheads="1"/>
          </p:cNvSpPr>
          <p:nvPr/>
        </p:nvSpPr>
        <p:spPr bwMode="auto">
          <a:xfrm>
            <a:off x="6126701" y="3873994"/>
            <a:ext cx="182742" cy="215444"/>
          </a:xfrm>
          <a:prstGeom prst="rect">
            <a:avLst/>
          </a:prstGeom>
          <a:solidFill>
            <a:schemeClr val="accent6"/>
          </a:solid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14</a:t>
            </a:r>
            <a:endParaRPr lang="en-IE" sz="1400" dirty="0">
              <a:solidFill>
                <a:schemeClr val="bg1"/>
              </a:solidFill>
              <a:cs typeface="Calibri" pitchFamily="34" charset="0"/>
            </a:endParaRPr>
          </a:p>
        </p:txBody>
      </p:sp>
      <p:sp>
        <p:nvSpPr>
          <p:cNvPr id="42" name="Text Box 53"/>
          <p:cNvSpPr txBox="1">
            <a:spLocks noChangeArrowheads="1"/>
          </p:cNvSpPr>
          <p:nvPr/>
        </p:nvSpPr>
        <p:spPr bwMode="auto">
          <a:xfrm>
            <a:off x="7189919" y="3873994"/>
            <a:ext cx="182742" cy="215444"/>
          </a:xfrm>
          <a:prstGeom prst="rect">
            <a:avLst/>
          </a:prstGeom>
          <a:solidFill>
            <a:schemeClr val="accent6"/>
          </a:solid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12</a:t>
            </a:r>
            <a:endParaRPr lang="en-IE" sz="1400" dirty="0">
              <a:solidFill>
                <a:schemeClr val="bg1"/>
              </a:solidFill>
              <a:cs typeface="Calibri" pitchFamily="34" charset="0"/>
            </a:endParaRPr>
          </a:p>
        </p:txBody>
      </p:sp>
      <p:sp>
        <p:nvSpPr>
          <p:cNvPr id="45" name="Text Box 53"/>
          <p:cNvSpPr txBox="1">
            <a:spLocks noChangeArrowheads="1"/>
          </p:cNvSpPr>
          <p:nvPr/>
        </p:nvSpPr>
        <p:spPr bwMode="auto">
          <a:xfrm>
            <a:off x="8285327" y="3873994"/>
            <a:ext cx="182742" cy="215444"/>
          </a:xfrm>
          <a:prstGeom prst="rect">
            <a:avLst/>
          </a:prstGeom>
          <a:solidFill>
            <a:schemeClr val="accent6"/>
          </a:solid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21</a:t>
            </a:r>
            <a:endParaRPr lang="en-IE" sz="1400" dirty="0">
              <a:solidFill>
                <a:schemeClr val="bg1"/>
              </a:solidFill>
              <a:cs typeface="Calibri" pitchFamily="34" charset="0"/>
            </a:endParaRPr>
          </a:p>
        </p:txBody>
      </p:sp>
    </p:spTree>
    <p:extLst>
      <p:ext uri="{BB962C8B-B14F-4D97-AF65-F5344CB8AC3E}">
        <p14:creationId xmlns:p14="http://schemas.microsoft.com/office/powerpoint/2010/main" val="19444959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76000" y="322816"/>
            <a:ext cx="5543560" cy="353794"/>
          </a:xfrm>
        </p:spPr>
        <p:txBody>
          <a:bodyPr/>
          <a:lstStyle/>
          <a:p>
            <a:r>
              <a:rPr lang="en-IE" dirty="0" smtClean="0"/>
              <a:t>Rating Of Accommodation - II</a:t>
            </a:r>
            <a:endParaRPr lang="en-GB" dirty="0"/>
          </a:p>
        </p:txBody>
      </p:sp>
      <p:sp>
        <p:nvSpPr>
          <p:cNvPr id="6" name="Text Placeholder 5"/>
          <p:cNvSpPr>
            <a:spLocks noGrp="1"/>
          </p:cNvSpPr>
          <p:nvPr>
            <p:ph type="body" sz="quarter" idx="13"/>
          </p:nvPr>
        </p:nvSpPr>
        <p:spPr>
          <a:xfrm>
            <a:off x="587875" y="682816"/>
            <a:ext cx="5533398" cy="422422"/>
          </a:xfrm>
        </p:spPr>
        <p:txBody>
          <a:bodyPr/>
          <a:lstStyle/>
          <a:p>
            <a:r>
              <a:rPr lang="en-IE" dirty="0" smtClean="0"/>
              <a:t>(Base: All </a:t>
            </a:r>
            <a:r>
              <a:rPr lang="en-IE" dirty="0">
                <a:cs typeface="Calibri" pitchFamily="34" charset="0"/>
              </a:rPr>
              <a:t>Aged 18-25 – 412)</a:t>
            </a:r>
            <a:endParaRPr lang="en-US" dirty="0">
              <a:cs typeface="Calibri" pitchFamily="34" charset="0"/>
            </a:endParaRPr>
          </a:p>
        </p:txBody>
      </p:sp>
      <p:sp>
        <p:nvSpPr>
          <p:cNvPr id="7" name="Text Placeholder 6"/>
          <p:cNvSpPr>
            <a:spLocks noGrp="1"/>
          </p:cNvSpPr>
          <p:nvPr>
            <p:ph type="body" sz="quarter" idx="14"/>
          </p:nvPr>
        </p:nvSpPr>
        <p:spPr>
          <a:xfrm>
            <a:off x="541623" y="5640242"/>
            <a:ext cx="6480000" cy="810000"/>
          </a:xfrm>
        </p:spPr>
        <p:txBody>
          <a:bodyPr>
            <a:noAutofit/>
          </a:bodyPr>
          <a:lstStyle/>
          <a:p>
            <a:r>
              <a:rPr lang="en-GB" dirty="0" smtClean="0"/>
              <a:t>Overall it is clear that those not paying rent have the highest satisfaction levels with their accommodation. Those renting either privately or off local authority have similar levels of satisfaction to each other, but less satisfied than the total.</a:t>
            </a:r>
            <a:endParaRPr lang="en-GB" dirty="0"/>
          </a:p>
        </p:txBody>
      </p:sp>
      <p:sp>
        <p:nvSpPr>
          <p:cNvPr id="8" name="Text Box 48"/>
          <p:cNvSpPr txBox="1">
            <a:spLocks noChangeArrowheads="1"/>
          </p:cNvSpPr>
          <p:nvPr/>
        </p:nvSpPr>
        <p:spPr bwMode="auto">
          <a:xfrm>
            <a:off x="2017246" y="1183945"/>
            <a:ext cx="517193" cy="366254"/>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Overall</a:t>
            </a:r>
          </a:p>
          <a:p>
            <a:pPr algn="ctr">
              <a:lnSpc>
                <a:spcPct val="85000"/>
              </a:lnSpc>
            </a:pPr>
            <a:r>
              <a:rPr lang="en-IE" sz="1400" dirty="0" smtClean="0">
                <a:solidFill>
                  <a:srgbClr val="22505F"/>
                </a:solidFill>
                <a:cs typeface="Calibri" pitchFamily="34" charset="0"/>
              </a:rPr>
              <a:t>Rating</a:t>
            </a:r>
            <a:endParaRPr lang="en-US" sz="1400" dirty="0">
              <a:solidFill>
                <a:srgbClr val="22505F"/>
              </a:solidFill>
              <a:cs typeface="Calibri" pitchFamily="34" charset="0"/>
            </a:endParaRPr>
          </a:p>
        </p:txBody>
      </p:sp>
      <p:sp>
        <p:nvSpPr>
          <p:cNvPr id="10" name="Text Box 53"/>
          <p:cNvSpPr txBox="1">
            <a:spLocks noChangeArrowheads="1"/>
          </p:cNvSpPr>
          <p:nvPr/>
        </p:nvSpPr>
        <p:spPr bwMode="auto">
          <a:xfrm>
            <a:off x="522674" y="2465411"/>
            <a:ext cx="895181" cy="215444"/>
          </a:xfrm>
          <a:prstGeom prst="rect">
            <a:avLst/>
          </a:prstGeom>
          <a:noFill/>
          <a:ln w="9525">
            <a:noFill/>
            <a:miter lim="800000"/>
            <a:headEnd/>
            <a:tailEnd/>
          </a:ln>
        </p:spPr>
        <p:txBody>
          <a:bodyPr wrap="none" lIns="0" tIns="0" rIns="0" bIns="0" anchor="ctr" anchorCtr="0">
            <a:spAutoFit/>
          </a:bodyPr>
          <a:lstStyle/>
          <a:p>
            <a:pPr algn="r"/>
            <a:r>
              <a:rPr lang="en-IE" sz="1400" dirty="0" smtClean="0">
                <a:solidFill>
                  <a:schemeClr val="bg1"/>
                </a:solidFill>
                <a:cs typeface="Calibri" pitchFamily="34" charset="0"/>
              </a:rPr>
              <a:t>Excellent (5)</a:t>
            </a:r>
            <a:endParaRPr lang="en-IE" sz="1400" dirty="0">
              <a:solidFill>
                <a:schemeClr val="bg1"/>
              </a:solidFill>
              <a:cs typeface="Calibri" pitchFamily="34" charset="0"/>
            </a:endParaRPr>
          </a:p>
        </p:txBody>
      </p:sp>
      <p:sp>
        <p:nvSpPr>
          <p:cNvPr id="11" name="Text Box 53"/>
          <p:cNvSpPr txBox="1">
            <a:spLocks noChangeArrowheads="1"/>
          </p:cNvSpPr>
          <p:nvPr/>
        </p:nvSpPr>
        <p:spPr bwMode="auto">
          <a:xfrm>
            <a:off x="462464" y="4305608"/>
            <a:ext cx="955391" cy="215444"/>
          </a:xfrm>
          <a:prstGeom prst="rect">
            <a:avLst/>
          </a:prstGeom>
          <a:noFill/>
          <a:ln w="9525">
            <a:noFill/>
            <a:miter lim="800000"/>
            <a:headEnd/>
            <a:tailEnd/>
          </a:ln>
        </p:spPr>
        <p:txBody>
          <a:bodyPr wrap="none" lIns="0" tIns="0" rIns="0" bIns="0" anchor="ctr" anchorCtr="0">
            <a:spAutoFit/>
          </a:bodyPr>
          <a:lstStyle/>
          <a:p>
            <a:pPr algn="r"/>
            <a:r>
              <a:rPr lang="en-IE" sz="1400" dirty="0" smtClean="0">
                <a:solidFill>
                  <a:schemeClr val="bg1"/>
                </a:solidFill>
                <a:cs typeface="Calibri" pitchFamily="34" charset="0"/>
              </a:rPr>
              <a:t>Very poor (1)</a:t>
            </a:r>
            <a:endParaRPr lang="en-IE" sz="1400" dirty="0">
              <a:solidFill>
                <a:schemeClr val="bg1"/>
              </a:solidFill>
              <a:cs typeface="Calibri" pitchFamily="34" charset="0"/>
            </a:endParaRPr>
          </a:p>
        </p:txBody>
      </p:sp>
      <p:sp>
        <p:nvSpPr>
          <p:cNvPr id="12" name="Text Box 53"/>
          <p:cNvSpPr txBox="1">
            <a:spLocks noChangeArrowheads="1"/>
          </p:cNvSpPr>
          <p:nvPr/>
        </p:nvSpPr>
        <p:spPr bwMode="auto">
          <a:xfrm>
            <a:off x="1217479" y="3873994"/>
            <a:ext cx="200376" cy="215444"/>
          </a:xfrm>
          <a:prstGeom prst="rect">
            <a:avLst/>
          </a:prstGeom>
          <a:noFill/>
          <a:ln w="9525">
            <a:noFill/>
            <a:miter lim="800000"/>
            <a:headEnd/>
            <a:tailEnd/>
          </a:ln>
        </p:spPr>
        <p:txBody>
          <a:bodyPr wrap="none" lIns="0" tIns="0" rIns="0" bIns="0" anchor="ctr" anchorCtr="0">
            <a:spAutoFit/>
          </a:bodyPr>
          <a:lstStyle/>
          <a:p>
            <a:pPr algn="r"/>
            <a:r>
              <a:rPr lang="en-IE" sz="1400" dirty="0" smtClean="0">
                <a:solidFill>
                  <a:schemeClr val="bg1"/>
                </a:solidFill>
                <a:cs typeface="Calibri" pitchFamily="34" charset="0"/>
              </a:rPr>
              <a:t>(3)</a:t>
            </a:r>
            <a:endParaRPr lang="en-IE" sz="1400" dirty="0">
              <a:solidFill>
                <a:schemeClr val="bg1"/>
              </a:solidFill>
              <a:cs typeface="Calibri" pitchFamily="34" charset="0"/>
            </a:endParaRPr>
          </a:p>
        </p:txBody>
      </p:sp>
      <p:sp>
        <p:nvSpPr>
          <p:cNvPr id="13" name="Text Box 53"/>
          <p:cNvSpPr txBox="1">
            <a:spLocks noChangeArrowheads="1"/>
          </p:cNvSpPr>
          <p:nvPr/>
        </p:nvSpPr>
        <p:spPr bwMode="auto">
          <a:xfrm>
            <a:off x="1217479" y="3269267"/>
            <a:ext cx="200376" cy="215444"/>
          </a:xfrm>
          <a:prstGeom prst="rect">
            <a:avLst/>
          </a:prstGeom>
          <a:noFill/>
          <a:ln w="9525">
            <a:noFill/>
            <a:miter lim="800000"/>
            <a:headEnd/>
            <a:tailEnd/>
          </a:ln>
        </p:spPr>
        <p:txBody>
          <a:bodyPr wrap="none" lIns="0" tIns="0" rIns="0" bIns="0" anchor="ctr" anchorCtr="0">
            <a:spAutoFit/>
          </a:bodyPr>
          <a:lstStyle/>
          <a:p>
            <a:pPr algn="r"/>
            <a:r>
              <a:rPr lang="en-IE" sz="1400" dirty="0" smtClean="0">
                <a:solidFill>
                  <a:schemeClr val="bg1"/>
                </a:solidFill>
                <a:cs typeface="Calibri" pitchFamily="34" charset="0"/>
              </a:rPr>
              <a:t>(4)</a:t>
            </a:r>
            <a:endParaRPr lang="en-IE" sz="1400" dirty="0">
              <a:solidFill>
                <a:schemeClr val="bg1"/>
              </a:solidFill>
              <a:cs typeface="Calibri" pitchFamily="34" charset="0"/>
            </a:endParaRPr>
          </a:p>
        </p:txBody>
      </p:sp>
      <p:graphicFrame>
        <p:nvGraphicFramePr>
          <p:cNvPr id="14" name="Chart 13"/>
          <p:cNvGraphicFramePr/>
          <p:nvPr>
            <p:extLst>
              <p:ext uri="{D42A27DB-BD31-4B8C-83A1-F6EECF244321}">
                <p14:modId xmlns:p14="http://schemas.microsoft.com/office/powerpoint/2010/main" val="3276902980"/>
              </p:ext>
            </p:extLst>
          </p:nvPr>
        </p:nvGraphicFramePr>
        <p:xfrm>
          <a:off x="1389593" y="1621252"/>
          <a:ext cx="7495112" cy="3410461"/>
        </p:xfrm>
        <a:graphic>
          <a:graphicData uri="http://schemas.openxmlformats.org/drawingml/2006/chart">
            <c:chart xmlns:c="http://schemas.openxmlformats.org/drawingml/2006/chart" xmlns:r="http://schemas.openxmlformats.org/officeDocument/2006/relationships" r:id="rId2"/>
          </a:graphicData>
        </a:graphic>
      </p:graphicFrame>
      <p:sp>
        <p:nvSpPr>
          <p:cNvPr id="15" name="TextBox 14"/>
          <p:cNvSpPr txBox="1"/>
          <p:nvPr/>
        </p:nvSpPr>
        <p:spPr>
          <a:xfrm>
            <a:off x="8705460" y="6508770"/>
            <a:ext cx="259686" cy="153888"/>
          </a:xfrm>
          <a:prstGeom prst="rect">
            <a:avLst/>
          </a:prstGeom>
          <a:noFill/>
        </p:spPr>
        <p:txBody>
          <a:bodyPr wrap="none" lIns="0" tIns="0" rIns="0" bIns="0" rtlCol="0" anchor="b" anchorCtr="1">
            <a:spAutoFit/>
          </a:bodyPr>
          <a:lstStyle/>
          <a:p>
            <a:pPr algn="ctr"/>
            <a:r>
              <a:rPr lang="en-GB" sz="1000" i="1" dirty="0" smtClean="0">
                <a:solidFill>
                  <a:srgbClr val="22505F"/>
                </a:solidFill>
                <a:cs typeface="Calibri" pitchFamily="34" charset="0"/>
              </a:rPr>
              <a:t>(Q.7)</a:t>
            </a:r>
            <a:endParaRPr lang="en-US" sz="1000" i="1" dirty="0">
              <a:solidFill>
                <a:srgbClr val="22505F"/>
              </a:solidFill>
              <a:cs typeface="Calibri" pitchFamily="34" charset="0"/>
            </a:endParaRPr>
          </a:p>
        </p:txBody>
      </p:sp>
      <p:sp>
        <p:nvSpPr>
          <p:cNvPr id="16" name="Text Box 53"/>
          <p:cNvSpPr txBox="1">
            <a:spLocks noChangeArrowheads="1"/>
          </p:cNvSpPr>
          <p:nvPr/>
        </p:nvSpPr>
        <p:spPr bwMode="auto">
          <a:xfrm>
            <a:off x="1217479" y="4168888"/>
            <a:ext cx="200376" cy="215444"/>
          </a:xfrm>
          <a:prstGeom prst="rect">
            <a:avLst/>
          </a:prstGeom>
          <a:noFill/>
          <a:ln w="9525">
            <a:noFill/>
            <a:miter lim="800000"/>
            <a:headEnd/>
            <a:tailEnd/>
          </a:ln>
        </p:spPr>
        <p:txBody>
          <a:bodyPr wrap="none" lIns="0" tIns="0" rIns="0" bIns="0" anchor="ctr" anchorCtr="0">
            <a:spAutoFit/>
          </a:bodyPr>
          <a:lstStyle/>
          <a:p>
            <a:pPr algn="r"/>
            <a:r>
              <a:rPr lang="en-IE" sz="1400" dirty="0" smtClean="0">
                <a:solidFill>
                  <a:schemeClr val="bg1"/>
                </a:solidFill>
                <a:cs typeface="Calibri" pitchFamily="34" charset="0"/>
              </a:rPr>
              <a:t>(2)</a:t>
            </a:r>
            <a:endParaRPr lang="en-IE" sz="1400" dirty="0">
              <a:solidFill>
                <a:schemeClr val="bg1"/>
              </a:solidFill>
              <a:cs typeface="Calibri" pitchFamily="34" charset="0"/>
            </a:endParaRPr>
          </a:p>
        </p:txBody>
      </p:sp>
      <p:sp>
        <p:nvSpPr>
          <p:cNvPr id="17" name="Text Box 53"/>
          <p:cNvSpPr txBox="1">
            <a:spLocks noChangeArrowheads="1"/>
          </p:cNvSpPr>
          <p:nvPr/>
        </p:nvSpPr>
        <p:spPr bwMode="auto">
          <a:xfrm>
            <a:off x="107804" y="5348524"/>
            <a:ext cx="1020857" cy="184666"/>
          </a:xfrm>
          <a:prstGeom prst="rect">
            <a:avLst/>
          </a:prstGeom>
          <a:noFill/>
          <a:ln w="9525">
            <a:noFill/>
            <a:miter lim="800000"/>
            <a:headEnd/>
            <a:tailEnd/>
          </a:ln>
        </p:spPr>
        <p:txBody>
          <a:bodyPr wrap="none" lIns="0" tIns="0" rIns="0" bIns="0" anchor="ctr" anchorCtr="0">
            <a:spAutoFit/>
          </a:bodyPr>
          <a:lstStyle/>
          <a:p>
            <a:r>
              <a:rPr lang="en-IE" sz="1200" dirty="0" smtClean="0">
                <a:solidFill>
                  <a:schemeClr val="bg1"/>
                </a:solidFill>
                <a:cs typeface="Calibri" pitchFamily="34" charset="0"/>
              </a:rPr>
              <a:t>*Small Base Size</a:t>
            </a:r>
            <a:endParaRPr lang="en-IE" sz="1200" u="sng" dirty="0">
              <a:solidFill>
                <a:schemeClr val="bg1"/>
              </a:solidFill>
              <a:cs typeface="Calibri" pitchFamily="34" charset="0"/>
            </a:endParaRPr>
          </a:p>
        </p:txBody>
      </p:sp>
      <p:sp>
        <p:nvSpPr>
          <p:cNvPr id="18" name="Text Box 48"/>
          <p:cNvSpPr txBox="1">
            <a:spLocks noChangeArrowheads="1"/>
          </p:cNvSpPr>
          <p:nvPr/>
        </p:nvSpPr>
        <p:spPr bwMode="auto">
          <a:xfrm>
            <a:off x="3634747" y="1367072"/>
            <a:ext cx="905761"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Affordability</a:t>
            </a:r>
          </a:p>
        </p:txBody>
      </p:sp>
      <p:sp>
        <p:nvSpPr>
          <p:cNvPr id="19" name="Text Box 48"/>
          <p:cNvSpPr txBox="1">
            <a:spLocks noChangeArrowheads="1"/>
          </p:cNvSpPr>
          <p:nvPr/>
        </p:nvSpPr>
        <p:spPr bwMode="auto">
          <a:xfrm>
            <a:off x="5775535" y="1365468"/>
            <a:ext cx="588302"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Security</a:t>
            </a:r>
          </a:p>
        </p:txBody>
      </p:sp>
      <p:sp>
        <p:nvSpPr>
          <p:cNvPr id="20" name="Text Box 48"/>
          <p:cNvSpPr txBox="1">
            <a:spLocks noChangeArrowheads="1"/>
          </p:cNvSpPr>
          <p:nvPr/>
        </p:nvSpPr>
        <p:spPr bwMode="auto">
          <a:xfrm>
            <a:off x="7785916" y="1365468"/>
            <a:ext cx="431337"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Décor</a:t>
            </a:r>
          </a:p>
        </p:txBody>
      </p:sp>
      <p:cxnSp>
        <p:nvCxnSpPr>
          <p:cNvPr id="3" name="Straight Connector 2"/>
          <p:cNvCxnSpPr/>
          <p:nvPr/>
        </p:nvCxnSpPr>
        <p:spPr>
          <a:xfrm flipV="1">
            <a:off x="3240213" y="985650"/>
            <a:ext cx="0" cy="4493502"/>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2" name="Text Box 53"/>
          <p:cNvSpPr txBox="1">
            <a:spLocks noChangeArrowheads="1"/>
          </p:cNvSpPr>
          <p:nvPr/>
        </p:nvSpPr>
        <p:spPr bwMode="auto">
          <a:xfrm>
            <a:off x="573777" y="4827075"/>
            <a:ext cx="844078" cy="215444"/>
          </a:xfrm>
          <a:prstGeom prst="rect">
            <a:avLst/>
          </a:prstGeom>
          <a:noFill/>
          <a:ln w="9525">
            <a:noFill/>
            <a:miter lim="800000"/>
            <a:headEnd/>
            <a:tailEnd/>
          </a:ln>
        </p:spPr>
        <p:txBody>
          <a:bodyPr wrap="none" lIns="0" tIns="0" rIns="0" bIns="0" anchor="ctr" anchorCtr="0">
            <a:spAutoFit/>
          </a:bodyPr>
          <a:lstStyle/>
          <a:p>
            <a:pPr algn="r"/>
            <a:r>
              <a:rPr lang="en-IE" sz="1400" dirty="0" smtClean="0">
                <a:solidFill>
                  <a:schemeClr val="bg1"/>
                </a:solidFill>
                <a:cs typeface="Calibri" pitchFamily="34" charset="0"/>
              </a:rPr>
              <a:t>Don’t know</a:t>
            </a:r>
            <a:endParaRPr lang="en-IE" sz="1400" dirty="0">
              <a:solidFill>
                <a:schemeClr val="bg1"/>
              </a:solidFill>
              <a:cs typeface="Calibri" pitchFamily="34" charset="0"/>
            </a:endParaRPr>
          </a:p>
        </p:txBody>
      </p:sp>
      <p:sp>
        <p:nvSpPr>
          <p:cNvPr id="23" name="Text Box 53"/>
          <p:cNvSpPr txBox="1">
            <a:spLocks noChangeArrowheads="1"/>
          </p:cNvSpPr>
          <p:nvPr/>
        </p:nvSpPr>
        <p:spPr bwMode="auto">
          <a:xfrm>
            <a:off x="539088" y="5064827"/>
            <a:ext cx="878767" cy="215444"/>
          </a:xfrm>
          <a:prstGeom prst="rect">
            <a:avLst/>
          </a:prstGeom>
          <a:noFill/>
          <a:ln w="9525">
            <a:noFill/>
            <a:miter lim="800000"/>
            <a:headEnd/>
            <a:tailEnd/>
          </a:ln>
        </p:spPr>
        <p:txBody>
          <a:bodyPr wrap="none" lIns="0" tIns="0" rIns="0" bIns="0" anchor="ctr" anchorCtr="0">
            <a:spAutoFit/>
          </a:bodyPr>
          <a:lstStyle/>
          <a:p>
            <a:pPr algn="r"/>
            <a:r>
              <a:rPr lang="en-IE" sz="1400" b="1" dirty="0" smtClean="0">
                <a:solidFill>
                  <a:schemeClr val="bg1"/>
                </a:solidFill>
                <a:cs typeface="Calibri" pitchFamily="34" charset="0"/>
              </a:rPr>
              <a:t>Mean Score</a:t>
            </a:r>
            <a:endParaRPr lang="en-IE" sz="1400" b="1" dirty="0">
              <a:solidFill>
                <a:schemeClr val="bg1"/>
              </a:solidFill>
              <a:cs typeface="Calibri" pitchFamily="34" charset="0"/>
            </a:endParaRPr>
          </a:p>
        </p:txBody>
      </p:sp>
      <p:sp>
        <p:nvSpPr>
          <p:cNvPr id="26" name="Text Box 48"/>
          <p:cNvSpPr txBox="1">
            <a:spLocks noChangeArrowheads="1"/>
          </p:cNvSpPr>
          <p:nvPr/>
        </p:nvSpPr>
        <p:spPr bwMode="auto">
          <a:xfrm>
            <a:off x="6777433" y="545348"/>
            <a:ext cx="262892" cy="130805"/>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000" dirty="0" smtClean="0">
                <a:solidFill>
                  <a:srgbClr val="22505F"/>
                </a:solidFill>
                <a:cs typeface="Calibri" pitchFamily="34" charset="0"/>
              </a:rPr>
              <a:t>Total</a:t>
            </a:r>
            <a:endParaRPr lang="en-US" sz="1000" dirty="0">
              <a:solidFill>
                <a:srgbClr val="22505F"/>
              </a:solidFill>
              <a:cs typeface="Calibri" pitchFamily="34" charset="0"/>
            </a:endParaRPr>
          </a:p>
        </p:txBody>
      </p:sp>
      <p:sp>
        <p:nvSpPr>
          <p:cNvPr id="28" name="Text Box 53"/>
          <p:cNvSpPr txBox="1">
            <a:spLocks noChangeArrowheads="1"/>
          </p:cNvSpPr>
          <p:nvPr/>
        </p:nvSpPr>
        <p:spPr bwMode="auto">
          <a:xfrm>
            <a:off x="1669048" y="4827075"/>
            <a:ext cx="91371" cy="215444"/>
          </a:xfrm>
          <a:prstGeom prst="rect">
            <a:avLst/>
          </a:prstGeom>
          <a:no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1</a:t>
            </a:r>
            <a:endParaRPr lang="en-IE" sz="1400" dirty="0">
              <a:solidFill>
                <a:schemeClr val="bg1"/>
              </a:solidFill>
              <a:cs typeface="Calibri" pitchFamily="34" charset="0"/>
            </a:endParaRPr>
          </a:p>
        </p:txBody>
      </p:sp>
      <p:sp>
        <p:nvSpPr>
          <p:cNvPr id="29" name="Text Box 53"/>
          <p:cNvSpPr txBox="1">
            <a:spLocks noChangeArrowheads="1"/>
          </p:cNvSpPr>
          <p:nvPr/>
        </p:nvSpPr>
        <p:spPr bwMode="auto">
          <a:xfrm>
            <a:off x="1553632" y="5064827"/>
            <a:ext cx="322204" cy="215444"/>
          </a:xfrm>
          <a:prstGeom prst="rect">
            <a:avLst/>
          </a:prstGeom>
          <a:noFill/>
          <a:ln w="9525">
            <a:noFill/>
            <a:miter lim="800000"/>
            <a:headEnd/>
            <a:tailEnd/>
          </a:ln>
        </p:spPr>
        <p:txBody>
          <a:bodyPr wrap="none" lIns="0" tIns="0" rIns="0" bIns="0" anchor="ctr" anchorCtr="0">
            <a:spAutoFit/>
          </a:bodyPr>
          <a:lstStyle/>
          <a:p>
            <a:pPr algn="ctr"/>
            <a:r>
              <a:rPr lang="en-IE" sz="1400" b="1" dirty="0" smtClean="0">
                <a:solidFill>
                  <a:schemeClr val="bg1"/>
                </a:solidFill>
                <a:cs typeface="Calibri" pitchFamily="34" charset="0"/>
              </a:rPr>
              <a:t>4.19</a:t>
            </a:r>
            <a:endParaRPr lang="en-IE" sz="1400" b="1" dirty="0">
              <a:solidFill>
                <a:schemeClr val="bg1"/>
              </a:solidFill>
              <a:cs typeface="Calibri" pitchFamily="34" charset="0"/>
            </a:endParaRPr>
          </a:p>
        </p:txBody>
      </p:sp>
      <p:sp>
        <p:nvSpPr>
          <p:cNvPr id="31" name="Text Box 53"/>
          <p:cNvSpPr txBox="1">
            <a:spLocks noChangeArrowheads="1"/>
          </p:cNvSpPr>
          <p:nvPr/>
        </p:nvSpPr>
        <p:spPr bwMode="auto">
          <a:xfrm>
            <a:off x="3576817" y="4827075"/>
            <a:ext cx="91371" cy="215444"/>
          </a:xfrm>
          <a:prstGeom prst="rect">
            <a:avLst/>
          </a:prstGeom>
          <a:no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9</a:t>
            </a:r>
            <a:endParaRPr lang="en-IE" sz="1400" dirty="0">
              <a:solidFill>
                <a:schemeClr val="bg1"/>
              </a:solidFill>
              <a:cs typeface="Calibri" pitchFamily="34" charset="0"/>
            </a:endParaRPr>
          </a:p>
        </p:txBody>
      </p:sp>
      <p:sp>
        <p:nvSpPr>
          <p:cNvPr id="32" name="Text Box 53"/>
          <p:cNvSpPr txBox="1">
            <a:spLocks noChangeArrowheads="1"/>
          </p:cNvSpPr>
          <p:nvPr/>
        </p:nvSpPr>
        <p:spPr bwMode="auto">
          <a:xfrm>
            <a:off x="3461401" y="5064827"/>
            <a:ext cx="322204" cy="215444"/>
          </a:xfrm>
          <a:prstGeom prst="rect">
            <a:avLst/>
          </a:prstGeom>
          <a:noFill/>
          <a:ln w="9525">
            <a:noFill/>
            <a:miter lim="800000"/>
            <a:headEnd/>
            <a:tailEnd/>
          </a:ln>
        </p:spPr>
        <p:txBody>
          <a:bodyPr wrap="none" lIns="0" tIns="0" rIns="0" bIns="0" anchor="ctr" anchorCtr="0">
            <a:spAutoFit/>
          </a:bodyPr>
          <a:lstStyle/>
          <a:p>
            <a:pPr algn="ctr"/>
            <a:r>
              <a:rPr lang="en-IE" sz="1400" b="1" dirty="0" smtClean="0">
                <a:solidFill>
                  <a:schemeClr val="bg1"/>
                </a:solidFill>
                <a:cs typeface="Calibri" pitchFamily="34" charset="0"/>
              </a:rPr>
              <a:t>3.40</a:t>
            </a:r>
            <a:endParaRPr lang="en-IE" sz="1400" b="1" dirty="0">
              <a:solidFill>
                <a:schemeClr val="bg1"/>
              </a:solidFill>
              <a:cs typeface="Calibri" pitchFamily="34" charset="0"/>
            </a:endParaRPr>
          </a:p>
        </p:txBody>
      </p:sp>
      <p:sp>
        <p:nvSpPr>
          <p:cNvPr id="34" name="Text Box 53"/>
          <p:cNvSpPr txBox="1">
            <a:spLocks noChangeArrowheads="1"/>
          </p:cNvSpPr>
          <p:nvPr/>
        </p:nvSpPr>
        <p:spPr bwMode="auto">
          <a:xfrm>
            <a:off x="5466949" y="4827075"/>
            <a:ext cx="91371" cy="215444"/>
          </a:xfrm>
          <a:prstGeom prst="rect">
            <a:avLst/>
          </a:prstGeom>
          <a:no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1</a:t>
            </a:r>
            <a:endParaRPr lang="en-IE" sz="1400" dirty="0">
              <a:solidFill>
                <a:schemeClr val="bg1"/>
              </a:solidFill>
              <a:cs typeface="Calibri" pitchFamily="34" charset="0"/>
            </a:endParaRPr>
          </a:p>
        </p:txBody>
      </p:sp>
      <p:sp>
        <p:nvSpPr>
          <p:cNvPr id="35" name="Text Box 53"/>
          <p:cNvSpPr txBox="1">
            <a:spLocks noChangeArrowheads="1"/>
          </p:cNvSpPr>
          <p:nvPr/>
        </p:nvSpPr>
        <p:spPr bwMode="auto">
          <a:xfrm>
            <a:off x="5351533" y="5064827"/>
            <a:ext cx="322204" cy="215444"/>
          </a:xfrm>
          <a:prstGeom prst="rect">
            <a:avLst/>
          </a:prstGeom>
          <a:noFill/>
          <a:ln w="9525">
            <a:noFill/>
            <a:miter lim="800000"/>
            <a:headEnd/>
            <a:tailEnd/>
          </a:ln>
        </p:spPr>
        <p:txBody>
          <a:bodyPr wrap="none" lIns="0" tIns="0" rIns="0" bIns="0" anchor="ctr" anchorCtr="0">
            <a:spAutoFit/>
          </a:bodyPr>
          <a:lstStyle/>
          <a:p>
            <a:pPr algn="ctr"/>
            <a:r>
              <a:rPr lang="en-IE" sz="1400" b="1" dirty="0" smtClean="0">
                <a:solidFill>
                  <a:schemeClr val="bg1"/>
                </a:solidFill>
                <a:cs typeface="Calibri" pitchFamily="34" charset="0"/>
              </a:rPr>
              <a:t>4.16</a:t>
            </a:r>
            <a:endParaRPr lang="en-IE" sz="1400" b="1" dirty="0">
              <a:solidFill>
                <a:schemeClr val="bg1"/>
              </a:solidFill>
              <a:cs typeface="Calibri" pitchFamily="34" charset="0"/>
            </a:endParaRPr>
          </a:p>
        </p:txBody>
      </p:sp>
      <p:sp>
        <p:nvSpPr>
          <p:cNvPr id="37" name="Text Box 53"/>
          <p:cNvSpPr txBox="1">
            <a:spLocks noChangeArrowheads="1"/>
          </p:cNvSpPr>
          <p:nvPr/>
        </p:nvSpPr>
        <p:spPr bwMode="auto">
          <a:xfrm>
            <a:off x="7381479" y="4827075"/>
            <a:ext cx="91371" cy="215444"/>
          </a:xfrm>
          <a:prstGeom prst="rect">
            <a:avLst/>
          </a:prstGeom>
          <a:no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a:t>
            </a:r>
            <a:endParaRPr lang="en-IE" sz="1400" dirty="0">
              <a:solidFill>
                <a:schemeClr val="bg1"/>
              </a:solidFill>
              <a:cs typeface="Calibri" pitchFamily="34" charset="0"/>
            </a:endParaRPr>
          </a:p>
        </p:txBody>
      </p:sp>
      <p:sp>
        <p:nvSpPr>
          <p:cNvPr id="38" name="Text Box 53"/>
          <p:cNvSpPr txBox="1">
            <a:spLocks noChangeArrowheads="1"/>
          </p:cNvSpPr>
          <p:nvPr/>
        </p:nvSpPr>
        <p:spPr bwMode="auto">
          <a:xfrm>
            <a:off x="7266063" y="5064827"/>
            <a:ext cx="322204" cy="215444"/>
          </a:xfrm>
          <a:prstGeom prst="rect">
            <a:avLst/>
          </a:prstGeom>
          <a:noFill/>
          <a:ln w="9525">
            <a:noFill/>
            <a:miter lim="800000"/>
            <a:headEnd/>
            <a:tailEnd/>
          </a:ln>
        </p:spPr>
        <p:txBody>
          <a:bodyPr wrap="none" lIns="0" tIns="0" rIns="0" bIns="0" anchor="ctr" anchorCtr="0">
            <a:spAutoFit/>
          </a:bodyPr>
          <a:lstStyle/>
          <a:p>
            <a:pPr algn="ctr"/>
            <a:r>
              <a:rPr lang="en-IE" sz="1400" b="1" dirty="0" smtClean="0">
                <a:solidFill>
                  <a:schemeClr val="bg1"/>
                </a:solidFill>
                <a:cs typeface="Calibri" pitchFamily="34" charset="0"/>
              </a:rPr>
              <a:t>4.18</a:t>
            </a:r>
            <a:endParaRPr lang="en-IE" sz="1400" b="1" dirty="0">
              <a:solidFill>
                <a:schemeClr val="bg1"/>
              </a:solidFill>
              <a:cs typeface="Calibri" pitchFamily="34" charset="0"/>
            </a:endParaRPr>
          </a:p>
        </p:txBody>
      </p:sp>
      <p:cxnSp>
        <p:nvCxnSpPr>
          <p:cNvPr id="5" name="Straight Connector 4"/>
          <p:cNvCxnSpPr/>
          <p:nvPr/>
        </p:nvCxnSpPr>
        <p:spPr>
          <a:xfrm>
            <a:off x="1456171" y="3993590"/>
            <a:ext cx="7319567"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7" name="Text Box 53"/>
          <p:cNvSpPr txBox="1">
            <a:spLocks noChangeArrowheads="1"/>
          </p:cNvSpPr>
          <p:nvPr/>
        </p:nvSpPr>
        <p:spPr bwMode="auto">
          <a:xfrm>
            <a:off x="1623363" y="3873994"/>
            <a:ext cx="182742" cy="215444"/>
          </a:xfrm>
          <a:prstGeom prst="rect">
            <a:avLst/>
          </a:prstGeom>
          <a:solidFill>
            <a:schemeClr val="accent6"/>
          </a:solid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16</a:t>
            </a:r>
            <a:endParaRPr lang="en-IE" sz="1400" dirty="0">
              <a:solidFill>
                <a:schemeClr val="bg1"/>
              </a:solidFill>
              <a:cs typeface="Calibri" pitchFamily="34" charset="0"/>
            </a:endParaRPr>
          </a:p>
        </p:txBody>
      </p:sp>
      <p:sp>
        <p:nvSpPr>
          <p:cNvPr id="30" name="Text Box 53"/>
          <p:cNvSpPr txBox="1">
            <a:spLocks noChangeArrowheads="1"/>
          </p:cNvSpPr>
          <p:nvPr/>
        </p:nvSpPr>
        <p:spPr bwMode="auto">
          <a:xfrm>
            <a:off x="3531132" y="3873994"/>
            <a:ext cx="182742" cy="215444"/>
          </a:xfrm>
          <a:prstGeom prst="rect">
            <a:avLst/>
          </a:prstGeom>
          <a:solidFill>
            <a:schemeClr val="accent6"/>
          </a:solid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33</a:t>
            </a:r>
            <a:endParaRPr lang="en-IE" sz="1400" dirty="0">
              <a:solidFill>
                <a:schemeClr val="bg1"/>
              </a:solidFill>
              <a:cs typeface="Calibri" pitchFamily="34" charset="0"/>
            </a:endParaRPr>
          </a:p>
        </p:txBody>
      </p:sp>
      <p:sp>
        <p:nvSpPr>
          <p:cNvPr id="33" name="Text Box 53"/>
          <p:cNvSpPr txBox="1">
            <a:spLocks noChangeArrowheads="1"/>
          </p:cNvSpPr>
          <p:nvPr/>
        </p:nvSpPr>
        <p:spPr bwMode="auto">
          <a:xfrm>
            <a:off x="5421264" y="3873994"/>
            <a:ext cx="182742" cy="215444"/>
          </a:xfrm>
          <a:prstGeom prst="rect">
            <a:avLst/>
          </a:prstGeom>
          <a:solidFill>
            <a:schemeClr val="accent6"/>
          </a:solid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13</a:t>
            </a:r>
            <a:endParaRPr lang="en-IE" sz="1400" dirty="0">
              <a:solidFill>
                <a:schemeClr val="bg1"/>
              </a:solidFill>
              <a:cs typeface="Calibri" pitchFamily="34" charset="0"/>
            </a:endParaRPr>
          </a:p>
        </p:txBody>
      </p:sp>
      <p:sp>
        <p:nvSpPr>
          <p:cNvPr id="36" name="Text Box 53"/>
          <p:cNvSpPr txBox="1">
            <a:spLocks noChangeArrowheads="1"/>
          </p:cNvSpPr>
          <p:nvPr/>
        </p:nvSpPr>
        <p:spPr bwMode="auto">
          <a:xfrm>
            <a:off x="7335794" y="3873994"/>
            <a:ext cx="182742" cy="215444"/>
          </a:xfrm>
          <a:prstGeom prst="rect">
            <a:avLst/>
          </a:prstGeom>
          <a:solidFill>
            <a:schemeClr val="accent6"/>
          </a:solid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16</a:t>
            </a:r>
            <a:endParaRPr lang="en-IE" sz="1400" dirty="0">
              <a:solidFill>
                <a:schemeClr val="bg1"/>
              </a:solidFill>
              <a:cs typeface="Calibri" pitchFamily="34" charset="0"/>
            </a:endParaRPr>
          </a:p>
        </p:txBody>
      </p:sp>
      <p:sp>
        <p:nvSpPr>
          <p:cNvPr id="48" name="Text Box 48"/>
          <p:cNvSpPr txBox="1">
            <a:spLocks noChangeArrowheads="1"/>
          </p:cNvSpPr>
          <p:nvPr/>
        </p:nvSpPr>
        <p:spPr bwMode="auto">
          <a:xfrm>
            <a:off x="7427165" y="720153"/>
            <a:ext cx="452047" cy="392415"/>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000" dirty="0" smtClean="0">
                <a:solidFill>
                  <a:srgbClr val="22505F"/>
                </a:solidFill>
                <a:cs typeface="Calibri" pitchFamily="34" charset="0"/>
              </a:rPr>
              <a:t>Rent</a:t>
            </a:r>
          </a:p>
          <a:p>
            <a:pPr algn="ctr">
              <a:lnSpc>
                <a:spcPct val="85000"/>
              </a:lnSpc>
            </a:pPr>
            <a:r>
              <a:rPr lang="en-IE" sz="1000" dirty="0" smtClean="0">
                <a:solidFill>
                  <a:srgbClr val="22505F"/>
                </a:solidFill>
                <a:cs typeface="Calibri" pitchFamily="34" charset="0"/>
              </a:rPr>
              <a:t>Privately</a:t>
            </a:r>
          </a:p>
          <a:p>
            <a:pPr algn="ctr">
              <a:lnSpc>
                <a:spcPct val="85000"/>
              </a:lnSpc>
            </a:pPr>
            <a:r>
              <a:rPr lang="en-IE" sz="1000" dirty="0" smtClean="0">
                <a:solidFill>
                  <a:srgbClr val="22505F"/>
                </a:solidFill>
                <a:cs typeface="Calibri" pitchFamily="34" charset="0"/>
              </a:rPr>
              <a:t>(110)</a:t>
            </a:r>
            <a:endParaRPr lang="en-US" sz="1000" dirty="0">
              <a:solidFill>
                <a:srgbClr val="22505F"/>
              </a:solidFill>
              <a:cs typeface="Calibri" pitchFamily="34" charset="0"/>
            </a:endParaRPr>
          </a:p>
        </p:txBody>
      </p:sp>
      <p:sp>
        <p:nvSpPr>
          <p:cNvPr id="49" name="Text Box 48"/>
          <p:cNvSpPr txBox="1">
            <a:spLocks noChangeArrowheads="1"/>
          </p:cNvSpPr>
          <p:nvPr/>
        </p:nvSpPr>
        <p:spPr bwMode="auto">
          <a:xfrm>
            <a:off x="7589341" y="73065"/>
            <a:ext cx="802688" cy="392415"/>
          </a:xfrm>
          <a:prstGeom prst="rect">
            <a:avLst/>
          </a:prstGeom>
          <a:noFill/>
          <a:ln w="9525">
            <a:noFill/>
            <a:miter lim="800000"/>
            <a:headEnd/>
            <a:tailEnd/>
          </a:ln>
        </p:spPr>
        <p:txBody>
          <a:bodyPr wrap="square" lIns="0" tIns="0" rIns="0" bIns="0" anchor="b" anchorCtr="1">
            <a:spAutoFit/>
          </a:bodyPr>
          <a:lstStyle/>
          <a:p>
            <a:pPr algn="ctr">
              <a:lnSpc>
                <a:spcPct val="85000"/>
              </a:lnSpc>
            </a:pPr>
            <a:r>
              <a:rPr lang="en-IE" sz="1000" dirty="0" smtClean="0">
                <a:solidFill>
                  <a:srgbClr val="22505F"/>
                </a:solidFill>
                <a:cs typeface="Calibri" pitchFamily="34" charset="0"/>
              </a:rPr>
              <a:t>Rent From Local authority</a:t>
            </a:r>
          </a:p>
          <a:p>
            <a:pPr algn="ctr">
              <a:lnSpc>
                <a:spcPct val="85000"/>
              </a:lnSpc>
            </a:pPr>
            <a:r>
              <a:rPr lang="en-IE" sz="1000" dirty="0" smtClean="0">
                <a:solidFill>
                  <a:srgbClr val="22505F"/>
                </a:solidFill>
                <a:cs typeface="Calibri" pitchFamily="34" charset="0"/>
              </a:rPr>
              <a:t>(32*)</a:t>
            </a:r>
            <a:endParaRPr lang="en-US" sz="1000" dirty="0">
              <a:solidFill>
                <a:srgbClr val="22505F"/>
              </a:solidFill>
              <a:cs typeface="Calibri" pitchFamily="34" charset="0"/>
            </a:endParaRPr>
          </a:p>
        </p:txBody>
      </p:sp>
      <p:sp>
        <p:nvSpPr>
          <p:cNvPr id="52" name="Text Box 48"/>
          <p:cNvSpPr txBox="1">
            <a:spLocks noChangeArrowheads="1"/>
          </p:cNvSpPr>
          <p:nvPr/>
        </p:nvSpPr>
        <p:spPr bwMode="auto">
          <a:xfrm>
            <a:off x="8583506" y="379967"/>
            <a:ext cx="462959" cy="392415"/>
          </a:xfrm>
          <a:prstGeom prst="rect">
            <a:avLst/>
          </a:prstGeom>
          <a:noFill/>
          <a:ln w="9525">
            <a:noFill/>
            <a:miter lim="800000"/>
            <a:headEnd/>
            <a:tailEnd/>
          </a:ln>
        </p:spPr>
        <p:txBody>
          <a:bodyPr wrap="square" lIns="0" tIns="0" rIns="0" bIns="0" anchor="b" anchorCtr="1">
            <a:spAutoFit/>
          </a:bodyPr>
          <a:lstStyle/>
          <a:p>
            <a:pPr algn="ctr">
              <a:lnSpc>
                <a:spcPct val="85000"/>
              </a:lnSpc>
            </a:pPr>
            <a:r>
              <a:rPr lang="en-IE" sz="1000" dirty="0" smtClean="0">
                <a:solidFill>
                  <a:srgbClr val="22505F"/>
                </a:solidFill>
                <a:cs typeface="Calibri" pitchFamily="34" charset="0"/>
              </a:rPr>
              <a:t>Do not pay rent</a:t>
            </a:r>
          </a:p>
          <a:p>
            <a:pPr algn="ctr">
              <a:lnSpc>
                <a:spcPct val="85000"/>
              </a:lnSpc>
            </a:pPr>
            <a:r>
              <a:rPr lang="en-IE" sz="1000" dirty="0" smtClean="0">
                <a:solidFill>
                  <a:srgbClr val="22505F"/>
                </a:solidFill>
                <a:cs typeface="Calibri" pitchFamily="34" charset="0"/>
              </a:rPr>
              <a:t>(262)</a:t>
            </a:r>
            <a:endParaRPr lang="en-US" sz="1000" dirty="0">
              <a:solidFill>
                <a:srgbClr val="22505F"/>
              </a:solidFill>
              <a:cs typeface="Calibri" pitchFamily="34" charset="0"/>
            </a:endParaRPr>
          </a:p>
        </p:txBody>
      </p:sp>
      <p:grpSp>
        <p:nvGrpSpPr>
          <p:cNvPr id="9" name="Group 8"/>
          <p:cNvGrpSpPr/>
          <p:nvPr/>
        </p:nvGrpSpPr>
        <p:grpSpPr>
          <a:xfrm>
            <a:off x="7096933" y="487594"/>
            <a:ext cx="1463089" cy="217991"/>
            <a:chOff x="5318711" y="676610"/>
            <a:chExt cx="1086964" cy="309040"/>
          </a:xfrm>
        </p:grpSpPr>
        <p:sp>
          <p:nvSpPr>
            <p:cNvPr id="2" name="Rectangle 1"/>
            <p:cNvSpPr/>
            <p:nvPr/>
          </p:nvSpPr>
          <p:spPr>
            <a:xfrm>
              <a:off x="5318711" y="676610"/>
              <a:ext cx="276546" cy="309040"/>
            </a:xfrm>
            <a:prstGeom prst="re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53" name="Rectangle 52"/>
            <p:cNvSpPr/>
            <p:nvPr/>
          </p:nvSpPr>
          <p:spPr>
            <a:xfrm>
              <a:off x="5595314" y="676610"/>
              <a:ext cx="276546" cy="309040"/>
            </a:xfrm>
            <a:prstGeom prst="re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54" name="Rectangle 53"/>
            <p:cNvSpPr/>
            <p:nvPr/>
          </p:nvSpPr>
          <p:spPr>
            <a:xfrm>
              <a:off x="5852526" y="676610"/>
              <a:ext cx="276546" cy="309040"/>
            </a:xfrm>
            <a:prstGeom prst="re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55" name="Rectangle 54"/>
            <p:cNvSpPr/>
            <p:nvPr/>
          </p:nvSpPr>
          <p:spPr>
            <a:xfrm>
              <a:off x="6129129" y="676610"/>
              <a:ext cx="276546" cy="309040"/>
            </a:xfrm>
            <a:prstGeom prst="re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grpSp>
      <p:sp>
        <p:nvSpPr>
          <p:cNvPr id="56" name="Text Box 48"/>
          <p:cNvSpPr txBox="1">
            <a:spLocks noChangeArrowheads="1"/>
          </p:cNvSpPr>
          <p:nvPr/>
        </p:nvSpPr>
        <p:spPr bwMode="auto">
          <a:xfrm>
            <a:off x="1655219" y="1675131"/>
            <a:ext cx="128240"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t>
            </a:r>
          </a:p>
        </p:txBody>
      </p:sp>
      <p:sp>
        <p:nvSpPr>
          <p:cNvPr id="57" name="Text Box 48"/>
          <p:cNvSpPr txBox="1">
            <a:spLocks noChangeArrowheads="1"/>
          </p:cNvSpPr>
          <p:nvPr/>
        </p:nvSpPr>
        <p:spPr bwMode="auto">
          <a:xfrm>
            <a:off x="2030709" y="1675131"/>
            <a:ext cx="128240"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t>
            </a:r>
          </a:p>
        </p:txBody>
      </p:sp>
      <p:sp>
        <p:nvSpPr>
          <p:cNvPr id="58" name="Text Box 48"/>
          <p:cNvSpPr txBox="1">
            <a:spLocks noChangeArrowheads="1"/>
          </p:cNvSpPr>
          <p:nvPr/>
        </p:nvSpPr>
        <p:spPr bwMode="auto">
          <a:xfrm>
            <a:off x="2406199" y="1675131"/>
            <a:ext cx="128240"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t>
            </a:r>
          </a:p>
        </p:txBody>
      </p:sp>
      <p:sp>
        <p:nvSpPr>
          <p:cNvPr id="59" name="Text Box 48"/>
          <p:cNvSpPr txBox="1">
            <a:spLocks noChangeArrowheads="1"/>
          </p:cNvSpPr>
          <p:nvPr/>
        </p:nvSpPr>
        <p:spPr bwMode="auto">
          <a:xfrm>
            <a:off x="2769814" y="1675131"/>
            <a:ext cx="128240"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t>
            </a:r>
          </a:p>
        </p:txBody>
      </p:sp>
      <p:sp>
        <p:nvSpPr>
          <p:cNvPr id="60" name="Text Box 48"/>
          <p:cNvSpPr txBox="1">
            <a:spLocks noChangeArrowheads="1"/>
          </p:cNvSpPr>
          <p:nvPr/>
        </p:nvSpPr>
        <p:spPr bwMode="auto">
          <a:xfrm>
            <a:off x="3518253" y="1675131"/>
            <a:ext cx="128240"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t>
            </a:r>
          </a:p>
        </p:txBody>
      </p:sp>
      <p:sp>
        <p:nvSpPr>
          <p:cNvPr id="61" name="Text Box 48"/>
          <p:cNvSpPr txBox="1">
            <a:spLocks noChangeArrowheads="1"/>
          </p:cNvSpPr>
          <p:nvPr/>
        </p:nvSpPr>
        <p:spPr bwMode="auto">
          <a:xfrm>
            <a:off x="3893743" y="1675131"/>
            <a:ext cx="128240"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t>
            </a:r>
          </a:p>
        </p:txBody>
      </p:sp>
      <p:sp>
        <p:nvSpPr>
          <p:cNvPr id="62" name="Text Box 48"/>
          <p:cNvSpPr txBox="1">
            <a:spLocks noChangeArrowheads="1"/>
          </p:cNvSpPr>
          <p:nvPr/>
        </p:nvSpPr>
        <p:spPr bwMode="auto">
          <a:xfrm>
            <a:off x="4269233" y="1675131"/>
            <a:ext cx="128240"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t>
            </a:r>
          </a:p>
        </p:txBody>
      </p:sp>
      <p:sp>
        <p:nvSpPr>
          <p:cNvPr id="63" name="Text Box 48"/>
          <p:cNvSpPr txBox="1">
            <a:spLocks noChangeArrowheads="1"/>
          </p:cNvSpPr>
          <p:nvPr/>
        </p:nvSpPr>
        <p:spPr bwMode="auto">
          <a:xfrm>
            <a:off x="4573569" y="3806053"/>
            <a:ext cx="246799"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n/a</a:t>
            </a:r>
          </a:p>
        </p:txBody>
      </p:sp>
      <p:sp>
        <p:nvSpPr>
          <p:cNvPr id="64" name="Text Box 48"/>
          <p:cNvSpPr txBox="1">
            <a:spLocks noChangeArrowheads="1"/>
          </p:cNvSpPr>
          <p:nvPr/>
        </p:nvSpPr>
        <p:spPr bwMode="auto">
          <a:xfrm>
            <a:off x="5454156" y="1675131"/>
            <a:ext cx="128240"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t>
            </a:r>
          </a:p>
        </p:txBody>
      </p:sp>
      <p:sp>
        <p:nvSpPr>
          <p:cNvPr id="65" name="Text Box 48"/>
          <p:cNvSpPr txBox="1">
            <a:spLocks noChangeArrowheads="1"/>
          </p:cNvSpPr>
          <p:nvPr/>
        </p:nvSpPr>
        <p:spPr bwMode="auto">
          <a:xfrm>
            <a:off x="5829646" y="1675131"/>
            <a:ext cx="128240"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t>
            </a:r>
          </a:p>
        </p:txBody>
      </p:sp>
      <p:sp>
        <p:nvSpPr>
          <p:cNvPr id="66" name="Text Box 48"/>
          <p:cNvSpPr txBox="1">
            <a:spLocks noChangeArrowheads="1"/>
          </p:cNvSpPr>
          <p:nvPr/>
        </p:nvSpPr>
        <p:spPr bwMode="auto">
          <a:xfrm>
            <a:off x="6205136" y="1675131"/>
            <a:ext cx="128240"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t>
            </a:r>
          </a:p>
        </p:txBody>
      </p:sp>
      <p:sp>
        <p:nvSpPr>
          <p:cNvPr id="67" name="Text Box 48"/>
          <p:cNvSpPr txBox="1">
            <a:spLocks noChangeArrowheads="1"/>
          </p:cNvSpPr>
          <p:nvPr/>
        </p:nvSpPr>
        <p:spPr bwMode="auto">
          <a:xfrm>
            <a:off x="6568751" y="1675131"/>
            <a:ext cx="128240"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t>
            </a:r>
          </a:p>
        </p:txBody>
      </p:sp>
      <p:sp>
        <p:nvSpPr>
          <p:cNvPr id="68" name="Text Box 48"/>
          <p:cNvSpPr txBox="1">
            <a:spLocks noChangeArrowheads="1"/>
          </p:cNvSpPr>
          <p:nvPr/>
        </p:nvSpPr>
        <p:spPr bwMode="auto">
          <a:xfrm>
            <a:off x="7357557" y="1675131"/>
            <a:ext cx="128240"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t>
            </a:r>
          </a:p>
        </p:txBody>
      </p:sp>
      <p:sp>
        <p:nvSpPr>
          <p:cNvPr id="69" name="Text Box 48"/>
          <p:cNvSpPr txBox="1">
            <a:spLocks noChangeArrowheads="1"/>
          </p:cNvSpPr>
          <p:nvPr/>
        </p:nvSpPr>
        <p:spPr bwMode="auto">
          <a:xfrm>
            <a:off x="7733047" y="1675131"/>
            <a:ext cx="128240"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t>
            </a:r>
          </a:p>
        </p:txBody>
      </p:sp>
      <p:sp>
        <p:nvSpPr>
          <p:cNvPr id="70" name="Text Box 48"/>
          <p:cNvSpPr txBox="1">
            <a:spLocks noChangeArrowheads="1"/>
          </p:cNvSpPr>
          <p:nvPr/>
        </p:nvSpPr>
        <p:spPr bwMode="auto">
          <a:xfrm>
            <a:off x="8108537" y="1675131"/>
            <a:ext cx="128240"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t>
            </a:r>
          </a:p>
        </p:txBody>
      </p:sp>
      <p:sp>
        <p:nvSpPr>
          <p:cNvPr id="71" name="Text Box 48"/>
          <p:cNvSpPr txBox="1">
            <a:spLocks noChangeArrowheads="1"/>
          </p:cNvSpPr>
          <p:nvPr/>
        </p:nvSpPr>
        <p:spPr bwMode="auto">
          <a:xfrm>
            <a:off x="8472152" y="1675131"/>
            <a:ext cx="128240"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t>
            </a:r>
          </a:p>
        </p:txBody>
      </p:sp>
      <p:sp>
        <p:nvSpPr>
          <p:cNvPr id="72" name="Text Box 53"/>
          <p:cNvSpPr txBox="1">
            <a:spLocks noChangeArrowheads="1"/>
          </p:cNvSpPr>
          <p:nvPr/>
        </p:nvSpPr>
        <p:spPr bwMode="auto">
          <a:xfrm>
            <a:off x="2065967" y="4827075"/>
            <a:ext cx="54502" cy="215444"/>
          </a:xfrm>
          <a:prstGeom prst="rect">
            <a:avLst/>
          </a:prstGeom>
          <a:no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a:t>
            </a:r>
            <a:endParaRPr lang="en-IE" sz="1400" dirty="0">
              <a:solidFill>
                <a:schemeClr val="bg1"/>
              </a:solidFill>
              <a:cs typeface="Calibri" pitchFamily="34" charset="0"/>
            </a:endParaRPr>
          </a:p>
        </p:txBody>
      </p:sp>
      <p:sp>
        <p:nvSpPr>
          <p:cNvPr id="73" name="Text Box 53"/>
          <p:cNvSpPr txBox="1">
            <a:spLocks noChangeArrowheads="1"/>
          </p:cNvSpPr>
          <p:nvPr/>
        </p:nvSpPr>
        <p:spPr bwMode="auto">
          <a:xfrm>
            <a:off x="1932117" y="5064827"/>
            <a:ext cx="322204" cy="215444"/>
          </a:xfrm>
          <a:prstGeom prst="rect">
            <a:avLst/>
          </a:prstGeom>
          <a:noFill/>
          <a:ln w="9525">
            <a:noFill/>
            <a:miter lim="800000"/>
            <a:headEnd/>
            <a:tailEnd/>
          </a:ln>
        </p:spPr>
        <p:txBody>
          <a:bodyPr wrap="none" lIns="0" tIns="0" rIns="0" bIns="0" anchor="ctr" anchorCtr="0">
            <a:spAutoFit/>
          </a:bodyPr>
          <a:lstStyle/>
          <a:p>
            <a:pPr algn="ctr"/>
            <a:r>
              <a:rPr lang="en-IE" sz="1400" b="1" dirty="0" smtClean="0">
                <a:solidFill>
                  <a:schemeClr val="bg1"/>
                </a:solidFill>
                <a:cs typeface="Calibri" pitchFamily="34" charset="0"/>
              </a:rPr>
              <a:t>3.95</a:t>
            </a:r>
            <a:endParaRPr lang="en-IE" sz="1400" b="1" dirty="0">
              <a:solidFill>
                <a:schemeClr val="bg1"/>
              </a:solidFill>
              <a:cs typeface="Calibri" pitchFamily="34" charset="0"/>
            </a:endParaRPr>
          </a:p>
        </p:txBody>
      </p:sp>
      <p:sp>
        <p:nvSpPr>
          <p:cNvPr id="74" name="Text Box 53"/>
          <p:cNvSpPr txBox="1">
            <a:spLocks noChangeArrowheads="1"/>
          </p:cNvSpPr>
          <p:nvPr/>
        </p:nvSpPr>
        <p:spPr bwMode="auto">
          <a:xfrm>
            <a:off x="2001848" y="3873994"/>
            <a:ext cx="182742" cy="215444"/>
          </a:xfrm>
          <a:prstGeom prst="rect">
            <a:avLst/>
          </a:prstGeom>
          <a:solidFill>
            <a:schemeClr val="accent6"/>
          </a:solid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22</a:t>
            </a:r>
            <a:endParaRPr lang="en-IE" sz="1400" dirty="0">
              <a:solidFill>
                <a:schemeClr val="bg1"/>
              </a:solidFill>
              <a:cs typeface="Calibri" pitchFamily="34" charset="0"/>
            </a:endParaRPr>
          </a:p>
        </p:txBody>
      </p:sp>
      <p:sp>
        <p:nvSpPr>
          <p:cNvPr id="75" name="Text Box 53"/>
          <p:cNvSpPr txBox="1">
            <a:spLocks noChangeArrowheads="1"/>
          </p:cNvSpPr>
          <p:nvPr/>
        </p:nvSpPr>
        <p:spPr bwMode="auto">
          <a:xfrm>
            <a:off x="2445787" y="4827075"/>
            <a:ext cx="54502" cy="215444"/>
          </a:xfrm>
          <a:prstGeom prst="rect">
            <a:avLst/>
          </a:prstGeom>
          <a:no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a:t>
            </a:r>
            <a:endParaRPr lang="en-IE" sz="1400" dirty="0">
              <a:solidFill>
                <a:schemeClr val="bg1"/>
              </a:solidFill>
              <a:cs typeface="Calibri" pitchFamily="34" charset="0"/>
            </a:endParaRPr>
          </a:p>
        </p:txBody>
      </p:sp>
      <p:sp>
        <p:nvSpPr>
          <p:cNvPr id="76" name="Text Box 53"/>
          <p:cNvSpPr txBox="1">
            <a:spLocks noChangeArrowheads="1"/>
          </p:cNvSpPr>
          <p:nvPr/>
        </p:nvSpPr>
        <p:spPr bwMode="auto">
          <a:xfrm>
            <a:off x="2311937" y="5064827"/>
            <a:ext cx="322204" cy="215444"/>
          </a:xfrm>
          <a:prstGeom prst="rect">
            <a:avLst/>
          </a:prstGeom>
          <a:noFill/>
          <a:ln w="9525">
            <a:noFill/>
            <a:miter lim="800000"/>
            <a:headEnd/>
            <a:tailEnd/>
          </a:ln>
        </p:spPr>
        <p:txBody>
          <a:bodyPr wrap="none" lIns="0" tIns="0" rIns="0" bIns="0" anchor="ctr" anchorCtr="0">
            <a:spAutoFit/>
          </a:bodyPr>
          <a:lstStyle/>
          <a:p>
            <a:pPr algn="ctr"/>
            <a:r>
              <a:rPr lang="en-IE" sz="1400" b="1" dirty="0" smtClean="0">
                <a:solidFill>
                  <a:schemeClr val="bg1"/>
                </a:solidFill>
                <a:cs typeface="Calibri" pitchFamily="34" charset="0"/>
              </a:rPr>
              <a:t>3.88</a:t>
            </a:r>
            <a:endParaRPr lang="en-IE" sz="1400" b="1" dirty="0">
              <a:solidFill>
                <a:schemeClr val="bg1"/>
              </a:solidFill>
              <a:cs typeface="Calibri" pitchFamily="34" charset="0"/>
            </a:endParaRPr>
          </a:p>
        </p:txBody>
      </p:sp>
      <p:sp>
        <p:nvSpPr>
          <p:cNvPr id="77" name="Text Box 53"/>
          <p:cNvSpPr txBox="1">
            <a:spLocks noChangeArrowheads="1"/>
          </p:cNvSpPr>
          <p:nvPr/>
        </p:nvSpPr>
        <p:spPr bwMode="auto">
          <a:xfrm>
            <a:off x="2381668" y="3873994"/>
            <a:ext cx="182742" cy="215444"/>
          </a:xfrm>
          <a:prstGeom prst="rect">
            <a:avLst/>
          </a:prstGeom>
          <a:solidFill>
            <a:schemeClr val="accent6"/>
          </a:solid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19</a:t>
            </a:r>
            <a:endParaRPr lang="en-IE" sz="1400" dirty="0">
              <a:solidFill>
                <a:schemeClr val="bg1"/>
              </a:solidFill>
              <a:cs typeface="Calibri" pitchFamily="34" charset="0"/>
            </a:endParaRPr>
          </a:p>
        </p:txBody>
      </p:sp>
      <p:sp>
        <p:nvSpPr>
          <p:cNvPr id="78" name="Text Box 53"/>
          <p:cNvSpPr txBox="1">
            <a:spLocks noChangeArrowheads="1"/>
          </p:cNvSpPr>
          <p:nvPr/>
        </p:nvSpPr>
        <p:spPr bwMode="auto">
          <a:xfrm>
            <a:off x="2795997" y="4827075"/>
            <a:ext cx="91371" cy="215444"/>
          </a:xfrm>
          <a:prstGeom prst="rect">
            <a:avLst/>
          </a:prstGeom>
          <a:no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1</a:t>
            </a:r>
            <a:endParaRPr lang="en-IE" sz="1400" dirty="0">
              <a:solidFill>
                <a:schemeClr val="bg1"/>
              </a:solidFill>
              <a:cs typeface="Calibri" pitchFamily="34" charset="0"/>
            </a:endParaRPr>
          </a:p>
        </p:txBody>
      </p:sp>
      <p:sp>
        <p:nvSpPr>
          <p:cNvPr id="79" name="Text Box 53"/>
          <p:cNvSpPr txBox="1">
            <a:spLocks noChangeArrowheads="1"/>
          </p:cNvSpPr>
          <p:nvPr/>
        </p:nvSpPr>
        <p:spPr bwMode="auto">
          <a:xfrm>
            <a:off x="2680581" y="5064827"/>
            <a:ext cx="322204" cy="215444"/>
          </a:xfrm>
          <a:prstGeom prst="rect">
            <a:avLst/>
          </a:prstGeom>
          <a:noFill/>
          <a:ln w="9525">
            <a:noFill/>
            <a:miter lim="800000"/>
            <a:headEnd/>
            <a:tailEnd/>
          </a:ln>
        </p:spPr>
        <p:txBody>
          <a:bodyPr wrap="none" lIns="0" tIns="0" rIns="0" bIns="0" anchor="ctr" anchorCtr="0">
            <a:spAutoFit/>
          </a:bodyPr>
          <a:lstStyle/>
          <a:p>
            <a:pPr algn="ctr"/>
            <a:r>
              <a:rPr lang="en-IE" sz="1400" b="1" dirty="0" smtClean="0">
                <a:solidFill>
                  <a:schemeClr val="bg1"/>
                </a:solidFill>
                <a:cs typeface="Calibri" pitchFamily="34" charset="0"/>
              </a:rPr>
              <a:t>4.32</a:t>
            </a:r>
            <a:endParaRPr lang="en-IE" sz="1400" b="1" dirty="0">
              <a:solidFill>
                <a:schemeClr val="bg1"/>
              </a:solidFill>
              <a:cs typeface="Calibri" pitchFamily="34" charset="0"/>
            </a:endParaRPr>
          </a:p>
        </p:txBody>
      </p:sp>
      <p:sp>
        <p:nvSpPr>
          <p:cNvPr id="80" name="Text Box 53"/>
          <p:cNvSpPr txBox="1">
            <a:spLocks noChangeArrowheads="1"/>
          </p:cNvSpPr>
          <p:nvPr/>
        </p:nvSpPr>
        <p:spPr bwMode="auto">
          <a:xfrm>
            <a:off x="2750312" y="3873994"/>
            <a:ext cx="182742" cy="215444"/>
          </a:xfrm>
          <a:prstGeom prst="rect">
            <a:avLst/>
          </a:prstGeom>
          <a:solidFill>
            <a:schemeClr val="accent6"/>
          </a:solid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14</a:t>
            </a:r>
            <a:endParaRPr lang="en-IE" sz="1400" dirty="0">
              <a:solidFill>
                <a:schemeClr val="bg1"/>
              </a:solidFill>
              <a:cs typeface="Calibri" pitchFamily="34" charset="0"/>
            </a:endParaRPr>
          </a:p>
        </p:txBody>
      </p:sp>
      <p:sp>
        <p:nvSpPr>
          <p:cNvPr id="81" name="Text Box 53"/>
          <p:cNvSpPr txBox="1">
            <a:spLocks noChangeArrowheads="1"/>
          </p:cNvSpPr>
          <p:nvPr/>
        </p:nvSpPr>
        <p:spPr bwMode="auto">
          <a:xfrm>
            <a:off x="3947230" y="4827075"/>
            <a:ext cx="91371" cy="215444"/>
          </a:xfrm>
          <a:prstGeom prst="rect">
            <a:avLst/>
          </a:prstGeom>
          <a:no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7</a:t>
            </a:r>
            <a:endParaRPr lang="en-IE" sz="1400" dirty="0">
              <a:solidFill>
                <a:schemeClr val="bg1"/>
              </a:solidFill>
              <a:cs typeface="Calibri" pitchFamily="34" charset="0"/>
            </a:endParaRPr>
          </a:p>
        </p:txBody>
      </p:sp>
      <p:sp>
        <p:nvSpPr>
          <p:cNvPr id="82" name="Text Box 53"/>
          <p:cNvSpPr txBox="1">
            <a:spLocks noChangeArrowheads="1"/>
          </p:cNvSpPr>
          <p:nvPr/>
        </p:nvSpPr>
        <p:spPr bwMode="auto">
          <a:xfrm>
            <a:off x="3831814" y="5064827"/>
            <a:ext cx="322204" cy="215444"/>
          </a:xfrm>
          <a:prstGeom prst="rect">
            <a:avLst/>
          </a:prstGeom>
          <a:noFill/>
          <a:ln w="9525">
            <a:noFill/>
            <a:miter lim="800000"/>
            <a:headEnd/>
            <a:tailEnd/>
          </a:ln>
        </p:spPr>
        <p:txBody>
          <a:bodyPr wrap="none" lIns="0" tIns="0" rIns="0" bIns="0" anchor="ctr" anchorCtr="0">
            <a:spAutoFit/>
          </a:bodyPr>
          <a:lstStyle/>
          <a:p>
            <a:pPr algn="ctr"/>
            <a:r>
              <a:rPr lang="en-IE" sz="1400" b="1" dirty="0" smtClean="0">
                <a:solidFill>
                  <a:schemeClr val="bg1"/>
                </a:solidFill>
                <a:cs typeface="Calibri" pitchFamily="34" charset="0"/>
              </a:rPr>
              <a:t>3.34</a:t>
            </a:r>
            <a:endParaRPr lang="en-IE" sz="1400" b="1" dirty="0">
              <a:solidFill>
                <a:schemeClr val="bg1"/>
              </a:solidFill>
              <a:cs typeface="Calibri" pitchFamily="34" charset="0"/>
            </a:endParaRPr>
          </a:p>
        </p:txBody>
      </p:sp>
      <p:sp>
        <p:nvSpPr>
          <p:cNvPr id="83" name="Text Box 53"/>
          <p:cNvSpPr txBox="1">
            <a:spLocks noChangeArrowheads="1"/>
          </p:cNvSpPr>
          <p:nvPr/>
        </p:nvSpPr>
        <p:spPr bwMode="auto">
          <a:xfrm>
            <a:off x="3901545" y="3873994"/>
            <a:ext cx="182742" cy="215444"/>
          </a:xfrm>
          <a:prstGeom prst="rect">
            <a:avLst/>
          </a:prstGeom>
          <a:solidFill>
            <a:schemeClr val="accent6"/>
          </a:solid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32</a:t>
            </a:r>
            <a:endParaRPr lang="en-IE" sz="1400" dirty="0">
              <a:solidFill>
                <a:schemeClr val="bg1"/>
              </a:solidFill>
              <a:cs typeface="Calibri" pitchFamily="34" charset="0"/>
            </a:endParaRPr>
          </a:p>
        </p:txBody>
      </p:sp>
      <p:sp>
        <p:nvSpPr>
          <p:cNvPr id="84" name="Text Box 53"/>
          <p:cNvSpPr txBox="1">
            <a:spLocks noChangeArrowheads="1"/>
          </p:cNvSpPr>
          <p:nvPr/>
        </p:nvSpPr>
        <p:spPr bwMode="auto">
          <a:xfrm>
            <a:off x="4270189" y="4827075"/>
            <a:ext cx="182742" cy="215444"/>
          </a:xfrm>
          <a:prstGeom prst="rect">
            <a:avLst/>
          </a:prstGeom>
          <a:no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16</a:t>
            </a:r>
            <a:endParaRPr lang="en-IE" sz="1400" dirty="0">
              <a:solidFill>
                <a:schemeClr val="bg1"/>
              </a:solidFill>
              <a:cs typeface="Calibri" pitchFamily="34" charset="0"/>
            </a:endParaRPr>
          </a:p>
        </p:txBody>
      </p:sp>
      <p:sp>
        <p:nvSpPr>
          <p:cNvPr id="85" name="Text Box 53"/>
          <p:cNvSpPr txBox="1">
            <a:spLocks noChangeArrowheads="1"/>
          </p:cNvSpPr>
          <p:nvPr/>
        </p:nvSpPr>
        <p:spPr bwMode="auto">
          <a:xfrm>
            <a:off x="4200458" y="5064827"/>
            <a:ext cx="322204" cy="215444"/>
          </a:xfrm>
          <a:prstGeom prst="rect">
            <a:avLst/>
          </a:prstGeom>
          <a:noFill/>
          <a:ln w="9525">
            <a:noFill/>
            <a:miter lim="800000"/>
            <a:headEnd/>
            <a:tailEnd/>
          </a:ln>
        </p:spPr>
        <p:txBody>
          <a:bodyPr wrap="none" lIns="0" tIns="0" rIns="0" bIns="0" anchor="ctr" anchorCtr="0">
            <a:spAutoFit/>
          </a:bodyPr>
          <a:lstStyle/>
          <a:p>
            <a:pPr algn="ctr"/>
            <a:r>
              <a:rPr lang="en-IE" sz="1400" b="1" dirty="0" smtClean="0">
                <a:solidFill>
                  <a:schemeClr val="bg1"/>
                </a:solidFill>
                <a:cs typeface="Calibri" pitchFamily="34" charset="0"/>
              </a:rPr>
              <a:t>3.64</a:t>
            </a:r>
            <a:endParaRPr lang="en-IE" sz="1400" b="1" dirty="0">
              <a:solidFill>
                <a:schemeClr val="bg1"/>
              </a:solidFill>
              <a:cs typeface="Calibri" pitchFamily="34" charset="0"/>
            </a:endParaRPr>
          </a:p>
        </p:txBody>
      </p:sp>
      <p:sp>
        <p:nvSpPr>
          <p:cNvPr id="86" name="Text Box 53"/>
          <p:cNvSpPr txBox="1">
            <a:spLocks noChangeArrowheads="1"/>
          </p:cNvSpPr>
          <p:nvPr/>
        </p:nvSpPr>
        <p:spPr bwMode="auto">
          <a:xfrm>
            <a:off x="4270189" y="3873994"/>
            <a:ext cx="182742" cy="215444"/>
          </a:xfrm>
          <a:prstGeom prst="rect">
            <a:avLst/>
          </a:prstGeom>
          <a:solidFill>
            <a:schemeClr val="accent6"/>
          </a:solid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34</a:t>
            </a:r>
            <a:endParaRPr lang="en-IE" sz="1400" dirty="0">
              <a:solidFill>
                <a:schemeClr val="bg1"/>
              </a:solidFill>
              <a:cs typeface="Calibri" pitchFamily="34" charset="0"/>
            </a:endParaRPr>
          </a:p>
        </p:txBody>
      </p:sp>
      <p:sp>
        <p:nvSpPr>
          <p:cNvPr id="87" name="Text Box 53"/>
          <p:cNvSpPr txBox="1">
            <a:spLocks noChangeArrowheads="1"/>
          </p:cNvSpPr>
          <p:nvPr/>
        </p:nvSpPr>
        <p:spPr bwMode="auto">
          <a:xfrm>
            <a:off x="5876097" y="4827075"/>
            <a:ext cx="54502" cy="215444"/>
          </a:xfrm>
          <a:prstGeom prst="rect">
            <a:avLst/>
          </a:prstGeom>
          <a:no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a:t>
            </a:r>
            <a:endParaRPr lang="en-IE" sz="1400" dirty="0">
              <a:solidFill>
                <a:schemeClr val="bg1"/>
              </a:solidFill>
              <a:cs typeface="Calibri" pitchFamily="34" charset="0"/>
            </a:endParaRPr>
          </a:p>
        </p:txBody>
      </p:sp>
      <p:sp>
        <p:nvSpPr>
          <p:cNvPr id="88" name="Text Box 53"/>
          <p:cNvSpPr txBox="1">
            <a:spLocks noChangeArrowheads="1"/>
          </p:cNvSpPr>
          <p:nvPr/>
        </p:nvSpPr>
        <p:spPr bwMode="auto">
          <a:xfrm>
            <a:off x="5742247" y="5064827"/>
            <a:ext cx="322204" cy="215444"/>
          </a:xfrm>
          <a:prstGeom prst="rect">
            <a:avLst/>
          </a:prstGeom>
          <a:noFill/>
          <a:ln w="9525">
            <a:noFill/>
            <a:miter lim="800000"/>
            <a:headEnd/>
            <a:tailEnd/>
          </a:ln>
        </p:spPr>
        <p:txBody>
          <a:bodyPr wrap="none" lIns="0" tIns="0" rIns="0" bIns="0" anchor="ctr" anchorCtr="0">
            <a:spAutoFit/>
          </a:bodyPr>
          <a:lstStyle/>
          <a:p>
            <a:pPr algn="ctr"/>
            <a:r>
              <a:rPr lang="en-IE" sz="1400" b="1" dirty="0" smtClean="0">
                <a:solidFill>
                  <a:schemeClr val="bg1"/>
                </a:solidFill>
                <a:cs typeface="Calibri" pitchFamily="34" charset="0"/>
              </a:rPr>
              <a:t>3.95</a:t>
            </a:r>
            <a:endParaRPr lang="en-IE" sz="1400" b="1" dirty="0">
              <a:solidFill>
                <a:schemeClr val="bg1"/>
              </a:solidFill>
              <a:cs typeface="Calibri" pitchFamily="34" charset="0"/>
            </a:endParaRPr>
          </a:p>
        </p:txBody>
      </p:sp>
      <p:sp>
        <p:nvSpPr>
          <p:cNvPr id="89" name="Text Box 53"/>
          <p:cNvSpPr txBox="1">
            <a:spLocks noChangeArrowheads="1"/>
          </p:cNvSpPr>
          <p:nvPr/>
        </p:nvSpPr>
        <p:spPr bwMode="auto">
          <a:xfrm>
            <a:off x="5811978" y="3873994"/>
            <a:ext cx="182742" cy="215444"/>
          </a:xfrm>
          <a:prstGeom prst="rect">
            <a:avLst/>
          </a:prstGeom>
          <a:solidFill>
            <a:schemeClr val="accent6"/>
          </a:solid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17</a:t>
            </a:r>
            <a:endParaRPr lang="en-IE" sz="1400" dirty="0">
              <a:solidFill>
                <a:schemeClr val="bg1"/>
              </a:solidFill>
              <a:cs typeface="Calibri" pitchFamily="34" charset="0"/>
            </a:endParaRPr>
          </a:p>
        </p:txBody>
      </p:sp>
      <p:sp>
        <p:nvSpPr>
          <p:cNvPr id="90" name="Text Box 53"/>
          <p:cNvSpPr txBox="1">
            <a:spLocks noChangeArrowheads="1"/>
          </p:cNvSpPr>
          <p:nvPr/>
        </p:nvSpPr>
        <p:spPr bwMode="auto">
          <a:xfrm>
            <a:off x="6246510" y="4827075"/>
            <a:ext cx="54502" cy="215444"/>
          </a:xfrm>
          <a:prstGeom prst="rect">
            <a:avLst/>
          </a:prstGeom>
          <a:no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a:t>
            </a:r>
            <a:endParaRPr lang="en-IE" sz="1400" dirty="0">
              <a:solidFill>
                <a:schemeClr val="bg1"/>
              </a:solidFill>
              <a:cs typeface="Calibri" pitchFamily="34" charset="0"/>
            </a:endParaRPr>
          </a:p>
        </p:txBody>
      </p:sp>
      <p:sp>
        <p:nvSpPr>
          <p:cNvPr id="91" name="Text Box 53"/>
          <p:cNvSpPr txBox="1">
            <a:spLocks noChangeArrowheads="1"/>
          </p:cNvSpPr>
          <p:nvPr/>
        </p:nvSpPr>
        <p:spPr bwMode="auto">
          <a:xfrm>
            <a:off x="6112660" y="5064827"/>
            <a:ext cx="322204" cy="215444"/>
          </a:xfrm>
          <a:prstGeom prst="rect">
            <a:avLst/>
          </a:prstGeom>
          <a:noFill/>
          <a:ln w="9525">
            <a:noFill/>
            <a:miter lim="800000"/>
            <a:headEnd/>
            <a:tailEnd/>
          </a:ln>
        </p:spPr>
        <p:txBody>
          <a:bodyPr wrap="none" lIns="0" tIns="0" rIns="0" bIns="0" anchor="ctr" anchorCtr="0">
            <a:spAutoFit/>
          </a:bodyPr>
          <a:lstStyle/>
          <a:p>
            <a:pPr algn="ctr"/>
            <a:r>
              <a:rPr lang="en-IE" sz="1400" b="1" dirty="0" smtClean="0">
                <a:solidFill>
                  <a:schemeClr val="bg1"/>
                </a:solidFill>
                <a:cs typeface="Calibri" pitchFamily="34" charset="0"/>
              </a:rPr>
              <a:t>3.90</a:t>
            </a:r>
            <a:endParaRPr lang="en-IE" sz="1400" b="1" dirty="0">
              <a:solidFill>
                <a:schemeClr val="bg1"/>
              </a:solidFill>
              <a:cs typeface="Calibri" pitchFamily="34" charset="0"/>
            </a:endParaRPr>
          </a:p>
        </p:txBody>
      </p:sp>
      <p:sp>
        <p:nvSpPr>
          <p:cNvPr id="92" name="Text Box 53"/>
          <p:cNvSpPr txBox="1">
            <a:spLocks noChangeArrowheads="1"/>
          </p:cNvSpPr>
          <p:nvPr/>
        </p:nvSpPr>
        <p:spPr bwMode="auto">
          <a:xfrm>
            <a:off x="6182391" y="3873994"/>
            <a:ext cx="182742" cy="215444"/>
          </a:xfrm>
          <a:prstGeom prst="rect">
            <a:avLst/>
          </a:prstGeom>
          <a:solidFill>
            <a:schemeClr val="accent6"/>
          </a:solid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25</a:t>
            </a:r>
            <a:endParaRPr lang="en-IE" sz="1400" dirty="0">
              <a:solidFill>
                <a:schemeClr val="bg1"/>
              </a:solidFill>
              <a:cs typeface="Calibri" pitchFamily="34" charset="0"/>
            </a:endParaRPr>
          </a:p>
        </p:txBody>
      </p:sp>
      <p:sp>
        <p:nvSpPr>
          <p:cNvPr id="93" name="Text Box 53"/>
          <p:cNvSpPr txBox="1">
            <a:spLocks noChangeArrowheads="1"/>
          </p:cNvSpPr>
          <p:nvPr/>
        </p:nvSpPr>
        <p:spPr bwMode="auto">
          <a:xfrm>
            <a:off x="6596720" y="4827075"/>
            <a:ext cx="91371" cy="215444"/>
          </a:xfrm>
          <a:prstGeom prst="rect">
            <a:avLst/>
          </a:prstGeom>
          <a:no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1</a:t>
            </a:r>
            <a:endParaRPr lang="en-IE" sz="1400" dirty="0">
              <a:solidFill>
                <a:schemeClr val="bg1"/>
              </a:solidFill>
              <a:cs typeface="Calibri" pitchFamily="34" charset="0"/>
            </a:endParaRPr>
          </a:p>
        </p:txBody>
      </p:sp>
      <p:sp>
        <p:nvSpPr>
          <p:cNvPr id="94" name="Text Box 53"/>
          <p:cNvSpPr txBox="1">
            <a:spLocks noChangeArrowheads="1"/>
          </p:cNvSpPr>
          <p:nvPr/>
        </p:nvSpPr>
        <p:spPr bwMode="auto">
          <a:xfrm>
            <a:off x="6481304" y="5064827"/>
            <a:ext cx="322204" cy="215444"/>
          </a:xfrm>
          <a:prstGeom prst="rect">
            <a:avLst/>
          </a:prstGeom>
          <a:noFill/>
          <a:ln w="9525">
            <a:noFill/>
            <a:miter lim="800000"/>
            <a:headEnd/>
            <a:tailEnd/>
          </a:ln>
        </p:spPr>
        <p:txBody>
          <a:bodyPr wrap="none" lIns="0" tIns="0" rIns="0" bIns="0" anchor="ctr" anchorCtr="0">
            <a:spAutoFit/>
          </a:bodyPr>
          <a:lstStyle/>
          <a:p>
            <a:pPr algn="ctr"/>
            <a:r>
              <a:rPr lang="en-IE" sz="1400" b="1" dirty="0" smtClean="0">
                <a:solidFill>
                  <a:schemeClr val="bg1"/>
                </a:solidFill>
                <a:cs typeface="Calibri" pitchFamily="34" charset="0"/>
              </a:rPr>
              <a:t>4.28</a:t>
            </a:r>
            <a:endParaRPr lang="en-IE" sz="1400" b="1" dirty="0">
              <a:solidFill>
                <a:schemeClr val="bg1"/>
              </a:solidFill>
              <a:cs typeface="Calibri" pitchFamily="34" charset="0"/>
            </a:endParaRPr>
          </a:p>
        </p:txBody>
      </p:sp>
      <p:sp>
        <p:nvSpPr>
          <p:cNvPr id="95" name="Text Box 53"/>
          <p:cNvSpPr txBox="1">
            <a:spLocks noChangeArrowheads="1"/>
          </p:cNvSpPr>
          <p:nvPr/>
        </p:nvSpPr>
        <p:spPr bwMode="auto">
          <a:xfrm>
            <a:off x="6551035" y="3873994"/>
            <a:ext cx="182742" cy="215444"/>
          </a:xfrm>
          <a:prstGeom prst="rect">
            <a:avLst/>
          </a:prstGeom>
          <a:solidFill>
            <a:schemeClr val="accent6"/>
          </a:solid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10</a:t>
            </a:r>
            <a:endParaRPr lang="en-IE" sz="1400" dirty="0">
              <a:solidFill>
                <a:schemeClr val="bg1"/>
              </a:solidFill>
              <a:cs typeface="Calibri" pitchFamily="34" charset="0"/>
            </a:endParaRPr>
          </a:p>
        </p:txBody>
      </p:sp>
      <p:sp>
        <p:nvSpPr>
          <p:cNvPr id="96" name="Text Box 53"/>
          <p:cNvSpPr txBox="1">
            <a:spLocks noChangeArrowheads="1"/>
          </p:cNvSpPr>
          <p:nvPr/>
        </p:nvSpPr>
        <p:spPr bwMode="auto">
          <a:xfrm>
            <a:off x="7749002" y="4827075"/>
            <a:ext cx="91371" cy="215444"/>
          </a:xfrm>
          <a:prstGeom prst="rect">
            <a:avLst/>
          </a:prstGeom>
          <a:no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1</a:t>
            </a:r>
            <a:endParaRPr lang="en-IE" sz="1400" dirty="0">
              <a:solidFill>
                <a:schemeClr val="bg1"/>
              </a:solidFill>
              <a:cs typeface="Calibri" pitchFamily="34" charset="0"/>
            </a:endParaRPr>
          </a:p>
        </p:txBody>
      </p:sp>
      <p:sp>
        <p:nvSpPr>
          <p:cNvPr id="97" name="Text Box 53"/>
          <p:cNvSpPr txBox="1">
            <a:spLocks noChangeArrowheads="1"/>
          </p:cNvSpPr>
          <p:nvPr/>
        </p:nvSpPr>
        <p:spPr bwMode="auto">
          <a:xfrm>
            <a:off x="7633586" y="5064827"/>
            <a:ext cx="322204" cy="215444"/>
          </a:xfrm>
          <a:prstGeom prst="rect">
            <a:avLst/>
          </a:prstGeom>
          <a:noFill/>
          <a:ln w="9525">
            <a:noFill/>
            <a:miter lim="800000"/>
            <a:headEnd/>
            <a:tailEnd/>
          </a:ln>
        </p:spPr>
        <p:txBody>
          <a:bodyPr wrap="none" lIns="0" tIns="0" rIns="0" bIns="0" anchor="ctr" anchorCtr="0">
            <a:spAutoFit/>
          </a:bodyPr>
          <a:lstStyle/>
          <a:p>
            <a:pPr algn="ctr"/>
            <a:r>
              <a:rPr lang="en-IE" sz="1400" b="1" dirty="0" smtClean="0">
                <a:solidFill>
                  <a:schemeClr val="bg1"/>
                </a:solidFill>
                <a:cs typeface="Calibri" pitchFamily="34" charset="0"/>
              </a:rPr>
              <a:t>3.89</a:t>
            </a:r>
            <a:endParaRPr lang="en-IE" sz="1400" b="1" dirty="0">
              <a:solidFill>
                <a:schemeClr val="bg1"/>
              </a:solidFill>
              <a:cs typeface="Calibri" pitchFamily="34" charset="0"/>
            </a:endParaRPr>
          </a:p>
        </p:txBody>
      </p:sp>
      <p:sp>
        <p:nvSpPr>
          <p:cNvPr id="98" name="Text Box 53"/>
          <p:cNvSpPr txBox="1">
            <a:spLocks noChangeArrowheads="1"/>
          </p:cNvSpPr>
          <p:nvPr/>
        </p:nvSpPr>
        <p:spPr bwMode="auto">
          <a:xfrm>
            <a:off x="7703317" y="3873994"/>
            <a:ext cx="182742" cy="215444"/>
          </a:xfrm>
          <a:prstGeom prst="rect">
            <a:avLst/>
          </a:prstGeom>
          <a:solidFill>
            <a:schemeClr val="accent6"/>
          </a:solid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19</a:t>
            </a:r>
            <a:endParaRPr lang="en-IE" sz="1400" dirty="0">
              <a:solidFill>
                <a:schemeClr val="bg1"/>
              </a:solidFill>
              <a:cs typeface="Calibri" pitchFamily="34" charset="0"/>
            </a:endParaRPr>
          </a:p>
        </p:txBody>
      </p:sp>
      <p:sp>
        <p:nvSpPr>
          <p:cNvPr id="99" name="Text Box 53"/>
          <p:cNvSpPr txBox="1">
            <a:spLocks noChangeArrowheads="1"/>
          </p:cNvSpPr>
          <p:nvPr/>
        </p:nvSpPr>
        <p:spPr bwMode="auto">
          <a:xfrm>
            <a:off x="8137849" y="4827075"/>
            <a:ext cx="54502" cy="215444"/>
          </a:xfrm>
          <a:prstGeom prst="rect">
            <a:avLst/>
          </a:prstGeom>
          <a:no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a:t>
            </a:r>
            <a:endParaRPr lang="en-IE" sz="1400" dirty="0">
              <a:solidFill>
                <a:schemeClr val="bg1"/>
              </a:solidFill>
              <a:cs typeface="Calibri" pitchFamily="34" charset="0"/>
            </a:endParaRPr>
          </a:p>
        </p:txBody>
      </p:sp>
      <p:sp>
        <p:nvSpPr>
          <p:cNvPr id="100" name="Text Box 53"/>
          <p:cNvSpPr txBox="1">
            <a:spLocks noChangeArrowheads="1"/>
          </p:cNvSpPr>
          <p:nvPr/>
        </p:nvSpPr>
        <p:spPr bwMode="auto">
          <a:xfrm>
            <a:off x="8003999" y="5064827"/>
            <a:ext cx="322204" cy="215444"/>
          </a:xfrm>
          <a:prstGeom prst="rect">
            <a:avLst/>
          </a:prstGeom>
          <a:noFill/>
          <a:ln w="9525">
            <a:noFill/>
            <a:miter lim="800000"/>
            <a:headEnd/>
            <a:tailEnd/>
          </a:ln>
        </p:spPr>
        <p:txBody>
          <a:bodyPr wrap="none" lIns="0" tIns="0" rIns="0" bIns="0" anchor="ctr" anchorCtr="0">
            <a:spAutoFit/>
          </a:bodyPr>
          <a:lstStyle/>
          <a:p>
            <a:pPr algn="ctr"/>
            <a:r>
              <a:rPr lang="en-IE" sz="1400" b="1" dirty="0" smtClean="0">
                <a:solidFill>
                  <a:schemeClr val="bg1"/>
                </a:solidFill>
                <a:cs typeface="Calibri" pitchFamily="34" charset="0"/>
              </a:rPr>
              <a:t>3.89</a:t>
            </a:r>
            <a:endParaRPr lang="en-IE" sz="1400" b="1" dirty="0">
              <a:solidFill>
                <a:schemeClr val="bg1"/>
              </a:solidFill>
              <a:cs typeface="Calibri" pitchFamily="34" charset="0"/>
            </a:endParaRPr>
          </a:p>
        </p:txBody>
      </p:sp>
      <p:sp>
        <p:nvSpPr>
          <p:cNvPr id="101" name="Text Box 53"/>
          <p:cNvSpPr txBox="1">
            <a:spLocks noChangeArrowheads="1"/>
          </p:cNvSpPr>
          <p:nvPr/>
        </p:nvSpPr>
        <p:spPr bwMode="auto">
          <a:xfrm>
            <a:off x="8073730" y="3873994"/>
            <a:ext cx="182742" cy="215444"/>
          </a:xfrm>
          <a:prstGeom prst="rect">
            <a:avLst/>
          </a:prstGeom>
          <a:solidFill>
            <a:schemeClr val="accent6"/>
          </a:solid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28</a:t>
            </a:r>
            <a:endParaRPr lang="en-IE" sz="1400" dirty="0">
              <a:solidFill>
                <a:schemeClr val="bg1"/>
              </a:solidFill>
              <a:cs typeface="Calibri" pitchFamily="34" charset="0"/>
            </a:endParaRPr>
          </a:p>
        </p:txBody>
      </p:sp>
      <p:sp>
        <p:nvSpPr>
          <p:cNvPr id="102" name="Text Box 53"/>
          <p:cNvSpPr txBox="1">
            <a:spLocks noChangeArrowheads="1"/>
          </p:cNvSpPr>
          <p:nvPr/>
        </p:nvSpPr>
        <p:spPr bwMode="auto">
          <a:xfrm>
            <a:off x="8506493" y="4827075"/>
            <a:ext cx="54502" cy="215444"/>
          </a:xfrm>
          <a:prstGeom prst="rect">
            <a:avLst/>
          </a:prstGeom>
          <a:no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a:t>
            </a:r>
            <a:endParaRPr lang="en-IE" sz="1400" dirty="0">
              <a:solidFill>
                <a:schemeClr val="bg1"/>
              </a:solidFill>
              <a:cs typeface="Calibri" pitchFamily="34" charset="0"/>
            </a:endParaRPr>
          </a:p>
        </p:txBody>
      </p:sp>
      <p:sp>
        <p:nvSpPr>
          <p:cNvPr id="103" name="Text Box 53"/>
          <p:cNvSpPr txBox="1">
            <a:spLocks noChangeArrowheads="1"/>
          </p:cNvSpPr>
          <p:nvPr/>
        </p:nvSpPr>
        <p:spPr bwMode="auto">
          <a:xfrm>
            <a:off x="8372643" y="5064827"/>
            <a:ext cx="322204" cy="215444"/>
          </a:xfrm>
          <a:prstGeom prst="rect">
            <a:avLst/>
          </a:prstGeom>
          <a:noFill/>
          <a:ln w="9525">
            <a:noFill/>
            <a:miter lim="800000"/>
            <a:headEnd/>
            <a:tailEnd/>
          </a:ln>
        </p:spPr>
        <p:txBody>
          <a:bodyPr wrap="none" lIns="0" tIns="0" rIns="0" bIns="0" anchor="ctr" anchorCtr="0">
            <a:spAutoFit/>
          </a:bodyPr>
          <a:lstStyle/>
          <a:p>
            <a:pPr algn="ctr"/>
            <a:r>
              <a:rPr lang="en-IE" sz="1400" b="1" dirty="0" smtClean="0">
                <a:solidFill>
                  <a:schemeClr val="bg1"/>
                </a:solidFill>
                <a:cs typeface="Calibri" pitchFamily="34" charset="0"/>
              </a:rPr>
              <a:t>4.32</a:t>
            </a:r>
            <a:endParaRPr lang="en-IE" sz="1400" b="1" dirty="0">
              <a:solidFill>
                <a:schemeClr val="bg1"/>
              </a:solidFill>
              <a:cs typeface="Calibri" pitchFamily="34" charset="0"/>
            </a:endParaRPr>
          </a:p>
        </p:txBody>
      </p:sp>
      <p:sp>
        <p:nvSpPr>
          <p:cNvPr id="104" name="Text Box 53"/>
          <p:cNvSpPr txBox="1">
            <a:spLocks noChangeArrowheads="1"/>
          </p:cNvSpPr>
          <p:nvPr/>
        </p:nvSpPr>
        <p:spPr bwMode="auto">
          <a:xfrm>
            <a:off x="8442374" y="3873994"/>
            <a:ext cx="182742" cy="215444"/>
          </a:xfrm>
          <a:prstGeom prst="rect">
            <a:avLst/>
          </a:prstGeom>
          <a:solidFill>
            <a:schemeClr val="accent6"/>
          </a:solid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13</a:t>
            </a:r>
            <a:endParaRPr lang="en-IE" sz="1400" dirty="0">
              <a:solidFill>
                <a:schemeClr val="bg1"/>
              </a:solidFill>
              <a:cs typeface="Calibri" pitchFamily="34" charset="0"/>
            </a:endParaRPr>
          </a:p>
        </p:txBody>
      </p:sp>
      <p:sp>
        <p:nvSpPr>
          <p:cNvPr id="105" name="Text Box 48"/>
          <p:cNvSpPr txBox="1">
            <a:spLocks noChangeArrowheads="1"/>
          </p:cNvSpPr>
          <p:nvPr/>
        </p:nvSpPr>
        <p:spPr bwMode="auto">
          <a:xfrm>
            <a:off x="2812188" y="4243893"/>
            <a:ext cx="89768"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t>
            </a:r>
          </a:p>
        </p:txBody>
      </p:sp>
      <p:sp>
        <p:nvSpPr>
          <p:cNvPr id="106" name="Text Box 48"/>
          <p:cNvSpPr txBox="1">
            <a:spLocks noChangeArrowheads="1"/>
          </p:cNvSpPr>
          <p:nvPr/>
        </p:nvSpPr>
        <p:spPr bwMode="auto">
          <a:xfrm>
            <a:off x="4349684" y="4564530"/>
            <a:ext cx="54503"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a:solidFill>
                  <a:srgbClr val="22505F"/>
                </a:solidFill>
                <a:cs typeface="Calibri" pitchFamily="34" charset="0"/>
              </a:rPr>
              <a:t>-</a:t>
            </a:r>
            <a:endParaRPr lang="en-IE" sz="1400" dirty="0" smtClean="0">
              <a:solidFill>
                <a:srgbClr val="22505F"/>
              </a:solidFill>
              <a:cs typeface="Calibri" pitchFamily="34" charset="0"/>
            </a:endParaRPr>
          </a:p>
        </p:txBody>
      </p:sp>
      <p:sp>
        <p:nvSpPr>
          <p:cNvPr id="107" name="Text Box 48"/>
          <p:cNvSpPr txBox="1">
            <a:spLocks noChangeArrowheads="1"/>
          </p:cNvSpPr>
          <p:nvPr/>
        </p:nvSpPr>
        <p:spPr bwMode="auto">
          <a:xfrm>
            <a:off x="6241225" y="4112949"/>
            <a:ext cx="54503"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a:solidFill>
                  <a:srgbClr val="22505F"/>
                </a:solidFill>
                <a:cs typeface="Calibri" pitchFamily="34" charset="0"/>
              </a:rPr>
              <a:t>-</a:t>
            </a:r>
            <a:endParaRPr lang="en-IE" sz="1400" dirty="0" smtClean="0">
              <a:solidFill>
                <a:srgbClr val="22505F"/>
              </a:solidFill>
              <a:cs typeface="Calibri" pitchFamily="34" charset="0"/>
            </a:endParaRPr>
          </a:p>
        </p:txBody>
      </p:sp>
      <p:sp>
        <p:nvSpPr>
          <p:cNvPr id="108" name="Text Box 48"/>
          <p:cNvSpPr txBox="1">
            <a:spLocks noChangeArrowheads="1"/>
          </p:cNvSpPr>
          <p:nvPr/>
        </p:nvSpPr>
        <p:spPr bwMode="auto">
          <a:xfrm>
            <a:off x="6602385" y="4256534"/>
            <a:ext cx="89768"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a:solidFill>
                  <a:srgbClr val="22505F"/>
                </a:solidFill>
                <a:cs typeface="Calibri" pitchFamily="34" charset="0"/>
              </a:rPr>
              <a:t>*</a:t>
            </a:r>
            <a:endParaRPr lang="en-IE" sz="1400" dirty="0" smtClean="0">
              <a:solidFill>
                <a:srgbClr val="22505F"/>
              </a:solidFill>
              <a:cs typeface="Calibri" pitchFamily="34" charset="0"/>
            </a:endParaRPr>
          </a:p>
        </p:txBody>
      </p:sp>
      <p:sp>
        <p:nvSpPr>
          <p:cNvPr id="109" name="Text Box 48"/>
          <p:cNvSpPr txBox="1">
            <a:spLocks noChangeArrowheads="1"/>
          </p:cNvSpPr>
          <p:nvPr/>
        </p:nvSpPr>
        <p:spPr bwMode="auto">
          <a:xfrm>
            <a:off x="8510624" y="4256534"/>
            <a:ext cx="89768"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a:solidFill>
                  <a:srgbClr val="22505F"/>
                </a:solidFill>
                <a:cs typeface="Calibri" pitchFamily="34" charset="0"/>
              </a:rPr>
              <a:t>*</a:t>
            </a:r>
            <a:endParaRPr lang="en-IE" sz="1400" dirty="0" smtClean="0">
              <a:solidFill>
                <a:srgbClr val="22505F"/>
              </a:solidFill>
              <a:cs typeface="Calibri" pitchFamily="34" charset="0"/>
            </a:endParaRPr>
          </a:p>
        </p:txBody>
      </p:sp>
      <p:sp>
        <p:nvSpPr>
          <p:cNvPr id="110" name="Text Box 48"/>
          <p:cNvSpPr txBox="1">
            <a:spLocks noChangeArrowheads="1"/>
          </p:cNvSpPr>
          <p:nvPr/>
        </p:nvSpPr>
        <p:spPr bwMode="auto">
          <a:xfrm>
            <a:off x="8145077" y="4389507"/>
            <a:ext cx="54503"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a:solidFill>
                  <a:srgbClr val="22505F"/>
                </a:solidFill>
                <a:cs typeface="Calibri" pitchFamily="34" charset="0"/>
              </a:rPr>
              <a:t>-</a:t>
            </a:r>
            <a:endParaRPr lang="en-IE" sz="1400" dirty="0" smtClean="0">
              <a:solidFill>
                <a:srgbClr val="22505F"/>
              </a:solidFill>
              <a:cs typeface="Calibri" pitchFamily="34" charset="0"/>
            </a:endParaRPr>
          </a:p>
        </p:txBody>
      </p:sp>
      <p:sp>
        <p:nvSpPr>
          <p:cNvPr id="21" name="Oval 20"/>
          <p:cNvSpPr/>
          <p:nvPr/>
        </p:nvSpPr>
        <p:spPr>
          <a:xfrm>
            <a:off x="2682576" y="2302933"/>
            <a:ext cx="331555" cy="440266"/>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11" name="Oval 110"/>
          <p:cNvSpPr/>
          <p:nvPr/>
        </p:nvSpPr>
        <p:spPr>
          <a:xfrm>
            <a:off x="4231695" y="2302933"/>
            <a:ext cx="331555" cy="440266"/>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12" name="Oval 111"/>
          <p:cNvSpPr/>
          <p:nvPr/>
        </p:nvSpPr>
        <p:spPr>
          <a:xfrm>
            <a:off x="6476627" y="2328332"/>
            <a:ext cx="331555" cy="440266"/>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13" name="Oval 112"/>
          <p:cNvSpPr/>
          <p:nvPr/>
        </p:nvSpPr>
        <p:spPr>
          <a:xfrm>
            <a:off x="8395217" y="2328332"/>
            <a:ext cx="331555" cy="440266"/>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extLst>
      <p:ext uri="{BB962C8B-B14F-4D97-AF65-F5344CB8AC3E}">
        <p14:creationId xmlns:p14="http://schemas.microsoft.com/office/powerpoint/2010/main" val="12085535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76000" y="322816"/>
            <a:ext cx="5543560" cy="353794"/>
          </a:xfrm>
        </p:spPr>
        <p:txBody>
          <a:bodyPr/>
          <a:lstStyle/>
          <a:p>
            <a:r>
              <a:rPr lang="en-IE" dirty="0" smtClean="0"/>
              <a:t>Rating Of Accommodation - III</a:t>
            </a:r>
            <a:endParaRPr lang="en-GB" dirty="0"/>
          </a:p>
        </p:txBody>
      </p:sp>
      <p:sp>
        <p:nvSpPr>
          <p:cNvPr id="6" name="Text Placeholder 5"/>
          <p:cNvSpPr>
            <a:spLocks noGrp="1"/>
          </p:cNvSpPr>
          <p:nvPr>
            <p:ph type="body" sz="quarter" idx="13"/>
          </p:nvPr>
        </p:nvSpPr>
        <p:spPr>
          <a:xfrm>
            <a:off x="587875" y="682816"/>
            <a:ext cx="5533398" cy="422422"/>
          </a:xfrm>
        </p:spPr>
        <p:txBody>
          <a:bodyPr/>
          <a:lstStyle/>
          <a:p>
            <a:r>
              <a:rPr lang="en-IE" dirty="0" smtClean="0"/>
              <a:t>(Base: All </a:t>
            </a:r>
            <a:r>
              <a:rPr lang="en-IE" dirty="0">
                <a:cs typeface="Calibri" pitchFamily="34" charset="0"/>
              </a:rPr>
              <a:t>Aged 18-25 – 412)</a:t>
            </a:r>
            <a:endParaRPr lang="en-US" dirty="0">
              <a:cs typeface="Calibri" pitchFamily="34" charset="0"/>
            </a:endParaRPr>
          </a:p>
        </p:txBody>
      </p:sp>
      <p:sp>
        <p:nvSpPr>
          <p:cNvPr id="7" name="Text Placeholder 6"/>
          <p:cNvSpPr>
            <a:spLocks noGrp="1"/>
          </p:cNvSpPr>
          <p:nvPr>
            <p:ph type="body" sz="quarter" idx="14"/>
          </p:nvPr>
        </p:nvSpPr>
        <p:spPr/>
        <p:txBody>
          <a:bodyPr>
            <a:noAutofit/>
          </a:bodyPr>
          <a:lstStyle/>
          <a:p>
            <a:r>
              <a:rPr lang="en-GB" dirty="0" smtClean="0"/>
              <a:t>While again it is those not paying rent that over index on satisfaction, those renting from a local authority shoe the greatest level of satisfaction with facilities available.</a:t>
            </a:r>
            <a:endParaRPr lang="en-GB" dirty="0"/>
          </a:p>
        </p:txBody>
      </p:sp>
      <p:sp>
        <p:nvSpPr>
          <p:cNvPr id="8" name="Text Box 48"/>
          <p:cNvSpPr txBox="1">
            <a:spLocks noChangeArrowheads="1"/>
          </p:cNvSpPr>
          <p:nvPr/>
        </p:nvSpPr>
        <p:spPr bwMode="auto">
          <a:xfrm>
            <a:off x="2017246" y="1183945"/>
            <a:ext cx="517193" cy="366254"/>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Overall</a:t>
            </a:r>
          </a:p>
          <a:p>
            <a:pPr algn="ctr">
              <a:lnSpc>
                <a:spcPct val="85000"/>
              </a:lnSpc>
            </a:pPr>
            <a:r>
              <a:rPr lang="en-IE" sz="1400" dirty="0" smtClean="0">
                <a:solidFill>
                  <a:srgbClr val="22505F"/>
                </a:solidFill>
                <a:cs typeface="Calibri" pitchFamily="34" charset="0"/>
              </a:rPr>
              <a:t>Rating</a:t>
            </a:r>
            <a:endParaRPr lang="en-US" sz="1400" dirty="0">
              <a:solidFill>
                <a:srgbClr val="22505F"/>
              </a:solidFill>
              <a:cs typeface="Calibri" pitchFamily="34" charset="0"/>
            </a:endParaRPr>
          </a:p>
        </p:txBody>
      </p:sp>
      <p:sp>
        <p:nvSpPr>
          <p:cNvPr id="10" name="Text Box 53"/>
          <p:cNvSpPr txBox="1">
            <a:spLocks noChangeArrowheads="1"/>
          </p:cNvSpPr>
          <p:nvPr/>
        </p:nvSpPr>
        <p:spPr bwMode="auto">
          <a:xfrm>
            <a:off x="522674" y="2465411"/>
            <a:ext cx="895181" cy="215444"/>
          </a:xfrm>
          <a:prstGeom prst="rect">
            <a:avLst/>
          </a:prstGeom>
          <a:noFill/>
          <a:ln w="9525">
            <a:noFill/>
            <a:miter lim="800000"/>
            <a:headEnd/>
            <a:tailEnd/>
          </a:ln>
        </p:spPr>
        <p:txBody>
          <a:bodyPr wrap="none" lIns="0" tIns="0" rIns="0" bIns="0" anchor="ctr" anchorCtr="0">
            <a:spAutoFit/>
          </a:bodyPr>
          <a:lstStyle/>
          <a:p>
            <a:pPr algn="r"/>
            <a:r>
              <a:rPr lang="en-IE" sz="1400" dirty="0" smtClean="0">
                <a:solidFill>
                  <a:schemeClr val="bg1"/>
                </a:solidFill>
                <a:cs typeface="Calibri" pitchFamily="34" charset="0"/>
              </a:rPr>
              <a:t>Excellent (5)</a:t>
            </a:r>
            <a:endParaRPr lang="en-IE" sz="1400" dirty="0">
              <a:solidFill>
                <a:schemeClr val="bg1"/>
              </a:solidFill>
              <a:cs typeface="Calibri" pitchFamily="34" charset="0"/>
            </a:endParaRPr>
          </a:p>
        </p:txBody>
      </p:sp>
      <p:sp>
        <p:nvSpPr>
          <p:cNvPr id="11" name="Text Box 53"/>
          <p:cNvSpPr txBox="1">
            <a:spLocks noChangeArrowheads="1"/>
          </p:cNvSpPr>
          <p:nvPr/>
        </p:nvSpPr>
        <p:spPr bwMode="auto">
          <a:xfrm>
            <a:off x="462464" y="4305608"/>
            <a:ext cx="955391" cy="215444"/>
          </a:xfrm>
          <a:prstGeom prst="rect">
            <a:avLst/>
          </a:prstGeom>
          <a:noFill/>
          <a:ln w="9525">
            <a:noFill/>
            <a:miter lim="800000"/>
            <a:headEnd/>
            <a:tailEnd/>
          </a:ln>
        </p:spPr>
        <p:txBody>
          <a:bodyPr wrap="none" lIns="0" tIns="0" rIns="0" bIns="0" anchor="ctr" anchorCtr="0">
            <a:spAutoFit/>
          </a:bodyPr>
          <a:lstStyle/>
          <a:p>
            <a:pPr algn="r"/>
            <a:r>
              <a:rPr lang="en-IE" sz="1400" dirty="0" smtClean="0">
                <a:solidFill>
                  <a:schemeClr val="bg1"/>
                </a:solidFill>
                <a:cs typeface="Calibri" pitchFamily="34" charset="0"/>
              </a:rPr>
              <a:t>Very poor (1)</a:t>
            </a:r>
            <a:endParaRPr lang="en-IE" sz="1400" dirty="0">
              <a:solidFill>
                <a:schemeClr val="bg1"/>
              </a:solidFill>
              <a:cs typeface="Calibri" pitchFamily="34" charset="0"/>
            </a:endParaRPr>
          </a:p>
        </p:txBody>
      </p:sp>
      <p:sp>
        <p:nvSpPr>
          <p:cNvPr id="12" name="Text Box 53"/>
          <p:cNvSpPr txBox="1">
            <a:spLocks noChangeArrowheads="1"/>
          </p:cNvSpPr>
          <p:nvPr/>
        </p:nvSpPr>
        <p:spPr bwMode="auto">
          <a:xfrm>
            <a:off x="1217479" y="3873994"/>
            <a:ext cx="200376" cy="215444"/>
          </a:xfrm>
          <a:prstGeom prst="rect">
            <a:avLst/>
          </a:prstGeom>
          <a:noFill/>
          <a:ln w="9525">
            <a:noFill/>
            <a:miter lim="800000"/>
            <a:headEnd/>
            <a:tailEnd/>
          </a:ln>
        </p:spPr>
        <p:txBody>
          <a:bodyPr wrap="none" lIns="0" tIns="0" rIns="0" bIns="0" anchor="ctr" anchorCtr="0">
            <a:spAutoFit/>
          </a:bodyPr>
          <a:lstStyle/>
          <a:p>
            <a:pPr algn="r"/>
            <a:r>
              <a:rPr lang="en-IE" sz="1400" dirty="0" smtClean="0">
                <a:solidFill>
                  <a:schemeClr val="bg1"/>
                </a:solidFill>
                <a:cs typeface="Calibri" pitchFamily="34" charset="0"/>
              </a:rPr>
              <a:t>(3)</a:t>
            </a:r>
            <a:endParaRPr lang="en-IE" sz="1400" dirty="0">
              <a:solidFill>
                <a:schemeClr val="bg1"/>
              </a:solidFill>
              <a:cs typeface="Calibri" pitchFamily="34" charset="0"/>
            </a:endParaRPr>
          </a:p>
        </p:txBody>
      </p:sp>
      <p:sp>
        <p:nvSpPr>
          <p:cNvPr id="13" name="Text Box 53"/>
          <p:cNvSpPr txBox="1">
            <a:spLocks noChangeArrowheads="1"/>
          </p:cNvSpPr>
          <p:nvPr/>
        </p:nvSpPr>
        <p:spPr bwMode="auto">
          <a:xfrm>
            <a:off x="1217479" y="3269267"/>
            <a:ext cx="200376" cy="215444"/>
          </a:xfrm>
          <a:prstGeom prst="rect">
            <a:avLst/>
          </a:prstGeom>
          <a:noFill/>
          <a:ln w="9525">
            <a:noFill/>
            <a:miter lim="800000"/>
            <a:headEnd/>
            <a:tailEnd/>
          </a:ln>
        </p:spPr>
        <p:txBody>
          <a:bodyPr wrap="none" lIns="0" tIns="0" rIns="0" bIns="0" anchor="ctr" anchorCtr="0">
            <a:spAutoFit/>
          </a:bodyPr>
          <a:lstStyle/>
          <a:p>
            <a:pPr algn="r"/>
            <a:r>
              <a:rPr lang="en-IE" sz="1400" dirty="0" smtClean="0">
                <a:solidFill>
                  <a:schemeClr val="bg1"/>
                </a:solidFill>
                <a:cs typeface="Calibri" pitchFamily="34" charset="0"/>
              </a:rPr>
              <a:t>(4)</a:t>
            </a:r>
            <a:endParaRPr lang="en-IE" sz="1400" dirty="0">
              <a:solidFill>
                <a:schemeClr val="bg1"/>
              </a:solidFill>
              <a:cs typeface="Calibri" pitchFamily="34" charset="0"/>
            </a:endParaRPr>
          </a:p>
        </p:txBody>
      </p:sp>
      <p:graphicFrame>
        <p:nvGraphicFramePr>
          <p:cNvPr id="14" name="Chart 13"/>
          <p:cNvGraphicFramePr/>
          <p:nvPr>
            <p:extLst>
              <p:ext uri="{D42A27DB-BD31-4B8C-83A1-F6EECF244321}">
                <p14:modId xmlns:p14="http://schemas.microsoft.com/office/powerpoint/2010/main" val="2056280715"/>
              </p:ext>
            </p:extLst>
          </p:nvPr>
        </p:nvGraphicFramePr>
        <p:xfrm>
          <a:off x="1389593" y="1621252"/>
          <a:ext cx="7495112" cy="3410461"/>
        </p:xfrm>
        <a:graphic>
          <a:graphicData uri="http://schemas.openxmlformats.org/drawingml/2006/chart">
            <c:chart xmlns:c="http://schemas.openxmlformats.org/drawingml/2006/chart" xmlns:r="http://schemas.openxmlformats.org/officeDocument/2006/relationships" r:id="rId2"/>
          </a:graphicData>
        </a:graphic>
      </p:graphicFrame>
      <p:sp>
        <p:nvSpPr>
          <p:cNvPr id="15" name="TextBox 14"/>
          <p:cNvSpPr txBox="1"/>
          <p:nvPr/>
        </p:nvSpPr>
        <p:spPr>
          <a:xfrm>
            <a:off x="8705460" y="6508770"/>
            <a:ext cx="259686" cy="153888"/>
          </a:xfrm>
          <a:prstGeom prst="rect">
            <a:avLst/>
          </a:prstGeom>
          <a:noFill/>
        </p:spPr>
        <p:txBody>
          <a:bodyPr wrap="none" lIns="0" tIns="0" rIns="0" bIns="0" rtlCol="0" anchor="b" anchorCtr="1">
            <a:spAutoFit/>
          </a:bodyPr>
          <a:lstStyle/>
          <a:p>
            <a:pPr algn="ctr"/>
            <a:r>
              <a:rPr lang="en-GB" sz="1000" i="1" dirty="0" smtClean="0">
                <a:solidFill>
                  <a:srgbClr val="22505F"/>
                </a:solidFill>
                <a:cs typeface="Calibri" pitchFamily="34" charset="0"/>
              </a:rPr>
              <a:t>(Q.7)</a:t>
            </a:r>
            <a:endParaRPr lang="en-US" sz="1000" i="1" dirty="0">
              <a:solidFill>
                <a:srgbClr val="22505F"/>
              </a:solidFill>
              <a:cs typeface="Calibri" pitchFamily="34" charset="0"/>
            </a:endParaRPr>
          </a:p>
        </p:txBody>
      </p:sp>
      <p:sp>
        <p:nvSpPr>
          <p:cNvPr id="16" name="Text Box 53"/>
          <p:cNvSpPr txBox="1">
            <a:spLocks noChangeArrowheads="1"/>
          </p:cNvSpPr>
          <p:nvPr/>
        </p:nvSpPr>
        <p:spPr bwMode="auto">
          <a:xfrm>
            <a:off x="1217479" y="4168888"/>
            <a:ext cx="200376" cy="215444"/>
          </a:xfrm>
          <a:prstGeom prst="rect">
            <a:avLst/>
          </a:prstGeom>
          <a:noFill/>
          <a:ln w="9525">
            <a:noFill/>
            <a:miter lim="800000"/>
            <a:headEnd/>
            <a:tailEnd/>
          </a:ln>
        </p:spPr>
        <p:txBody>
          <a:bodyPr wrap="none" lIns="0" tIns="0" rIns="0" bIns="0" anchor="ctr" anchorCtr="0">
            <a:spAutoFit/>
          </a:bodyPr>
          <a:lstStyle/>
          <a:p>
            <a:pPr algn="r"/>
            <a:r>
              <a:rPr lang="en-IE" sz="1400" dirty="0" smtClean="0">
                <a:solidFill>
                  <a:schemeClr val="bg1"/>
                </a:solidFill>
                <a:cs typeface="Calibri" pitchFamily="34" charset="0"/>
              </a:rPr>
              <a:t>(2)</a:t>
            </a:r>
            <a:endParaRPr lang="en-IE" sz="1400" dirty="0">
              <a:solidFill>
                <a:schemeClr val="bg1"/>
              </a:solidFill>
              <a:cs typeface="Calibri" pitchFamily="34" charset="0"/>
            </a:endParaRPr>
          </a:p>
        </p:txBody>
      </p:sp>
      <p:sp>
        <p:nvSpPr>
          <p:cNvPr id="17" name="Text Box 53"/>
          <p:cNvSpPr txBox="1">
            <a:spLocks noChangeArrowheads="1"/>
          </p:cNvSpPr>
          <p:nvPr/>
        </p:nvSpPr>
        <p:spPr bwMode="auto">
          <a:xfrm>
            <a:off x="107804" y="5348524"/>
            <a:ext cx="1020857" cy="184666"/>
          </a:xfrm>
          <a:prstGeom prst="rect">
            <a:avLst/>
          </a:prstGeom>
          <a:noFill/>
          <a:ln w="9525">
            <a:noFill/>
            <a:miter lim="800000"/>
            <a:headEnd/>
            <a:tailEnd/>
          </a:ln>
        </p:spPr>
        <p:txBody>
          <a:bodyPr wrap="none" lIns="0" tIns="0" rIns="0" bIns="0" anchor="ctr" anchorCtr="0">
            <a:spAutoFit/>
          </a:bodyPr>
          <a:lstStyle/>
          <a:p>
            <a:r>
              <a:rPr lang="en-IE" sz="1200" dirty="0" smtClean="0">
                <a:solidFill>
                  <a:schemeClr val="bg1"/>
                </a:solidFill>
                <a:cs typeface="Calibri" pitchFamily="34" charset="0"/>
              </a:rPr>
              <a:t>*Small Base Size</a:t>
            </a:r>
            <a:endParaRPr lang="en-IE" sz="1200" u="sng" dirty="0">
              <a:solidFill>
                <a:schemeClr val="bg1"/>
              </a:solidFill>
              <a:cs typeface="Calibri" pitchFamily="34" charset="0"/>
            </a:endParaRPr>
          </a:p>
        </p:txBody>
      </p:sp>
      <p:cxnSp>
        <p:nvCxnSpPr>
          <p:cNvPr id="3" name="Straight Connector 2"/>
          <p:cNvCxnSpPr/>
          <p:nvPr/>
        </p:nvCxnSpPr>
        <p:spPr>
          <a:xfrm flipV="1">
            <a:off x="3240213" y="985650"/>
            <a:ext cx="0" cy="4493502"/>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2" name="Text Box 53"/>
          <p:cNvSpPr txBox="1">
            <a:spLocks noChangeArrowheads="1"/>
          </p:cNvSpPr>
          <p:nvPr/>
        </p:nvSpPr>
        <p:spPr bwMode="auto">
          <a:xfrm>
            <a:off x="573777" y="4827075"/>
            <a:ext cx="844078" cy="215444"/>
          </a:xfrm>
          <a:prstGeom prst="rect">
            <a:avLst/>
          </a:prstGeom>
          <a:noFill/>
          <a:ln w="9525">
            <a:noFill/>
            <a:miter lim="800000"/>
            <a:headEnd/>
            <a:tailEnd/>
          </a:ln>
        </p:spPr>
        <p:txBody>
          <a:bodyPr wrap="none" lIns="0" tIns="0" rIns="0" bIns="0" anchor="ctr" anchorCtr="0">
            <a:spAutoFit/>
          </a:bodyPr>
          <a:lstStyle/>
          <a:p>
            <a:pPr algn="r"/>
            <a:r>
              <a:rPr lang="en-IE" sz="1400" dirty="0" smtClean="0">
                <a:solidFill>
                  <a:schemeClr val="bg1"/>
                </a:solidFill>
                <a:cs typeface="Calibri" pitchFamily="34" charset="0"/>
              </a:rPr>
              <a:t>Don’t know</a:t>
            </a:r>
            <a:endParaRPr lang="en-IE" sz="1400" dirty="0">
              <a:solidFill>
                <a:schemeClr val="bg1"/>
              </a:solidFill>
              <a:cs typeface="Calibri" pitchFamily="34" charset="0"/>
            </a:endParaRPr>
          </a:p>
        </p:txBody>
      </p:sp>
      <p:sp>
        <p:nvSpPr>
          <p:cNvPr id="23" name="Text Box 53"/>
          <p:cNvSpPr txBox="1">
            <a:spLocks noChangeArrowheads="1"/>
          </p:cNvSpPr>
          <p:nvPr/>
        </p:nvSpPr>
        <p:spPr bwMode="auto">
          <a:xfrm>
            <a:off x="539088" y="5064827"/>
            <a:ext cx="878767" cy="215444"/>
          </a:xfrm>
          <a:prstGeom prst="rect">
            <a:avLst/>
          </a:prstGeom>
          <a:noFill/>
          <a:ln w="9525">
            <a:noFill/>
            <a:miter lim="800000"/>
            <a:headEnd/>
            <a:tailEnd/>
          </a:ln>
        </p:spPr>
        <p:txBody>
          <a:bodyPr wrap="none" lIns="0" tIns="0" rIns="0" bIns="0" anchor="ctr" anchorCtr="0">
            <a:spAutoFit/>
          </a:bodyPr>
          <a:lstStyle/>
          <a:p>
            <a:pPr algn="r"/>
            <a:r>
              <a:rPr lang="en-IE" sz="1400" b="1" dirty="0" smtClean="0">
                <a:solidFill>
                  <a:schemeClr val="bg1"/>
                </a:solidFill>
                <a:cs typeface="Calibri" pitchFamily="34" charset="0"/>
              </a:rPr>
              <a:t>Mean Score</a:t>
            </a:r>
            <a:endParaRPr lang="en-IE" sz="1400" b="1" dirty="0">
              <a:solidFill>
                <a:schemeClr val="bg1"/>
              </a:solidFill>
              <a:cs typeface="Calibri" pitchFamily="34" charset="0"/>
            </a:endParaRPr>
          </a:p>
        </p:txBody>
      </p:sp>
      <p:sp>
        <p:nvSpPr>
          <p:cNvPr id="26" name="Text Box 48"/>
          <p:cNvSpPr txBox="1">
            <a:spLocks noChangeArrowheads="1"/>
          </p:cNvSpPr>
          <p:nvPr/>
        </p:nvSpPr>
        <p:spPr bwMode="auto">
          <a:xfrm>
            <a:off x="6777433" y="501804"/>
            <a:ext cx="262892" cy="130805"/>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000" dirty="0" smtClean="0">
                <a:solidFill>
                  <a:srgbClr val="22505F"/>
                </a:solidFill>
                <a:cs typeface="Calibri" pitchFamily="34" charset="0"/>
              </a:rPr>
              <a:t>Total</a:t>
            </a:r>
            <a:endParaRPr lang="en-US" sz="1000" dirty="0">
              <a:solidFill>
                <a:srgbClr val="22505F"/>
              </a:solidFill>
              <a:cs typeface="Calibri" pitchFamily="34" charset="0"/>
            </a:endParaRPr>
          </a:p>
        </p:txBody>
      </p:sp>
      <p:sp>
        <p:nvSpPr>
          <p:cNvPr id="31" name="Text Box 53"/>
          <p:cNvSpPr txBox="1">
            <a:spLocks noChangeArrowheads="1"/>
          </p:cNvSpPr>
          <p:nvPr/>
        </p:nvSpPr>
        <p:spPr bwMode="auto">
          <a:xfrm>
            <a:off x="3576817" y="4827075"/>
            <a:ext cx="91371" cy="215444"/>
          </a:xfrm>
          <a:prstGeom prst="rect">
            <a:avLst/>
          </a:prstGeom>
          <a:no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a:t>
            </a:r>
            <a:endParaRPr lang="en-IE" sz="1400" dirty="0">
              <a:solidFill>
                <a:schemeClr val="bg1"/>
              </a:solidFill>
              <a:cs typeface="Calibri" pitchFamily="34" charset="0"/>
            </a:endParaRPr>
          </a:p>
        </p:txBody>
      </p:sp>
      <p:sp>
        <p:nvSpPr>
          <p:cNvPr id="32" name="Text Box 53"/>
          <p:cNvSpPr txBox="1">
            <a:spLocks noChangeArrowheads="1"/>
          </p:cNvSpPr>
          <p:nvPr/>
        </p:nvSpPr>
        <p:spPr bwMode="auto">
          <a:xfrm>
            <a:off x="3461401" y="5064827"/>
            <a:ext cx="322204" cy="215444"/>
          </a:xfrm>
          <a:prstGeom prst="rect">
            <a:avLst/>
          </a:prstGeom>
          <a:noFill/>
          <a:ln w="9525">
            <a:noFill/>
            <a:miter lim="800000"/>
            <a:headEnd/>
            <a:tailEnd/>
          </a:ln>
        </p:spPr>
        <p:txBody>
          <a:bodyPr wrap="none" lIns="0" tIns="0" rIns="0" bIns="0" anchor="ctr" anchorCtr="0">
            <a:spAutoFit/>
          </a:bodyPr>
          <a:lstStyle/>
          <a:p>
            <a:pPr algn="ctr"/>
            <a:r>
              <a:rPr lang="en-IE" sz="1400" b="1" dirty="0" smtClean="0">
                <a:solidFill>
                  <a:schemeClr val="bg1"/>
                </a:solidFill>
                <a:cs typeface="Calibri" pitchFamily="34" charset="0"/>
              </a:rPr>
              <a:t>4.22</a:t>
            </a:r>
            <a:endParaRPr lang="en-IE" sz="1400" b="1" dirty="0">
              <a:solidFill>
                <a:schemeClr val="bg1"/>
              </a:solidFill>
              <a:cs typeface="Calibri" pitchFamily="34" charset="0"/>
            </a:endParaRPr>
          </a:p>
        </p:txBody>
      </p:sp>
      <p:sp>
        <p:nvSpPr>
          <p:cNvPr id="34" name="Text Box 53"/>
          <p:cNvSpPr txBox="1">
            <a:spLocks noChangeArrowheads="1"/>
          </p:cNvSpPr>
          <p:nvPr/>
        </p:nvSpPr>
        <p:spPr bwMode="auto">
          <a:xfrm>
            <a:off x="5466949" y="4827075"/>
            <a:ext cx="91371" cy="215444"/>
          </a:xfrm>
          <a:prstGeom prst="rect">
            <a:avLst/>
          </a:prstGeom>
          <a:no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a:t>
            </a:r>
            <a:endParaRPr lang="en-IE" sz="1400" dirty="0">
              <a:solidFill>
                <a:schemeClr val="bg1"/>
              </a:solidFill>
              <a:cs typeface="Calibri" pitchFamily="34" charset="0"/>
            </a:endParaRPr>
          </a:p>
        </p:txBody>
      </p:sp>
      <p:sp>
        <p:nvSpPr>
          <p:cNvPr id="35" name="Text Box 53"/>
          <p:cNvSpPr txBox="1">
            <a:spLocks noChangeArrowheads="1"/>
          </p:cNvSpPr>
          <p:nvPr/>
        </p:nvSpPr>
        <p:spPr bwMode="auto">
          <a:xfrm>
            <a:off x="5351533" y="5064827"/>
            <a:ext cx="322204" cy="215444"/>
          </a:xfrm>
          <a:prstGeom prst="rect">
            <a:avLst/>
          </a:prstGeom>
          <a:noFill/>
          <a:ln w="9525">
            <a:noFill/>
            <a:miter lim="800000"/>
            <a:headEnd/>
            <a:tailEnd/>
          </a:ln>
        </p:spPr>
        <p:txBody>
          <a:bodyPr wrap="none" lIns="0" tIns="0" rIns="0" bIns="0" anchor="ctr" anchorCtr="0">
            <a:spAutoFit/>
          </a:bodyPr>
          <a:lstStyle/>
          <a:p>
            <a:pPr algn="ctr"/>
            <a:r>
              <a:rPr lang="en-IE" sz="1400" b="1" dirty="0" smtClean="0">
                <a:solidFill>
                  <a:schemeClr val="bg1"/>
                </a:solidFill>
                <a:cs typeface="Calibri" pitchFamily="34" charset="0"/>
              </a:rPr>
              <a:t>4.20</a:t>
            </a:r>
            <a:endParaRPr lang="en-IE" sz="1400" b="1" dirty="0">
              <a:solidFill>
                <a:schemeClr val="bg1"/>
              </a:solidFill>
              <a:cs typeface="Calibri" pitchFamily="34" charset="0"/>
            </a:endParaRPr>
          </a:p>
        </p:txBody>
      </p:sp>
      <p:sp>
        <p:nvSpPr>
          <p:cNvPr id="37" name="Text Box 53"/>
          <p:cNvSpPr txBox="1">
            <a:spLocks noChangeArrowheads="1"/>
          </p:cNvSpPr>
          <p:nvPr/>
        </p:nvSpPr>
        <p:spPr bwMode="auto">
          <a:xfrm>
            <a:off x="7381479" y="4827075"/>
            <a:ext cx="91371" cy="215444"/>
          </a:xfrm>
          <a:prstGeom prst="rect">
            <a:avLst/>
          </a:prstGeom>
          <a:no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a:t>
            </a:r>
            <a:endParaRPr lang="en-IE" sz="1400" dirty="0">
              <a:solidFill>
                <a:schemeClr val="bg1"/>
              </a:solidFill>
              <a:cs typeface="Calibri" pitchFamily="34" charset="0"/>
            </a:endParaRPr>
          </a:p>
        </p:txBody>
      </p:sp>
      <p:sp>
        <p:nvSpPr>
          <p:cNvPr id="38" name="Text Box 53"/>
          <p:cNvSpPr txBox="1">
            <a:spLocks noChangeArrowheads="1"/>
          </p:cNvSpPr>
          <p:nvPr/>
        </p:nvSpPr>
        <p:spPr bwMode="auto">
          <a:xfrm>
            <a:off x="7266063" y="5064827"/>
            <a:ext cx="322204" cy="215444"/>
          </a:xfrm>
          <a:prstGeom prst="rect">
            <a:avLst/>
          </a:prstGeom>
          <a:noFill/>
          <a:ln w="9525">
            <a:noFill/>
            <a:miter lim="800000"/>
            <a:headEnd/>
            <a:tailEnd/>
          </a:ln>
        </p:spPr>
        <p:txBody>
          <a:bodyPr wrap="none" lIns="0" tIns="0" rIns="0" bIns="0" anchor="ctr" anchorCtr="0">
            <a:spAutoFit/>
          </a:bodyPr>
          <a:lstStyle/>
          <a:p>
            <a:pPr algn="ctr"/>
            <a:r>
              <a:rPr lang="en-IE" sz="1400" b="1" dirty="0" smtClean="0">
                <a:solidFill>
                  <a:schemeClr val="bg1"/>
                </a:solidFill>
                <a:cs typeface="Calibri" pitchFamily="34" charset="0"/>
              </a:rPr>
              <a:t>3.73</a:t>
            </a:r>
            <a:endParaRPr lang="en-IE" sz="1400" b="1" dirty="0">
              <a:solidFill>
                <a:schemeClr val="bg1"/>
              </a:solidFill>
              <a:cs typeface="Calibri" pitchFamily="34" charset="0"/>
            </a:endParaRPr>
          </a:p>
        </p:txBody>
      </p:sp>
      <p:cxnSp>
        <p:nvCxnSpPr>
          <p:cNvPr id="5" name="Straight Connector 4"/>
          <p:cNvCxnSpPr/>
          <p:nvPr/>
        </p:nvCxnSpPr>
        <p:spPr>
          <a:xfrm>
            <a:off x="1456171" y="3993590"/>
            <a:ext cx="7319567"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7" name="Text Box 53"/>
          <p:cNvSpPr txBox="1">
            <a:spLocks noChangeArrowheads="1"/>
          </p:cNvSpPr>
          <p:nvPr/>
        </p:nvSpPr>
        <p:spPr bwMode="auto">
          <a:xfrm>
            <a:off x="1623363" y="3873994"/>
            <a:ext cx="182742" cy="215444"/>
          </a:xfrm>
          <a:prstGeom prst="rect">
            <a:avLst/>
          </a:prstGeom>
          <a:solidFill>
            <a:schemeClr val="accent6"/>
          </a:solid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16</a:t>
            </a:r>
            <a:endParaRPr lang="en-IE" sz="1400" dirty="0">
              <a:solidFill>
                <a:schemeClr val="bg1"/>
              </a:solidFill>
              <a:cs typeface="Calibri" pitchFamily="34" charset="0"/>
            </a:endParaRPr>
          </a:p>
        </p:txBody>
      </p:sp>
      <p:sp>
        <p:nvSpPr>
          <p:cNvPr id="30" name="Text Box 53"/>
          <p:cNvSpPr txBox="1">
            <a:spLocks noChangeArrowheads="1"/>
          </p:cNvSpPr>
          <p:nvPr/>
        </p:nvSpPr>
        <p:spPr bwMode="auto">
          <a:xfrm>
            <a:off x="3531132" y="3873994"/>
            <a:ext cx="182742" cy="215444"/>
          </a:xfrm>
          <a:prstGeom prst="rect">
            <a:avLst/>
          </a:prstGeom>
          <a:solidFill>
            <a:schemeClr val="accent6"/>
          </a:solid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14</a:t>
            </a:r>
            <a:endParaRPr lang="en-IE" sz="1400" dirty="0">
              <a:solidFill>
                <a:schemeClr val="bg1"/>
              </a:solidFill>
              <a:cs typeface="Calibri" pitchFamily="34" charset="0"/>
            </a:endParaRPr>
          </a:p>
        </p:txBody>
      </p:sp>
      <p:sp>
        <p:nvSpPr>
          <p:cNvPr id="33" name="Text Box 53"/>
          <p:cNvSpPr txBox="1">
            <a:spLocks noChangeArrowheads="1"/>
          </p:cNvSpPr>
          <p:nvPr/>
        </p:nvSpPr>
        <p:spPr bwMode="auto">
          <a:xfrm>
            <a:off x="5421264" y="3873994"/>
            <a:ext cx="182742" cy="215444"/>
          </a:xfrm>
          <a:prstGeom prst="rect">
            <a:avLst/>
          </a:prstGeom>
          <a:solidFill>
            <a:schemeClr val="accent6"/>
          </a:solid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12</a:t>
            </a:r>
            <a:endParaRPr lang="en-IE" sz="1400" dirty="0">
              <a:solidFill>
                <a:schemeClr val="bg1"/>
              </a:solidFill>
              <a:cs typeface="Calibri" pitchFamily="34" charset="0"/>
            </a:endParaRPr>
          </a:p>
        </p:txBody>
      </p:sp>
      <p:sp>
        <p:nvSpPr>
          <p:cNvPr id="36" name="Text Box 53"/>
          <p:cNvSpPr txBox="1">
            <a:spLocks noChangeArrowheads="1"/>
          </p:cNvSpPr>
          <p:nvPr/>
        </p:nvSpPr>
        <p:spPr bwMode="auto">
          <a:xfrm>
            <a:off x="7335794" y="3873994"/>
            <a:ext cx="182742" cy="215444"/>
          </a:xfrm>
          <a:prstGeom prst="rect">
            <a:avLst/>
          </a:prstGeom>
          <a:solidFill>
            <a:schemeClr val="accent6"/>
          </a:solid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21</a:t>
            </a:r>
            <a:endParaRPr lang="en-IE" sz="1400" dirty="0">
              <a:solidFill>
                <a:schemeClr val="bg1"/>
              </a:solidFill>
              <a:cs typeface="Calibri" pitchFamily="34" charset="0"/>
            </a:endParaRPr>
          </a:p>
        </p:txBody>
      </p:sp>
      <p:sp>
        <p:nvSpPr>
          <p:cNvPr id="48" name="Text Box 48"/>
          <p:cNvSpPr txBox="1">
            <a:spLocks noChangeArrowheads="1"/>
          </p:cNvSpPr>
          <p:nvPr/>
        </p:nvSpPr>
        <p:spPr bwMode="auto">
          <a:xfrm>
            <a:off x="7427165" y="676609"/>
            <a:ext cx="452047" cy="392415"/>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000" dirty="0" smtClean="0">
                <a:solidFill>
                  <a:srgbClr val="22505F"/>
                </a:solidFill>
                <a:cs typeface="Calibri" pitchFamily="34" charset="0"/>
              </a:rPr>
              <a:t>Rent</a:t>
            </a:r>
          </a:p>
          <a:p>
            <a:pPr algn="ctr">
              <a:lnSpc>
                <a:spcPct val="85000"/>
              </a:lnSpc>
            </a:pPr>
            <a:r>
              <a:rPr lang="en-IE" sz="1000" dirty="0" smtClean="0">
                <a:solidFill>
                  <a:srgbClr val="22505F"/>
                </a:solidFill>
                <a:cs typeface="Calibri" pitchFamily="34" charset="0"/>
              </a:rPr>
              <a:t>Privately</a:t>
            </a:r>
          </a:p>
          <a:p>
            <a:pPr algn="ctr">
              <a:lnSpc>
                <a:spcPct val="85000"/>
              </a:lnSpc>
            </a:pPr>
            <a:r>
              <a:rPr lang="en-IE" sz="1000" dirty="0" smtClean="0">
                <a:solidFill>
                  <a:srgbClr val="22505F"/>
                </a:solidFill>
                <a:cs typeface="Calibri" pitchFamily="34" charset="0"/>
              </a:rPr>
              <a:t>(110)</a:t>
            </a:r>
            <a:endParaRPr lang="en-US" sz="1000" dirty="0">
              <a:solidFill>
                <a:srgbClr val="22505F"/>
              </a:solidFill>
              <a:cs typeface="Calibri" pitchFamily="34" charset="0"/>
            </a:endParaRPr>
          </a:p>
        </p:txBody>
      </p:sp>
      <p:sp>
        <p:nvSpPr>
          <p:cNvPr id="49" name="Text Box 48"/>
          <p:cNvSpPr txBox="1">
            <a:spLocks noChangeArrowheads="1"/>
          </p:cNvSpPr>
          <p:nvPr/>
        </p:nvSpPr>
        <p:spPr bwMode="auto">
          <a:xfrm>
            <a:off x="7589341" y="29521"/>
            <a:ext cx="802688" cy="392415"/>
          </a:xfrm>
          <a:prstGeom prst="rect">
            <a:avLst/>
          </a:prstGeom>
          <a:noFill/>
          <a:ln w="9525">
            <a:noFill/>
            <a:miter lim="800000"/>
            <a:headEnd/>
            <a:tailEnd/>
          </a:ln>
        </p:spPr>
        <p:txBody>
          <a:bodyPr wrap="square" lIns="0" tIns="0" rIns="0" bIns="0" anchor="b" anchorCtr="1">
            <a:spAutoFit/>
          </a:bodyPr>
          <a:lstStyle/>
          <a:p>
            <a:pPr algn="ctr">
              <a:lnSpc>
                <a:spcPct val="85000"/>
              </a:lnSpc>
            </a:pPr>
            <a:r>
              <a:rPr lang="en-IE" sz="1000" dirty="0" smtClean="0">
                <a:solidFill>
                  <a:srgbClr val="22505F"/>
                </a:solidFill>
                <a:cs typeface="Calibri" pitchFamily="34" charset="0"/>
              </a:rPr>
              <a:t>Rent From Local authority</a:t>
            </a:r>
          </a:p>
          <a:p>
            <a:pPr algn="ctr">
              <a:lnSpc>
                <a:spcPct val="85000"/>
              </a:lnSpc>
            </a:pPr>
            <a:r>
              <a:rPr lang="en-IE" sz="1000" dirty="0" smtClean="0">
                <a:solidFill>
                  <a:srgbClr val="22505F"/>
                </a:solidFill>
                <a:cs typeface="Calibri" pitchFamily="34" charset="0"/>
              </a:rPr>
              <a:t>(32*)</a:t>
            </a:r>
            <a:endParaRPr lang="en-US" sz="1000" dirty="0">
              <a:solidFill>
                <a:srgbClr val="22505F"/>
              </a:solidFill>
              <a:cs typeface="Calibri" pitchFamily="34" charset="0"/>
            </a:endParaRPr>
          </a:p>
        </p:txBody>
      </p:sp>
      <p:sp>
        <p:nvSpPr>
          <p:cNvPr id="52" name="Text Box 48"/>
          <p:cNvSpPr txBox="1">
            <a:spLocks noChangeArrowheads="1"/>
          </p:cNvSpPr>
          <p:nvPr/>
        </p:nvSpPr>
        <p:spPr bwMode="auto">
          <a:xfrm>
            <a:off x="8583506" y="336423"/>
            <a:ext cx="462959" cy="392415"/>
          </a:xfrm>
          <a:prstGeom prst="rect">
            <a:avLst/>
          </a:prstGeom>
          <a:noFill/>
          <a:ln w="9525">
            <a:noFill/>
            <a:miter lim="800000"/>
            <a:headEnd/>
            <a:tailEnd/>
          </a:ln>
        </p:spPr>
        <p:txBody>
          <a:bodyPr wrap="square" lIns="0" tIns="0" rIns="0" bIns="0" anchor="b" anchorCtr="1">
            <a:spAutoFit/>
          </a:bodyPr>
          <a:lstStyle/>
          <a:p>
            <a:pPr algn="ctr">
              <a:lnSpc>
                <a:spcPct val="85000"/>
              </a:lnSpc>
            </a:pPr>
            <a:r>
              <a:rPr lang="en-IE" sz="1000" dirty="0" smtClean="0">
                <a:solidFill>
                  <a:srgbClr val="22505F"/>
                </a:solidFill>
                <a:cs typeface="Calibri" pitchFamily="34" charset="0"/>
              </a:rPr>
              <a:t>Do not pay rent</a:t>
            </a:r>
          </a:p>
          <a:p>
            <a:pPr algn="ctr">
              <a:lnSpc>
                <a:spcPct val="85000"/>
              </a:lnSpc>
            </a:pPr>
            <a:r>
              <a:rPr lang="en-IE" sz="1000" dirty="0" smtClean="0">
                <a:solidFill>
                  <a:srgbClr val="22505F"/>
                </a:solidFill>
                <a:cs typeface="Calibri" pitchFamily="34" charset="0"/>
              </a:rPr>
              <a:t>(262)</a:t>
            </a:r>
            <a:endParaRPr lang="en-US" sz="1000" dirty="0">
              <a:solidFill>
                <a:srgbClr val="22505F"/>
              </a:solidFill>
              <a:cs typeface="Calibri" pitchFamily="34" charset="0"/>
            </a:endParaRPr>
          </a:p>
        </p:txBody>
      </p:sp>
      <p:grpSp>
        <p:nvGrpSpPr>
          <p:cNvPr id="9" name="Group 8"/>
          <p:cNvGrpSpPr/>
          <p:nvPr/>
        </p:nvGrpSpPr>
        <p:grpSpPr>
          <a:xfrm>
            <a:off x="7096933" y="444050"/>
            <a:ext cx="1463089" cy="217991"/>
            <a:chOff x="5318711" y="676610"/>
            <a:chExt cx="1086964" cy="309040"/>
          </a:xfrm>
        </p:grpSpPr>
        <p:sp>
          <p:nvSpPr>
            <p:cNvPr id="2" name="Rectangle 1"/>
            <p:cNvSpPr/>
            <p:nvPr/>
          </p:nvSpPr>
          <p:spPr>
            <a:xfrm>
              <a:off x="5318711" y="676610"/>
              <a:ext cx="276546" cy="309040"/>
            </a:xfrm>
            <a:prstGeom prst="re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53" name="Rectangle 52"/>
            <p:cNvSpPr/>
            <p:nvPr/>
          </p:nvSpPr>
          <p:spPr>
            <a:xfrm>
              <a:off x="5595314" y="676610"/>
              <a:ext cx="276546" cy="309040"/>
            </a:xfrm>
            <a:prstGeom prst="re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54" name="Rectangle 53"/>
            <p:cNvSpPr/>
            <p:nvPr/>
          </p:nvSpPr>
          <p:spPr>
            <a:xfrm>
              <a:off x="5852526" y="676610"/>
              <a:ext cx="276546" cy="309040"/>
            </a:xfrm>
            <a:prstGeom prst="re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55" name="Rectangle 54"/>
            <p:cNvSpPr/>
            <p:nvPr/>
          </p:nvSpPr>
          <p:spPr>
            <a:xfrm>
              <a:off x="6129129" y="676610"/>
              <a:ext cx="276546" cy="309040"/>
            </a:xfrm>
            <a:prstGeom prst="re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grpSp>
      <p:sp>
        <p:nvSpPr>
          <p:cNvPr id="56" name="Text Box 48"/>
          <p:cNvSpPr txBox="1">
            <a:spLocks noChangeArrowheads="1"/>
          </p:cNvSpPr>
          <p:nvPr/>
        </p:nvSpPr>
        <p:spPr bwMode="auto">
          <a:xfrm>
            <a:off x="1655219" y="1675131"/>
            <a:ext cx="128240"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t>
            </a:r>
          </a:p>
        </p:txBody>
      </p:sp>
      <p:sp>
        <p:nvSpPr>
          <p:cNvPr id="57" name="Text Box 48"/>
          <p:cNvSpPr txBox="1">
            <a:spLocks noChangeArrowheads="1"/>
          </p:cNvSpPr>
          <p:nvPr/>
        </p:nvSpPr>
        <p:spPr bwMode="auto">
          <a:xfrm>
            <a:off x="2030709" y="1675131"/>
            <a:ext cx="128240"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t>
            </a:r>
          </a:p>
        </p:txBody>
      </p:sp>
      <p:sp>
        <p:nvSpPr>
          <p:cNvPr id="58" name="Text Box 48"/>
          <p:cNvSpPr txBox="1">
            <a:spLocks noChangeArrowheads="1"/>
          </p:cNvSpPr>
          <p:nvPr/>
        </p:nvSpPr>
        <p:spPr bwMode="auto">
          <a:xfrm>
            <a:off x="2406199" y="1675131"/>
            <a:ext cx="128240"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t>
            </a:r>
          </a:p>
        </p:txBody>
      </p:sp>
      <p:sp>
        <p:nvSpPr>
          <p:cNvPr id="59" name="Text Box 48"/>
          <p:cNvSpPr txBox="1">
            <a:spLocks noChangeArrowheads="1"/>
          </p:cNvSpPr>
          <p:nvPr/>
        </p:nvSpPr>
        <p:spPr bwMode="auto">
          <a:xfrm>
            <a:off x="2769814" y="1675131"/>
            <a:ext cx="128240"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t>
            </a:r>
          </a:p>
        </p:txBody>
      </p:sp>
      <p:sp>
        <p:nvSpPr>
          <p:cNvPr id="60" name="Text Box 48"/>
          <p:cNvSpPr txBox="1">
            <a:spLocks noChangeArrowheads="1"/>
          </p:cNvSpPr>
          <p:nvPr/>
        </p:nvSpPr>
        <p:spPr bwMode="auto">
          <a:xfrm>
            <a:off x="3518253" y="1675131"/>
            <a:ext cx="128240"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t>
            </a:r>
          </a:p>
        </p:txBody>
      </p:sp>
      <p:sp>
        <p:nvSpPr>
          <p:cNvPr id="61" name="Text Box 48"/>
          <p:cNvSpPr txBox="1">
            <a:spLocks noChangeArrowheads="1"/>
          </p:cNvSpPr>
          <p:nvPr/>
        </p:nvSpPr>
        <p:spPr bwMode="auto">
          <a:xfrm>
            <a:off x="3893743" y="1675131"/>
            <a:ext cx="128240"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t>
            </a:r>
          </a:p>
        </p:txBody>
      </p:sp>
      <p:sp>
        <p:nvSpPr>
          <p:cNvPr id="62" name="Text Box 48"/>
          <p:cNvSpPr txBox="1">
            <a:spLocks noChangeArrowheads="1"/>
          </p:cNvSpPr>
          <p:nvPr/>
        </p:nvSpPr>
        <p:spPr bwMode="auto">
          <a:xfrm>
            <a:off x="4269233" y="1675131"/>
            <a:ext cx="128240"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t>
            </a:r>
          </a:p>
        </p:txBody>
      </p:sp>
      <p:sp>
        <p:nvSpPr>
          <p:cNvPr id="64" name="Text Box 48"/>
          <p:cNvSpPr txBox="1">
            <a:spLocks noChangeArrowheads="1"/>
          </p:cNvSpPr>
          <p:nvPr/>
        </p:nvSpPr>
        <p:spPr bwMode="auto">
          <a:xfrm>
            <a:off x="5454156" y="1675131"/>
            <a:ext cx="128240"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t>
            </a:r>
          </a:p>
        </p:txBody>
      </p:sp>
      <p:sp>
        <p:nvSpPr>
          <p:cNvPr id="65" name="Text Box 48"/>
          <p:cNvSpPr txBox="1">
            <a:spLocks noChangeArrowheads="1"/>
          </p:cNvSpPr>
          <p:nvPr/>
        </p:nvSpPr>
        <p:spPr bwMode="auto">
          <a:xfrm>
            <a:off x="5829646" y="1675131"/>
            <a:ext cx="128240"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t>
            </a:r>
          </a:p>
        </p:txBody>
      </p:sp>
      <p:sp>
        <p:nvSpPr>
          <p:cNvPr id="66" name="Text Box 48"/>
          <p:cNvSpPr txBox="1">
            <a:spLocks noChangeArrowheads="1"/>
          </p:cNvSpPr>
          <p:nvPr/>
        </p:nvSpPr>
        <p:spPr bwMode="auto">
          <a:xfrm>
            <a:off x="6205136" y="1675131"/>
            <a:ext cx="128240"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t>
            </a:r>
          </a:p>
        </p:txBody>
      </p:sp>
      <p:sp>
        <p:nvSpPr>
          <p:cNvPr id="67" name="Text Box 48"/>
          <p:cNvSpPr txBox="1">
            <a:spLocks noChangeArrowheads="1"/>
          </p:cNvSpPr>
          <p:nvPr/>
        </p:nvSpPr>
        <p:spPr bwMode="auto">
          <a:xfrm>
            <a:off x="6568751" y="1675131"/>
            <a:ext cx="128240"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t>
            </a:r>
          </a:p>
        </p:txBody>
      </p:sp>
      <p:sp>
        <p:nvSpPr>
          <p:cNvPr id="68" name="Text Box 48"/>
          <p:cNvSpPr txBox="1">
            <a:spLocks noChangeArrowheads="1"/>
          </p:cNvSpPr>
          <p:nvPr/>
        </p:nvSpPr>
        <p:spPr bwMode="auto">
          <a:xfrm>
            <a:off x="7374491" y="1700532"/>
            <a:ext cx="128240"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t>
            </a:r>
          </a:p>
        </p:txBody>
      </p:sp>
      <p:sp>
        <p:nvSpPr>
          <p:cNvPr id="69" name="Text Box 48"/>
          <p:cNvSpPr txBox="1">
            <a:spLocks noChangeArrowheads="1"/>
          </p:cNvSpPr>
          <p:nvPr/>
        </p:nvSpPr>
        <p:spPr bwMode="auto">
          <a:xfrm>
            <a:off x="7749981" y="1700532"/>
            <a:ext cx="128240"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t>
            </a:r>
          </a:p>
        </p:txBody>
      </p:sp>
      <p:sp>
        <p:nvSpPr>
          <p:cNvPr id="70" name="Text Box 48"/>
          <p:cNvSpPr txBox="1">
            <a:spLocks noChangeArrowheads="1"/>
          </p:cNvSpPr>
          <p:nvPr/>
        </p:nvSpPr>
        <p:spPr bwMode="auto">
          <a:xfrm>
            <a:off x="8125471" y="1700532"/>
            <a:ext cx="128240"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t>
            </a:r>
          </a:p>
        </p:txBody>
      </p:sp>
      <p:sp>
        <p:nvSpPr>
          <p:cNvPr id="71" name="Text Box 48"/>
          <p:cNvSpPr txBox="1">
            <a:spLocks noChangeArrowheads="1"/>
          </p:cNvSpPr>
          <p:nvPr/>
        </p:nvSpPr>
        <p:spPr bwMode="auto">
          <a:xfrm>
            <a:off x="8489086" y="1700532"/>
            <a:ext cx="128240"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t>
            </a:r>
          </a:p>
        </p:txBody>
      </p:sp>
      <p:sp>
        <p:nvSpPr>
          <p:cNvPr id="74" name="Text Box 53"/>
          <p:cNvSpPr txBox="1">
            <a:spLocks noChangeArrowheads="1"/>
          </p:cNvSpPr>
          <p:nvPr/>
        </p:nvSpPr>
        <p:spPr bwMode="auto">
          <a:xfrm>
            <a:off x="2001848" y="3873994"/>
            <a:ext cx="182742" cy="215444"/>
          </a:xfrm>
          <a:prstGeom prst="rect">
            <a:avLst/>
          </a:prstGeom>
          <a:solidFill>
            <a:schemeClr val="accent6"/>
          </a:solid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22</a:t>
            </a:r>
            <a:endParaRPr lang="en-IE" sz="1400" dirty="0">
              <a:solidFill>
                <a:schemeClr val="bg1"/>
              </a:solidFill>
              <a:cs typeface="Calibri" pitchFamily="34" charset="0"/>
            </a:endParaRPr>
          </a:p>
        </p:txBody>
      </p:sp>
      <p:sp>
        <p:nvSpPr>
          <p:cNvPr id="77" name="Text Box 53"/>
          <p:cNvSpPr txBox="1">
            <a:spLocks noChangeArrowheads="1"/>
          </p:cNvSpPr>
          <p:nvPr/>
        </p:nvSpPr>
        <p:spPr bwMode="auto">
          <a:xfrm>
            <a:off x="2381668" y="3873994"/>
            <a:ext cx="182742" cy="215444"/>
          </a:xfrm>
          <a:prstGeom prst="rect">
            <a:avLst/>
          </a:prstGeom>
          <a:solidFill>
            <a:schemeClr val="accent6"/>
          </a:solid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19</a:t>
            </a:r>
            <a:endParaRPr lang="en-IE" sz="1400" dirty="0">
              <a:solidFill>
                <a:schemeClr val="bg1"/>
              </a:solidFill>
              <a:cs typeface="Calibri" pitchFamily="34" charset="0"/>
            </a:endParaRPr>
          </a:p>
        </p:txBody>
      </p:sp>
      <p:sp>
        <p:nvSpPr>
          <p:cNvPr id="80" name="Text Box 53"/>
          <p:cNvSpPr txBox="1">
            <a:spLocks noChangeArrowheads="1"/>
          </p:cNvSpPr>
          <p:nvPr/>
        </p:nvSpPr>
        <p:spPr bwMode="auto">
          <a:xfrm>
            <a:off x="2750312" y="3873994"/>
            <a:ext cx="182742" cy="215444"/>
          </a:xfrm>
          <a:prstGeom prst="rect">
            <a:avLst/>
          </a:prstGeom>
          <a:solidFill>
            <a:schemeClr val="accent6"/>
          </a:solid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14</a:t>
            </a:r>
            <a:endParaRPr lang="en-IE" sz="1400" dirty="0">
              <a:solidFill>
                <a:schemeClr val="bg1"/>
              </a:solidFill>
              <a:cs typeface="Calibri" pitchFamily="34" charset="0"/>
            </a:endParaRPr>
          </a:p>
        </p:txBody>
      </p:sp>
      <p:sp>
        <p:nvSpPr>
          <p:cNvPr id="81" name="Text Box 53"/>
          <p:cNvSpPr txBox="1">
            <a:spLocks noChangeArrowheads="1"/>
          </p:cNvSpPr>
          <p:nvPr/>
        </p:nvSpPr>
        <p:spPr bwMode="auto">
          <a:xfrm>
            <a:off x="3965664" y="4827075"/>
            <a:ext cx="54502" cy="215444"/>
          </a:xfrm>
          <a:prstGeom prst="rect">
            <a:avLst/>
          </a:prstGeom>
          <a:no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a:t>
            </a:r>
            <a:endParaRPr lang="en-IE" sz="1400" dirty="0">
              <a:solidFill>
                <a:schemeClr val="bg1"/>
              </a:solidFill>
              <a:cs typeface="Calibri" pitchFamily="34" charset="0"/>
            </a:endParaRPr>
          </a:p>
        </p:txBody>
      </p:sp>
      <p:sp>
        <p:nvSpPr>
          <p:cNvPr id="82" name="Text Box 53"/>
          <p:cNvSpPr txBox="1">
            <a:spLocks noChangeArrowheads="1"/>
          </p:cNvSpPr>
          <p:nvPr/>
        </p:nvSpPr>
        <p:spPr bwMode="auto">
          <a:xfrm>
            <a:off x="3831814" y="5064827"/>
            <a:ext cx="322204" cy="215444"/>
          </a:xfrm>
          <a:prstGeom prst="rect">
            <a:avLst/>
          </a:prstGeom>
          <a:noFill/>
          <a:ln w="9525">
            <a:noFill/>
            <a:miter lim="800000"/>
            <a:headEnd/>
            <a:tailEnd/>
          </a:ln>
        </p:spPr>
        <p:txBody>
          <a:bodyPr wrap="none" lIns="0" tIns="0" rIns="0" bIns="0" anchor="ctr" anchorCtr="0">
            <a:spAutoFit/>
          </a:bodyPr>
          <a:lstStyle/>
          <a:p>
            <a:pPr algn="ctr"/>
            <a:r>
              <a:rPr lang="en-IE" sz="1400" b="1" dirty="0" smtClean="0">
                <a:solidFill>
                  <a:schemeClr val="bg1"/>
                </a:solidFill>
                <a:cs typeface="Calibri" pitchFamily="34" charset="0"/>
              </a:rPr>
              <a:t>3.87</a:t>
            </a:r>
            <a:endParaRPr lang="en-IE" sz="1400" b="1" dirty="0">
              <a:solidFill>
                <a:schemeClr val="bg1"/>
              </a:solidFill>
              <a:cs typeface="Calibri" pitchFamily="34" charset="0"/>
            </a:endParaRPr>
          </a:p>
        </p:txBody>
      </p:sp>
      <p:sp>
        <p:nvSpPr>
          <p:cNvPr id="83" name="Text Box 53"/>
          <p:cNvSpPr txBox="1">
            <a:spLocks noChangeArrowheads="1"/>
          </p:cNvSpPr>
          <p:nvPr/>
        </p:nvSpPr>
        <p:spPr bwMode="auto">
          <a:xfrm>
            <a:off x="3901545" y="3873994"/>
            <a:ext cx="182742" cy="215444"/>
          </a:xfrm>
          <a:prstGeom prst="rect">
            <a:avLst/>
          </a:prstGeom>
          <a:solidFill>
            <a:schemeClr val="accent6"/>
          </a:solid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21</a:t>
            </a:r>
            <a:endParaRPr lang="en-IE" sz="1400" dirty="0">
              <a:solidFill>
                <a:schemeClr val="bg1"/>
              </a:solidFill>
              <a:cs typeface="Calibri" pitchFamily="34" charset="0"/>
            </a:endParaRPr>
          </a:p>
        </p:txBody>
      </p:sp>
      <p:sp>
        <p:nvSpPr>
          <p:cNvPr id="84" name="Text Box 53"/>
          <p:cNvSpPr txBox="1">
            <a:spLocks noChangeArrowheads="1"/>
          </p:cNvSpPr>
          <p:nvPr/>
        </p:nvSpPr>
        <p:spPr bwMode="auto">
          <a:xfrm>
            <a:off x="4334309" y="4827075"/>
            <a:ext cx="54502" cy="215444"/>
          </a:xfrm>
          <a:prstGeom prst="rect">
            <a:avLst/>
          </a:prstGeom>
          <a:no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a:t>
            </a:r>
            <a:endParaRPr lang="en-IE" sz="1400" dirty="0">
              <a:solidFill>
                <a:schemeClr val="bg1"/>
              </a:solidFill>
              <a:cs typeface="Calibri" pitchFamily="34" charset="0"/>
            </a:endParaRPr>
          </a:p>
        </p:txBody>
      </p:sp>
      <p:sp>
        <p:nvSpPr>
          <p:cNvPr id="85" name="Text Box 53"/>
          <p:cNvSpPr txBox="1">
            <a:spLocks noChangeArrowheads="1"/>
          </p:cNvSpPr>
          <p:nvPr/>
        </p:nvSpPr>
        <p:spPr bwMode="auto">
          <a:xfrm>
            <a:off x="4183524" y="5064827"/>
            <a:ext cx="322204" cy="215444"/>
          </a:xfrm>
          <a:prstGeom prst="rect">
            <a:avLst/>
          </a:prstGeom>
          <a:noFill/>
          <a:ln w="9525">
            <a:noFill/>
            <a:miter lim="800000"/>
            <a:headEnd/>
            <a:tailEnd/>
          </a:ln>
        </p:spPr>
        <p:txBody>
          <a:bodyPr wrap="none" lIns="0" tIns="0" rIns="0" bIns="0" anchor="ctr" anchorCtr="0">
            <a:spAutoFit/>
          </a:bodyPr>
          <a:lstStyle/>
          <a:p>
            <a:pPr algn="ctr"/>
            <a:r>
              <a:rPr lang="en-IE" sz="1400" b="1" dirty="0" smtClean="0">
                <a:solidFill>
                  <a:schemeClr val="bg1"/>
                </a:solidFill>
                <a:cs typeface="Calibri" pitchFamily="34" charset="0"/>
              </a:rPr>
              <a:t>3.89</a:t>
            </a:r>
            <a:endParaRPr lang="en-IE" sz="1400" b="1" dirty="0">
              <a:solidFill>
                <a:schemeClr val="bg1"/>
              </a:solidFill>
              <a:cs typeface="Calibri" pitchFamily="34" charset="0"/>
            </a:endParaRPr>
          </a:p>
        </p:txBody>
      </p:sp>
      <p:sp>
        <p:nvSpPr>
          <p:cNvPr id="86" name="Text Box 53"/>
          <p:cNvSpPr txBox="1">
            <a:spLocks noChangeArrowheads="1"/>
          </p:cNvSpPr>
          <p:nvPr/>
        </p:nvSpPr>
        <p:spPr bwMode="auto">
          <a:xfrm>
            <a:off x="4270189" y="3873994"/>
            <a:ext cx="182742" cy="215444"/>
          </a:xfrm>
          <a:prstGeom prst="rect">
            <a:avLst/>
          </a:prstGeom>
          <a:solidFill>
            <a:schemeClr val="accent6"/>
          </a:solid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26</a:t>
            </a:r>
            <a:endParaRPr lang="en-IE" sz="1400" dirty="0">
              <a:solidFill>
                <a:schemeClr val="bg1"/>
              </a:solidFill>
              <a:cs typeface="Calibri" pitchFamily="34" charset="0"/>
            </a:endParaRPr>
          </a:p>
        </p:txBody>
      </p:sp>
      <p:sp>
        <p:nvSpPr>
          <p:cNvPr id="87" name="Text Box 53"/>
          <p:cNvSpPr txBox="1">
            <a:spLocks noChangeArrowheads="1"/>
          </p:cNvSpPr>
          <p:nvPr/>
        </p:nvSpPr>
        <p:spPr bwMode="auto">
          <a:xfrm>
            <a:off x="5857662" y="4827075"/>
            <a:ext cx="91372" cy="215444"/>
          </a:xfrm>
          <a:prstGeom prst="rect">
            <a:avLst/>
          </a:prstGeom>
          <a:no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1</a:t>
            </a:r>
            <a:endParaRPr lang="en-IE" sz="1400" dirty="0">
              <a:solidFill>
                <a:schemeClr val="bg1"/>
              </a:solidFill>
              <a:cs typeface="Calibri" pitchFamily="34" charset="0"/>
            </a:endParaRPr>
          </a:p>
        </p:txBody>
      </p:sp>
      <p:sp>
        <p:nvSpPr>
          <p:cNvPr id="88" name="Text Box 53"/>
          <p:cNvSpPr txBox="1">
            <a:spLocks noChangeArrowheads="1"/>
          </p:cNvSpPr>
          <p:nvPr/>
        </p:nvSpPr>
        <p:spPr bwMode="auto">
          <a:xfrm>
            <a:off x="5742247" y="5064827"/>
            <a:ext cx="322204" cy="215444"/>
          </a:xfrm>
          <a:prstGeom prst="rect">
            <a:avLst/>
          </a:prstGeom>
          <a:noFill/>
          <a:ln w="9525">
            <a:noFill/>
            <a:miter lim="800000"/>
            <a:headEnd/>
            <a:tailEnd/>
          </a:ln>
        </p:spPr>
        <p:txBody>
          <a:bodyPr wrap="none" lIns="0" tIns="0" rIns="0" bIns="0" anchor="ctr" anchorCtr="0">
            <a:spAutoFit/>
          </a:bodyPr>
          <a:lstStyle/>
          <a:p>
            <a:pPr algn="ctr"/>
            <a:r>
              <a:rPr lang="en-IE" sz="1400" b="1" dirty="0" smtClean="0">
                <a:solidFill>
                  <a:schemeClr val="bg1"/>
                </a:solidFill>
                <a:cs typeface="Calibri" pitchFamily="34" charset="0"/>
              </a:rPr>
              <a:t>3.96</a:t>
            </a:r>
            <a:endParaRPr lang="en-IE" sz="1400" b="1" dirty="0">
              <a:solidFill>
                <a:schemeClr val="bg1"/>
              </a:solidFill>
              <a:cs typeface="Calibri" pitchFamily="34" charset="0"/>
            </a:endParaRPr>
          </a:p>
        </p:txBody>
      </p:sp>
      <p:sp>
        <p:nvSpPr>
          <p:cNvPr id="89" name="Text Box 53"/>
          <p:cNvSpPr txBox="1">
            <a:spLocks noChangeArrowheads="1"/>
          </p:cNvSpPr>
          <p:nvPr/>
        </p:nvSpPr>
        <p:spPr bwMode="auto">
          <a:xfrm>
            <a:off x="5811978" y="3873994"/>
            <a:ext cx="182742" cy="215444"/>
          </a:xfrm>
          <a:prstGeom prst="rect">
            <a:avLst/>
          </a:prstGeom>
          <a:solidFill>
            <a:schemeClr val="accent6"/>
          </a:solid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17</a:t>
            </a:r>
            <a:endParaRPr lang="en-IE" sz="1400" dirty="0">
              <a:solidFill>
                <a:schemeClr val="bg1"/>
              </a:solidFill>
              <a:cs typeface="Calibri" pitchFamily="34" charset="0"/>
            </a:endParaRPr>
          </a:p>
        </p:txBody>
      </p:sp>
      <p:sp>
        <p:nvSpPr>
          <p:cNvPr id="90" name="Text Box 53"/>
          <p:cNvSpPr txBox="1">
            <a:spLocks noChangeArrowheads="1"/>
          </p:cNvSpPr>
          <p:nvPr/>
        </p:nvSpPr>
        <p:spPr bwMode="auto">
          <a:xfrm>
            <a:off x="6246510" y="4827075"/>
            <a:ext cx="54502" cy="215444"/>
          </a:xfrm>
          <a:prstGeom prst="rect">
            <a:avLst/>
          </a:prstGeom>
          <a:no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a:t>
            </a:r>
            <a:endParaRPr lang="en-IE" sz="1400" dirty="0">
              <a:solidFill>
                <a:schemeClr val="bg1"/>
              </a:solidFill>
              <a:cs typeface="Calibri" pitchFamily="34" charset="0"/>
            </a:endParaRPr>
          </a:p>
        </p:txBody>
      </p:sp>
      <p:sp>
        <p:nvSpPr>
          <p:cNvPr id="91" name="Text Box 53"/>
          <p:cNvSpPr txBox="1">
            <a:spLocks noChangeArrowheads="1"/>
          </p:cNvSpPr>
          <p:nvPr/>
        </p:nvSpPr>
        <p:spPr bwMode="auto">
          <a:xfrm>
            <a:off x="6112660" y="5064827"/>
            <a:ext cx="322204" cy="215444"/>
          </a:xfrm>
          <a:prstGeom prst="rect">
            <a:avLst/>
          </a:prstGeom>
          <a:noFill/>
          <a:ln w="9525">
            <a:noFill/>
            <a:miter lim="800000"/>
            <a:headEnd/>
            <a:tailEnd/>
          </a:ln>
        </p:spPr>
        <p:txBody>
          <a:bodyPr wrap="none" lIns="0" tIns="0" rIns="0" bIns="0" anchor="ctr" anchorCtr="0">
            <a:spAutoFit/>
          </a:bodyPr>
          <a:lstStyle/>
          <a:p>
            <a:pPr algn="ctr"/>
            <a:r>
              <a:rPr lang="en-IE" sz="1400" b="1" dirty="0" smtClean="0">
                <a:solidFill>
                  <a:schemeClr val="bg1"/>
                </a:solidFill>
                <a:cs typeface="Calibri" pitchFamily="34" charset="0"/>
              </a:rPr>
              <a:t>3.84</a:t>
            </a:r>
            <a:endParaRPr lang="en-IE" sz="1400" b="1" dirty="0">
              <a:solidFill>
                <a:schemeClr val="bg1"/>
              </a:solidFill>
              <a:cs typeface="Calibri" pitchFamily="34" charset="0"/>
            </a:endParaRPr>
          </a:p>
        </p:txBody>
      </p:sp>
      <p:sp>
        <p:nvSpPr>
          <p:cNvPr id="92" name="Text Box 53"/>
          <p:cNvSpPr txBox="1">
            <a:spLocks noChangeArrowheads="1"/>
          </p:cNvSpPr>
          <p:nvPr/>
        </p:nvSpPr>
        <p:spPr bwMode="auto">
          <a:xfrm>
            <a:off x="6182391" y="3873994"/>
            <a:ext cx="182742" cy="215444"/>
          </a:xfrm>
          <a:prstGeom prst="rect">
            <a:avLst/>
          </a:prstGeom>
          <a:solidFill>
            <a:schemeClr val="accent6"/>
          </a:solid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21</a:t>
            </a:r>
            <a:endParaRPr lang="en-IE" sz="1400" dirty="0">
              <a:solidFill>
                <a:schemeClr val="bg1"/>
              </a:solidFill>
              <a:cs typeface="Calibri" pitchFamily="34" charset="0"/>
            </a:endParaRPr>
          </a:p>
        </p:txBody>
      </p:sp>
      <p:sp>
        <p:nvSpPr>
          <p:cNvPr id="93" name="Text Box 53"/>
          <p:cNvSpPr txBox="1">
            <a:spLocks noChangeArrowheads="1"/>
          </p:cNvSpPr>
          <p:nvPr/>
        </p:nvSpPr>
        <p:spPr bwMode="auto">
          <a:xfrm>
            <a:off x="6596720" y="4827075"/>
            <a:ext cx="91371" cy="215444"/>
          </a:xfrm>
          <a:prstGeom prst="rect">
            <a:avLst/>
          </a:prstGeom>
          <a:no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a:t>
            </a:r>
            <a:endParaRPr lang="en-IE" sz="1400" dirty="0">
              <a:solidFill>
                <a:schemeClr val="bg1"/>
              </a:solidFill>
              <a:cs typeface="Calibri" pitchFamily="34" charset="0"/>
            </a:endParaRPr>
          </a:p>
        </p:txBody>
      </p:sp>
      <p:sp>
        <p:nvSpPr>
          <p:cNvPr id="94" name="Text Box 53"/>
          <p:cNvSpPr txBox="1">
            <a:spLocks noChangeArrowheads="1"/>
          </p:cNvSpPr>
          <p:nvPr/>
        </p:nvSpPr>
        <p:spPr bwMode="auto">
          <a:xfrm>
            <a:off x="6481304" y="5064827"/>
            <a:ext cx="322204" cy="215444"/>
          </a:xfrm>
          <a:prstGeom prst="rect">
            <a:avLst/>
          </a:prstGeom>
          <a:noFill/>
          <a:ln w="9525">
            <a:noFill/>
            <a:miter lim="800000"/>
            <a:headEnd/>
            <a:tailEnd/>
          </a:ln>
        </p:spPr>
        <p:txBody>
          <a:bodyPr wrap="none" lIns="0" tIns="0" rIns="0" bIns="0" anchor="ctr" anchorCtr="0">
            <a:spAutoFit/>
          </a:bodyPr>
          <a:lstStyle/>
          <a:p>
            <a:pPr algn="ctr"/>
            <a:r>
              <a:rPr lang="en-IE" sz="1400" b="1" dirty="0" smtClean="0">
                <a:solidFill>
                  <a:schemeClr val="bg1"/>
                </a:solidFill>
                <a:cs typeface="Calibri" pitchFamily="34" charset="0"/>
              </a:rPr>
              <a:t>4.33</a:t>
            </a:r>
            <a:endParaRPr lang="en-IE" sz="1400" b="1" dirty="0">
              <a:solidFill>
                <a:schemeClr val="bg1"/>
              </a:solidFill>
              <a:cs typeface="Calibri" pitchFamily="34" charset="0"/>
            </a:endParaRPr>
          </a:p>
        </p:txBody>
      </p:sp>
      <p:sp>
        <p:nvSpPr>
          <p:cNvPr id="95" name="Text Box 53"/>
          <p:cNvSpPr txBox="1">
            <a:spLocks noChangeArrowheads="1"/>
          </p:cNvSpPr>
          <p:nvPr/>
        </p:nvSpPr>
        <p:spPr bwMode="auto">
          <a:xfrm>
            <a:off x="6551035" y="3873994"/>
            <a:ext cx="182742" cy="215444"/>
          </a:xfrm>
          <a:prstGeom prst="rect">
            <a:avLst/>
          </a:prstGeom>
          <a:solidFill>
            <a:schemeClr val="accent6"/>
          </a:solid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10</a:t>
            </a:r>
            <a:endParaRPr lang="en-IE" sz="1400" dirty="0">
              <a:solidFill>
                <a:schemeClr val="bg1"/>
              </a:solidFill>
              <a:cs typeface="Calibri" pitchFamily="34" charset="0"/>
            </a:endParaRPr>
          </a:p>
        </p:txBody>
      </p:sp>
      <p:sp>
        <p:nvSpPr>
          <p:cNvPr id="96" name="Text Box 53"/>
          <p:cNvSpPr txBox="1">
            <a:spLocks noChangeArrowheads="1"/>
          </p:cNvSpPr>
          <p:nvPr/>
        </p:nvSpPr>
        <p:spPr bwMode="auto">
          <a:xfrm>
            <a:off x="7749002" y="4827075"/>
            <a:ext cx="91371" cy="215444"/>
          </a:xfrm>
          <a:prstGeom prst="rect">
            <a:avLst/>
          </a:prstGeom>
          <a:no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1</a:t>
            </a:r>
            <a:endParaRPr lang="en-IE" sz="1400" dirty="0">
              <a:solidFill>
                <a:schemeClr val="bg1"/>
              </a:solidFill>
              <a:cs typeface="Calibri" pitchFamily="34" charset="0"/>
            </a:endParaRPr>
          </a:p>
        </p:txBody>
      </p:sp>
      <p:sp>
        <p:nvSpPr>
          <p:cNvPr id="97" name="Text Box 53"/>
          <p:cNvSpPr txBox="1">
            <a:spLocks noChangeArrowheads="1"/>
          </p:cNvSpPr>
          <p:nvPr/>
        </p:nvSpPr>
        <p:spPr bwMode="auto">
          <a:xfrm>
            <a:off x="7633586" y="5064827"/>
            <a:ext cx="322204" cy="215444"/>
          </a:xfrm>
          <a:prstGeom prst="rect">
            <a:avLst/>
          </a:prstGeom>
          <a:noFill/>
          <a:ln w="9525">
            <a:noFill/>
            <a:miter lim="800000"/>
            <a:headEnd/>
            <a:tailEnd/>
          </a:ln>
        </p:spPr>
        <p:txBody>
          <a:bodyPr wrap="none" lIns="0" tIns="0" rIns="0" bIns="0" anchor="ctr" anchorCtr="0">
            <a:spAutoFit/>
          </a:bodyPr>
          <a:lstStyle/>
          <a:p>
            <a:pPr algn="ctr"/>
            <a:r>
              <a:rPr lang="en-IE" sz="1400" b="1" dirty="0" smtClean="0">
                <a:solidFill>
                  <a:schemeClr val="bg1"/>
                </a:solidFill>
                <a:cs typeface="Calibri" pitchFamily="34" charset="0"/>
              </a:rPr>
              <a:t>3.55</a:t>
            </a:r>
            <a:endParaRPr lang="en-IE" sz="1400" b="1" dirty="0">
              <a:solidFill>
                <a:schemeClr val="bg1"/>
              </a:solidFill>
              <a:cs typeface="Calibri" pitchFamily="34" charset="0"/>
            </a:endParaRPr>
          </a:p>
        </p:txBody>
      </p:sp>
      <p:sp>
        <p:nvSpPr>
          <p:cNvPr id="98" name="Text Box 53"/>
          <p:cNvSpPr txBox="1">
            <a:spLocks noChangeArrowheads="1"/>
          </p:cNvSpPr>
          <p:nvPr/>
        </p:nvSpPr>
        <p:spPr bwMode="auto">
          <a:xfrm>
            <a:off x="7703317" y="3873994"/>
            <a:ext cx="182742" cy="215444"/>
          </a:xfrm>
          <a:prstGeom prst="rect">
            <a:avLst/>
          </a:prstGeom>
          <a:solidFill>
            <a:schemeClr val="accent6"/>
          </a:solid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18</a:t>
            </a:r>
            <a:endParaRPr lang="en-IE" sz="1400" dirty="0">
              <a:solidFill>
                <a:schemeClr val="bg1"/>
              </a:solidFill>
              <a:cs typeface="Calibri" pitchFamily="34" charset="0"/>
            </a:endParaRPr>
          </a:p>
        </p:txBody>
      </p:sp>
      <p:sp>
        <p:nvSpPr>
          <p:cNvPr id="99" name="Text Box 53"/>
          <p:cNvSpPr txBox="1">
            <a:spLocks noChangeArrowheads="1"/>
          </p:cNvSpPr>
          <p:nvPr/>
        </p:nvSpPr>
        <p:spPr bwMode="auto">
          <a:xfrm>
            <a:off x="8137849" y="4827075"/>
            <a:ext cx="54502" cy="215444"/>
          </a:xfrm>
          <a:prstGeom prst="rect">
            <a:avLst/>
          </a:prstGeom>
          <a:no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a:t>
            </a:r>
            <a:endParaRPr lang="en-IE" sz="1400" dirty="0">
              <a:solidFill>
                <a:schemeClr val="bg1"/>
              </a:solidFill>
              <a:cs typeface="Calibri" pitchFamily="34" charset="0"/>
            </a:endParaRPr>
          </a:p>
        </p:txBody>
      </p:sp>
      <p:sp>
        <p:nvSpPr>
          <p:cNvPr id="100" name="Text Box 53"/>
          <p:cNvSpPr txBox="1">
            <a:spLocks noChangeArrowheads="1"/>
          </p:cNvSpPr>
          <p:nvPr/>
        </p:nvSpPr>
        <p:spPr bwMode="auto">
          <a:xfrm>
            <a:off x="8003999" y="5064827"/>
            <a:ext cx="322204" cy="215444"/>
          </a:xfrm>
          <a:prstGeom prst="rect">
            <a:avLst/>
          </a:prstGeom>
          <a:noFill/>
          <a:ln w="9525">
            <a:noFill/>
            <a:miter lim="800000"/>
            <a:headEnd/>
            <a:tailEnd/>
          </a:ln>
        </p:spPr>
        <p:txBody>
          <a:bodyPr wrap="none" lIns="0" tIns="0" rIns="0" bIns="0" anchor="ctr" anchorCtr="0">
            <a:spAutoFit/>
          </a:bodyPr>
          <a:lstStyle/>
          <a:p>
            <a:pPr algn="ctr"/>
            <a:r>
              <a:rPr lang="en-IE" sz="1400" b="1" dirty="0" smtClean="0">
                <a:solidFill>
                  <a:schemeClr val="bg1"/>
                </a:solidFill>
                <a:cs typeface="Calibri" pitchFamily="34" charset="0"/>
              </a:rPr>
              <a:t>3.81</a:t>
            </a:r>
            <a:endParaRPr lang="en-IE" sz="1400" b="1" dirty="0">
              <a:solidFill>
                <a:schemeClr val="bg1"/>
              </a:solidFill>
              <a:cs typeface="Calibri" pitchFamily="34" charset="0"/>
            </a:endParaRPr>
          </a:p>
        </p:txBody>
      </p:sp>
      <p:sp>
        <p:nvSpPr>
          <p:cNvPr id="101" name="Text Box 53"/>
          <p:cNvSpPr txBox="1">
            <a:spLocks noChangeArrowheads="1"/>
          </p:cNvSpPr>
          <p:nvPr/>
        </p:nvSpPr>
        <p:spPr bwMode="auto">
          <a:xfrm>
            <a:off x="8073730" y="3873994"/>
            <a:ext cx="182742" cy="215444"/>
          </a:xfrm>
          <a:prstGeom prst="rect">
            <a:avLst/>
          </a:prstGeom>
          <a:solidFill>
            <a:schemeClr val="accent6"/>
          </a:solid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36</a:t>
            </a:r>
            <a:endParaRPr lang="en-IE" sz="1400" dirty="0">
              <a:solidFill>
                <a:schemeClr val="bg1"/>
              </a:solidFill>
              <a:cs typeface="Calibri" pitchFamily="34" charset="0"/>
            </a:endParaRPr>
          </a:p>
        </p:txBody>
      </p:sp>
      <p:sp>
        <p:nvSpPr>
          <p:cNvPr id="102" name="Text Box 53"/>
          <p:cNvSpPr txBox="1">
            <a:spLocks noChangeArrowheads="1"/>
          </p:cNvSpPr>
          <p:nvPr/>
        </p:nvSpPr>
        <p:spPr bwMode="auto">
          <a:xfrm>
            <a:off x="8506493" y="4827075"/>
            <a:ext cx="54502" cy="215444"/>
          </a:xfrm>
          <a:prstGeom prst="rect">
            <a:avLst/>
          </a:prstGeom>
          <a:no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a:t>
            </a:r>
            <a:endParaRPr lang="en-IE" sz="1400" dirty="0">
              <a:solidFill>
                <a:schemeClr val="bg1"/>
              </a:solidFill>
              <a:cs typeface="Calibri" pitchFamily="34" charset="0"/>
            </a:endParaRPr>
          </a:p>
        </p:txBody>
      </p:sp>
      <p:sp>
        <p:nvSpPr>
          <p:cNvPr id="103" name="Text Box 53"/>
          <p:cNvSpPr txBox="1">
            <a:spLocks noChangeArrowheads="1"/>
          </p:cNvSpPr>
          <p:nvPr/>
        </p:nvSpPr>
        <p:spPr bwMode="auto">
          <a:xfrm>
            <a:off x="8372643" y="5064827"/>
            <a:ext cx="322204" cy="215444"/>
          </a:xfrm>
          <a:prstGeom prst="rect">
            <a:avLst/>
          </a:prstGeom>
          <a:noFill/>
          <a:ln w="9525">
            <a:noFill/>
            <a:miter lim="800000"/>
            <a:headEnd/>
            <a:tailEnd/>
          </a:ln>
        </p:spPr>
        <p:txBody>
          <a:bodyPr wrap="none" lIns="0" tIns="0" rIns="0" bIns="0" anchor="ctr" anchorCtr="0">
            <a:spAutoFit/>
          </a:bodyPr>
          <a:lstStyle/>
          <a:p>
            <a:pPr algn="ctr"/>
            <a:r>
              <a:rPr lang="en-IE" sz="1400" b="1" dirty="0" smtClean="0">
                <a:solidFill>
                  <a:schemeClr val="bg1"/>
                </a:solidFill>
                <a:cs typeface="Calibri" pitchFamily="34" charset="0"/>
              </a:rPr>
              <a:t>3.79</a:t>
            </a:r>
            <a:endParaRPr lang="en-IE" sz="1400" b="1" dirty="0">
              <a:solidFill>
                <a:schemeClr val="bg1"/>
              </a:solidFill>
              <a:cs typeface="Calibri" pitchFamily="34" charset="0"/>
            </a:endParaRPr>
          </a:p>
        </p:txBody>
      </p:sp>
      <p:sp>
        <p:nvSpPr>
          <p:cNvPr id="104" name="Text Box 53"/>
          <p:cNvSpPr txBox="1">
            <a:spLocks noChangeArrowheads="1"/>
          </p:cNvSpPr>
          <p:nvPr/>
        </p:nvSpPr>
        <p:spPr bwMode="auto">
          <a:xfrm>
            <a:off x="8442374" y="3873994"/>
            <a:ext cx="182742" cy="215444"/>
          </a:xfrm>
          <a:prstGeom prst="rect">
            <a:avLst/>
          </a:prstGeom>
          <a:solidFill>
            <a:schemeClr val="accent6"/>
          </a:solid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22</a:t>
            </a:r>
            <a:endParaRPr lang="en-IE" sz="1400" dirty="0">
              <a:solidFill>
                <a:schemeClr val="bg1"/>
              </a:solidFill>
              <a:cs typeface="Calibri" pitchFamily="34" charset="0"/>
            </a:endParaRPr>
          </a:p>
        </p:txBody>
      </p:sp>
      <p:sp>
        <p:nvSpPr>
          <p:cNvPr id="111" name="Text Box 48"/>
          <p:cNvSpPr txBox="1">
            <a:spLocks noChangeArrowheads="1"/>
          </p:cNvSpPr>
          <p:nvPr/>
        </p:nvSpPr>
        <p:spPr bwMode="auto">
          <a:xfrm>
            <a:off x="3844634" y="1256499"/>
            <a:ext cx="591508" cy="366254"/>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Building</a:t>
            </a:r>
          </a:p>
          <a:p>
            <a:pPr algn="ctr">
              <a:lnSpc>
                <a:spcPct val="85000"/>
              </a:lnSpc>
            </a:pPr>
            <a:r>
              <a:rPr lang="en-IE" sz="1400" dirty="0" smtClean="0">
                <a:solidFill>
                  <a:srgbClr val="22505F"/>
                </a:solidFill>
                <a:cs typeface="Calibri" pitchFamily="34" charset="0"/>
              </a:rPr>
              <a:t>Quality</a:t>
            </a:r>
          </a:p>
        </p:txBody>
      </p:sp>
      <p:sp>
        <p:nvSpPr>
          <p:cNvPr id="112" name="Text Box 48"/>
          <p:cNvSpPr txBox="1">
            <a:spLocks noChangeArrowheads="1"/>
          </p:cNvSpPr>
          <p:nvPr/>
        </p:nvSpPr>
        <p:spPr bwMode="auto">
          <a:xfrm>
            <a:off x="5729544" y="1438022"/>
            <a:ext cx="739946"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Sanitation</a:t>
            </a:r>
          </a:p>
        </p:txBody>
      </p:sp>
      <p:sp>
        <p:nvSpPr>
          <p:cNvPr id="113" name="Text Box 48"/>
          <p:cNvSpPr txBox="1">
            <a:spLocks noChangeArrowheads="1"/>
          </p:cNvSpPr>
          <p:nvPr/>
        </p:nvSpPr>
        <p:spPr bwMode="auto">
          <a:xfrm>
            <a:off x="7334151" y="1098773"/>
            <a:ext cx="1137684" cy="54938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Facilities</a:t>
            </a:r>
          </a:p>
          <a:p>
            <a:pPr algn="ctr">
              <a:lnSpc>
                <a:spcPct val="85000"/>
              </a:lnSpc>
            </a:pPr>
            <a:r>
              <a:rPr lang="en-IE" sz="1400" dirty="0" smtClean="0">
                <a:solidFill>
                  <a:srgbClr val="22505F"/>
                </a:solidFill>
                <a:cs typeface="Calibri" pitchFamily="34" charset="0"/>
              </a:rPr>
              <a:t>(e.g. recycling,</a:t>
            </a:r>
          </a:p>
          <a:p>
            <a:pPr algn="ctr">
              <a:lnSpc>
                <a:spcPct val="85000"/>
              </a:lnSpc>
            </a:pPr>
            <a:r>
              <a:rPr lang="en-IE" sz="1400" dirty="0" smtClean="0">
                <a:solidFill>
                  <a:srgbClr val="22505F"/>
                </a:solidFill>
                <a:cs typeface="Calibri" pitchFamily="34" charset="0"/>
              </a:rPr>
              <a:t>Playground </a:t>
            </a:r>
            <a:r>
              <a:rPr lang="en-IE" sz="1400" dirty="0" err="1" smtClean="0">
                <a:solidFill>
                  <a:srgbClr val="22505F"/>
                </a:solidFill>
                <a:cs typeface="Calibri" pitchFamily="34" charset="0"/>
              </a:rPr>
              <a:t>etc</a:t>
            </a:r>
            <a:r>
              <a:rPr lang="en-IE" sz="1400" dirty="0" smtClean="0">
                <a:solidFill>
                  <a:srgbClr val="22505F"/>
                </a:solidFill>
                <a:cs typeface="Calibri" pitchFamily="34" charset="0"/>
              </a:rPr>
              <a:t>)</a:t>
            </a:r>
          </a:p>
        </p:txBody>
      </p:sp>
      <p:sp>
        <p:nvSpPr>
          <p:cNvPr id="114" name="Text Box 53"/>
          <p:cNvSpPr txBox="1">
            <a:spLocks noChangeArrowheads="1"/>
          </p:cNvSpPr>
          <p:nvPr/>
        </p:nvSpPr>
        <p:spPr bwMode="auto">
          <a:xfrm>
            <a:off x="4643549" y="4827075"/>
            <a:ext cx="89768" cy="215444"/>
          </a:xfrm>
          <a:prstGeom prst="rect">
            <a:avLst/>
          </a:prstGeom>
          <a:no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a:t>
            </a:r>
            <a:endParaRPr lang="en-IE" sz="1400" dirty="0">
              <a:solidFill>
                <a:schemeClr val="bg1"/>
              </a:solidFill>
              <a:cs typeface="Calibri" pitchFamily="34" charset="0"/>
            </a:endParaRPr>
          </a:p>
        </p:txBody>
      </p:sp>
      <p:sp>
        <p:nvSpPr>
          <p:cNvPr id="115" name="Text Box 53"/>
          <p:cNvSpPr txBox="1">
            <a:spLocks noChangeArrowheads="1"/>
          </p:cNvSpPr>
          <p:nvPr/>
        </p:nvSpPr>
        <p:spPr bwMode="auto">
          <a:xfrm>
            <a:off x="4552732" y="5064827"/>
            <a:ext cx="322204" cy="215444"/>
          </a:xfrm>
          <a:prstGeom prst="rect">
            <a:avLst/>
          </a:prstGeom>
          <a:noFill/>
          <a:ln w="9525">
            <a:noFill/>
            <a:miter lim="800000"/>
            <a:headEnd/>
            <a:tailEnd/>
          </a:ln>
        </p:spPr>
        <p:txBody>
          <a:bodyPr wrap="none" lIns="0" tIns="0" rIns="0" bIns="0" anchor="ctr" anchorCtr="0">
            <a:spAutoFit/>
          </a:bodyPr>
          <a:lstStyle/>
          <a:p>
            <a:pPr algn="ctr"/>
            <a:r>
              <a:rPr lang="en-IE" sz="1400" b="1" dirty="0" smtClean="0">
                <a:solidFill>
                  <a:schemeClr val="bg1"/>
                </a:solidFill>
                <a:cs typeface="Calibri" pitchFamily="34" charset="0"/>
              </a:rPr>
              <a:t>4.40</a:t>
            </a:r>
            <a:endParaRPr lang="en-IE" sz="1400" b="1" dirty="0">
              <a:solidFill>
                <a:schemeClr val="bg1"/>
              </a:solidFill>
              <a:cs typeface="Calibri" pitchFamily="34" charset="0"/>
            </a:endParaRPr>
          </a:p>
        </p:txBody>
      </p:sp>
      <p:sp>
        <p:nvSpPr>
          <p:cNvPr id="116" name="Text Box 53"/>
          <p:cNvSpPr txBox="1">
            <a:spLocks noChangeArrowheads="1"/>
          </p:cNvSpPr>
          <p:nvPr/>
        </p:nvSpPr>
        <p:spPr bwMode="auto">
          <a:xfrm>
            <a:off x="4597062" y="3873994"/>
            <a:ext cx="182742" cy="215444"/>
          </a:xfrm>
          <a:prstGeom prst="rect">
            <a:avLst/>
          </a:prstGeom>
          <a:solidFill>
            <a:schemeClr val="accent6"/>
          </a:solid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10</a:t>
            </a:r>
            <a:endParaRPr lang="en-IE" sz="1400" dirty="0">
              <a:solidFill>
                <a:schemeClr val="bg1"/>
              </a:solidFill>
              <a:cs typeface="Calibri" pitchFamily="34" charset="0"/>
            </a:endParaRPr>
          </a:p>
        </p:txBody>
      </p:sp>
      <p:sp>
        <p:nvSpPr>
          <p:cNvPr id="117" name="Text Box 48"/>
          <p:cNvSpPr txBox="1">
            <a:spLocks noChangeArrowheads="1"/>
          </p:cNvSpPr>
          <p:nvPr/>
        </p:nvSpPr>
        <p:spPr bwMode="auto">
          <a:xfrm>
            <a:off x="2812188" y="4243893"/>
            <a:ext cx="89768"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t>
            </a:r>
          </a:p>
        </p:txBody>
      </p:sp>
      <p:sp>
        <p:nvSpPr>
          <p:cNvPr id="118" name="Text Box 48"/>
          <p:cNvSpPr txBox="1">
            <a:spLocks noChangeArrowheads="1"/>
          </p:cNvSpPr>
          <p:nvPr/>
        </p:nvSpPr>
        <p:spPr bwMode="auto">
          <a:xfrm>
            <a:off x="4728561" y="4234493"/>
            <a:ext cx="89768"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t>
            </a:r>
          </a:p>
        </p:txBody>
      </p:sp>
      <p:sp>
        <p:nvSpPr>
          <p:cNvPr id="119" name="Text Box 48"/>
          <p:cNvSpPr txBox="1">
            <a:spLocks noChangeArrowheads="1"/>
          </p:cNvSpPr>
          <p:nvPr/>
        </p:nvSpPr>
        <p:spPr bwMode="auto">
          <a:xfrm>
            <a:off x="4343500" y="4495098"/>
            <a:ext cx="54502"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t>
            </a:r>
          </a:p>
        </p:txBody>
      </p:sp>
      <p:sp>
        <p:nvSpPr>
          <p:cNvPr id="105" name="Text Box 53"/>
          <p:cNvSpPr txBox="1">
            <a:spLocks noChangeArrowheads="1"/>
          </p:cNvSpPr>
          <p:nvPr/>
        </p:nvSpPr>
        <p:spPr bwMode="auto">
          <a:xfrm>
            <a:off x="1669048" y="4827075"/>
            <a:ext cx="91371" cy="215444"/>
          </a:xfrm>
          <a:prstGeom prst="rect">
            <a:avLst/>
          </a:prstGeom>
          <a:no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1</a:t>
            </a:r>
            <a:endParaRPr lang="en-IE" sz="1400" dirty="0">
              <a:solidFill>
                <a:schemeClr val="bg1"/>
              </a:solidFill>
              <a:cs typeface="Calibri" pitchFamily="34" charset="0"/>
            </a:endParaRPr>
          </a:p>
        </p:txBody>
      </p:sp>
      <p:sp>
        <p:nvSpPr>
          <p:cNvPr id="106" name="Text Box 53"/>
          <p:cNvSpPr txBox="1">
            <a:spLocks noChangeArrowheads="1"/>
          </p:cNvSpPr>
          <p:nvPr/>
        </p:nvSpPr>
        <p:spPr bwMode="auto">
          <a:xfrm>
            <a:off x="1553632" y="5064827"/>
            <a:ext cx="322204" cy="215444"/>
          </a:xfrm>
          <a:prstGeom prst="rect">
            <a:avLst/>
          </a:prstGeom>
          <a:noFill/>
          <a:ln w="9525">
            <a:noFill/>
            <a:miter lim="800000"/>
            <a:headEnd/>
            <a:tailEnd/>
          </a:ln>
        </p:spPr>
        <p:txBody>
          <a:bodyPr wrap="none" lIns="0" tIns="0" rIns="0" bIns="0" anchor="ctr" anchorCtr="0">
            <a:spAutoFit/>
          </a:bodyPr>
          <a:lstStyle/>
          <a:p>
            <a:pPr algn="ctr"/>
            <a:r>
              <a:rPr lang="en-IE" sz="1400" b="1" dirty="0" smtClean="0">
                <a:solidFill>
                  <a:schemeClr val="bg1"/>
                </a:solidFill>
                <a:cs typeface="Calibri" pitchFamily="34" charset="0"/>
              </a:rPr>
              <a:t>4.19</a:t>
            </a:r>
            <a:endParaRPr lang="en-IE" sz="1400" b="1" dirty="0">
              <a:solidFill>
                <a:schemeClr val="bg1"/>
              </a:solidFill>
              <a:cs typeface="Calibri" pitchFamily="34" charset="0"/>
            </a:endParaRPr>
          </a:p>
        </p:txBody>
      </p:sp>
      <p:sp>
        <p:nvSpPr>
          <p:cNvPr id="107" name="Text Box 53"/>
          <p:cNvSpPr txBox="1">
            <a:spLocks noChangeArrowheads="1"/>
          </p:cNvSpPr>
          <p:nvPr/>
        </p:nvSpPr>
        <p:spPr bwMode="auto">
          <a:xfrm>
            <a:off x="2065967" y="4827075"/>
            <a:ext cx="54502" cy="215444"/>
          </a:xfrm>
          <a:prstGeom prst="rect">
            <a:avLst/>
          </a:prstGeom>
          <a:no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a:t>
            </a:r>
            <a:endParaRPr lang="en-IE" sz="1400" dirty="0">
              <a:solidFill>
                <a:schemeClr val="bg1"/>
              </a:solidFill>
              <a:cs typeface="Calibri" pitchFamily="34" charset="0"/>
            </a:endParaRPr>
          </a:p>
        </p:txBody>
      </p:sp>
      <p:sp>
        <p:nvSpPr>
          <p:cNvPr id="108" name="Text Box 53"/>
          <p:cNvSpPr txBox="1">
            <a:spLocks noChangeArrowheads="1"/>
          </p:cNvSpPr>
          <p:nvPr/>
        </p:nvSpPr>
        <p:spPr bwMode="auto">
          <a:xfrm>
            <a:off x="1932117" y="5064827"/>
            <a:ext cx="322204" cy="215444"/>
          </a:xfrm>
          <a:prstGeom prst="rect">
            <a:avLst/>
          </a:prstGeom>
          <a:noFill/>
          <a:ln w="9525">
            <a:noFill/>
            <a:miter lim="800000"/>
            <a:headEnd/>
            <a:tailEnd/>
          </a:ln>
        </p:spPr>
        <p:txBody>
          <a:bodyPr wrap="none" lIns="0" tIns="0" rIns="0" bIns="0" anchor="ctr" anchorCtr="0">
            <a:spAutoFit/>
          </a:bodyPr>
          <a:lstStyle/>
          <a:p>
            <a:pPr algn="ctr"/>
            <a:r>
              <a:rPr lang="en-IE" sz="1400" b="1" dirty="0" smtClean="0">
                <a:solidFill>
                  <a:schemeClr val="bg1"/>
                </a:solidFill>
                <a:cs typeface="Calibri" pitchFamily="34" charset="0"/>
              </a:rPr>
              <a:t>3.95</a:t>
            </a:r>
            <a:endParaRPr lang="en-IE" sz="1400" b="1" dirty="0">
              <a:solidFill>
                <a:schemeClr val="bg1"/>
              </a:solidFill>
              <a:cs typeface="Calibri" pitchFamily="34" charset="0"/>
            </a:endParaRPr>
          </a:p>
        </p:txBody>
      </p:sp>
      <p:sp>
        <p:nvSpPr>
          <p:cNvPr id="109" name="Text Box 53"/>
          <p:cNvSpPr txBox="1">
            <a:spLocks noChangeArrowheads="1"/>
          </p:cNvSpPr>
          <p:nvPr/>
        </p:nvSpPr>
        <p:spPr bwMode="auto">
          <a:xfrm>
            <a:off x="2445787" y="4827075"/>
            <a:ext cx="54502" cy="215444"/>
          </a:xfrm>
          <a:prstGeom prst="rect">
            <a:avLst/>
          </a:prstGeom>
          <a:no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a:t>
            </a:r>
            <a:endParaRPr lang="en-IE" sz="1400" dirty="0">
              <a:solidFill>
                <a:schemeClr val="bg1"/>
              </a:solidFill>
              <a:cs typeface="Calibri" pitchFamily="34" charset="0"/>
            </a:endParaRPr>
          </a:p>
        </p:txBody>
      </p:sp>
      <p:sp>
        <p:nvSpPr>
          <p:cNvPr id="110" name="Text Box 53"/>
          <p:cNvSpPr txBox="1">
            <a:spLocks noChangeArrowheads="1"/>
          </p:cNvSpPr>
          <p:nvPr/>
        </p:nvSpPr>
        <p:spPr bwMode="auto">
          <a:xfrm>
            <a:off x="2311937" y="5064827"/>
            <a:ext cx="322204" cy="215444"/>
          </a:xfrm>
          <a:prstGeom prst="rect">
            <a:avLst/>
          </a:prstGeom>
          <a:noFill/>
          <a:ln w="9525">
            <a:noFill/>
            <a:miter lim="800000"/>
            <a:headEnd/>
            <a:tailEnd/>
          </a:ln>
        </p:spPr>
        <p:txBody>
          <a:bodyPr wrap="none" lIns="0" tIns="0" rIns="0" bIns="0" anchor="ctr" anchorCtr="0">
            <a:spAutoFit/>
          </a:bodyPr>
          <a:lstStyle/>
          <a:p>
            <a:pPr algn="ctr"/>
            <a:r>
              <a:rPr lang="en-IE" sz="1400" b="1" dirty="0" smtClean="0">
                <a:solidFill>
                  <a:schemeClr val="bg1"/>
                </a:solidFill>
                <a:cs typeface="Calibri" pitchFamily="34" charset="0"/>
              </a:rPr>
              <a:t>3.88</a:t>
            </a:r>
            <a:endParaRPr lang="en-IE" sz="1400" b="1" dirty="0">
              <a:solidFill>
                <a:schemeClr val="bg1"/>
              </a:solidFill>
              <a:cs typeface="Calibri" pitchFamily="34" charset="0"/>
            </a:endParaRPr>
          </a:p>
        </p:txBody>
      </p:sp>
      <p:sp>
        <p:nvSpPr>
          <p:cNvPr id="120" name="Text Box 53"/>
          <p:cNvSpPr txBox="1">
            <a:spLocks noChangeArrowheads="1"/>
          </p:cNvSpPr>
          <p:nvPr/>
        </p:nvSpPr>
        <p:spPr bwMode="auto">
          <a:xfrm>
            <a:off x="2795997" y="4827075"/>
            <a:ext cx="91371" cy="215444"/>
          </a:xfrm>
          <a:prstGeom prst="rect">
            <a:avLst/>
          </a:prstGeom>
          <a:no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1</a:t>
            </a:r>
            <a:endParaRPr lang="en-IE" sz="1400" dirty="0">
              <a:solidFill>
                <a:schemeClr val="bg1"/>
              </a:solidFill>
              <a:cs typeface="Calibri" pitchFamily="34" charset="0"/>
            </a:endParaRPr>
          </a:p>
        </p:txBody>
      </p:sp>
      <p:sp>
        <p:nvSpPr>
          <p:cNvPr id="121" name="Text Box 53"/>
          <p:cNvSpPr txBox="1">
            <a:spLocks noChangeArrowheads="1"/>
          </p:cNvSpPr>
          <p:nvPr/>
        </p:nvSpPr>
        <p:spPr bwMode="auto">
          <a:xfrm>
            <a:off x="2680581" y="5064827"/>
            <a:ext cx="322204" cy="215444"/>
          </a:xfrm>
          <a:prstGeom prst="rect">
            <a:avLst/>
          </a:prstGeom>
          <a:noFill/>
          <a:ln w="9525">
            <a:noFill/>
            <a:miter lim="800000"/>
            <a:headEnd/>
            <a:tailEnd/>
          </a:ln>
        </p:spPr>
        <p:txBody>
          <a:bodyPr wrap="none" lIns="0" tIns="0" rIns="0" bIns="0" anchor="ctr" anchorCtr="0">
            <a:spAutoFit/>
          </a:bodyPr>
          <a:lstStyle/>
          <a:p>
            <a:pPr algn="ctr"/>
            <a:r>
              <a:rPr lang="en-IE" sz="1400" b="1" dirty="0" smtClean="0">
                <a:solidFill>
                  <a:schemeClr val="bg1"/>
                </a:solidFill>
                <a:cs typeface="Calibri" pitchFamily="34" charset="0"/>
              </a:rPr>
              <a:t>4.32</a:t>
            </a:r>
            <a:endParaRPr lang="en-IE" sz="1400" b="1" dirty="0">
              <a:solidFill>
                <a:schemeClr val="bg1"/>
              </a:solidFill>
              <a:cs typeface="Calibri" pitchFamily="34" charset="0"/>
            </a:endParaRPr>
          </a:p>
        </p:txBody>
      </p:sp>
      <p:sp>
        <p:nvSpPr>
          <p:cNvPr id="122" name="Oval 121"/>
          <p:cNvSpPr/>
          <p:nvPr/>
        </p:nvSpPr>
        <p:spPr>
          <a:xfrm>
            <a:off x="2682576" y="2302933"/>
            <a:ext cx="331555" cy="440266"/>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23" name="Oval 122"/>
          <p:cNvSpPr/>
          <p:nvPr/>
        </p:nvSpPr>
        <p:spPr>
          <a:xfrm>
            <a:off x="4602645" y="2328332"/>
            <a:ext cx="331555" cy="440266"/>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24" name="Oval 123"/>
          <p:cNvSpPr/>
          <p:nvPr/>
        </p:nvSpPr>
        <p:spPr>
          <a:xfrm>
            <a:off x="6476627" y="2446864"/>
            <a:ext cx="331555" cy="440266"/>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extLst>
      <p:ext uri="{BB962C8B-B14F-4D97-AF65-F5344CB8AC3E}">
        <p14:creationId xmlns:p14="http://schemas.microsoft.com/office/powerpoint/2010/main" val="14995864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76000" y="322816"/>
            <a:ext cx="5543560" cy="353794"/>
          </a:xfrm>
        </p:spPr>
        <p:txBody>
          <a:bodyPr/>
          <a:lstStyle/>
          <a:p>
            <a:r>
              <a:rPr lang="en-IE" dirty="0" smtClean="0"/>
              <a:t>Rating Of </a:t>
            </a:r>
            <a:r>
              <a:rPr lang="en-IE" u="sng" dirty="0" smtClean="0"/>
              <a:t>Affordability</a:t>
            </a:r>
            <a:r>
              <a:rPr lang="en-IE" dirty="0" smtClean="0"/>
              <a:t> X Region</a:t>
            </a:r>
            <a:endParaRPr lang="en-GB" dirty="0"/>
          </a:p>
        </p:txBody>
      </p:sp>
      <p:sp>
        <p:nvSpPr>
          <p:cNvPr id="6" name="Text Placeholder 5"/>
          <p:cNvSpPr>
            <a:spLocks noGrp="1"/>
          </p:cNvSpPr>
          <p:nvPr>
            <p:ph type="body" sz="quarter" idx="13"/>
          </p:nvPr>
        </p:nvSpPr>
        <p:spPr>
          <a:xfrm>
            <a:off x="587875" y="657415"/>
            <a:ext cx="5533398" cy="422422"/>
          </a:xfrm>
        </p:spPr>
        <p:txBody>
          <a:bodyPr/>
          <a:lstStyle/>
          <a:p>
            <a:r>
              <a:rPr lang="en-IE" dirty="0" smtClean="0"/>
              <a:t>(Base: All </a:t>
            </a:r>
            <a:r>
              <a:rPr lang="en-IE" dirty="0">
                <a:cs typeface="Calibri" pitchFamily="34" charset="0"/>
              </a:rPr>
              <a:t>Aged 18-25 </a:t>
            </a:r>
            <a:r>
              <a:rPr lang="en-IE" dirty="0" smtClean="0">
                <a:cs typeface="Calibri" pitchFamily="34" charset="0"/>
              </a:rPr>
              <a:t>Who Pay Rent – 142)</a:t>
            </a:r>
            <a:endParaRPr lang="en-US" dirty="0">
              <a:cs typeface="Calibri" pitchFamily="34" charset="0"/>
            </a:endParaRPr>
          </a:p>
        </p:txBody>
      </p:sp>
      <p:sp>
        <p:nvSpPr>
          <p:cNvPr id="7" name="Text Placeholder 6"/>
          <p:cNvSpPr>
            <a:spLocks noGrp="1"/>
          </p:cNvSpPr>
          <p:nvPr>
            <p:ph type="body" sz="quarter" idx="14"/>
          </p:nvPr>
        </p:nvSpPr>
        <p:spPr/>
        <p:txBody>
          <a:bodyPr>
            <a:noAutofit/>
          </a:bodyPr>
          <a:lstStyle/>
          <a:p>
            <a:r>
              <a:rPr lang="en-GB" dirty="0" smtClean="0"/>
              <a:t>Satisfaction with affordability of accommodation is lowest in Dublin and Conn/Ulster, with Munster performing relatively well.</a:t>
            </a:r>
            <a:endParaRPr lang="en-GB" dirty="0"/>
          </a:p>
        </p:txBody>
      </p:sp>
      <p:sp>
        <p:nvSpPr>
          <p:cNvPr id="125" name="Text Box 48"/>
          <p:cNvSpPr txBox="1">
            <a:spLocks noChangeArrowheads="1"/>
          </p:cNvSpPr>
          <p:nvPr/>
        </p:nvSpPr>
        <p:spPr bwMode="auto">
          <a:xfrm>
            <a:off x="2363695" y="1275109"/>
            <a:ext cx="383118" cy="54938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Total</a:t>
            </a:r>
          </a:p>
          <a:p>
            <a:pPr algn="ctr">
              <a:lnSpc>
                <a:spcPct val="85000"/>
              </a:lnSpc>
            </a:pPr>
            <a:r>
              <a:rPr lang="en-IE" sz="1400" dirty="0" smtClean="0">
                <a:solidFill>
                  <a:srgbClr val="22505F"/>
                </a:solidFill>
                <a:cs typeface="Calibri" pitchFamily="34" charset="0"/>
              </a:rPr>
              <a:t>(142)</a:t>
            </a:r>
          </a:p>
          <a:p>
            <a:pPr algn="ctr">
              <a:lnSpc>
                <a:spcPct val="85000"/>
              </a:lnSpc>
            </a:pPr>
            <a:r>
              <a:rPr lang="en-IE" sz="1400" dirty="0" smtClean="0">
                <a:solidFill>
                  <a:srgbClr val="22505F"/>
                </a:solidFill>
                <a:cs typeface="Calibri" pitchFamily="34" charset="0"/>
              </a:rPr>
              <a:t>%</a:t>
            </a:r>
            <a:endParaRPr lang="en-US" sz="1400" dirty="0">
              <a:solidFill>
                <a:srgbClr val="22505F"/>
              </a:solidFill>
              <a:cs typeface="Calibri" pitchFamily="34" charset="0"/>
            </a:endParaRPr>
          </a:p>
        </p:txBody>
      </p:sp>
      <p:sp>
        <p:nvSpPr>
          <p:cNvPr id="126" name="Text Box 53"/>
          <p:cNvSpPr txBox="1">
            <a:spLocks noChangeArrowheads="1"/>
          </p:cNvSpPr>
          <p:nvPr/>
        </p:nvSpPr>
        <p:spPr bwMode="auto">
          <a:xfrm>
            <a:off x="962958" y="2058995"/>
            <a:ext cx="895181" cy="215444"/>
          </a:xfrm>
          <a:prstGeom prst="rect">
            <a:avLst/>
          </a:prstGeom>
          <a:noFill/>
          <a:ln w="9525">
            <a:noFill/>
            <a:miter lim="800000"/>
            <a:headEnd/>
            <a:tailEnd/>
          </a:ln>
        </p:spPr>
        <p:txBody>
          <a:bodyPr wrap="none" lIns="0" tIns="0" rIns="0" bIns="0" anchor="ctr" anchorCtr="0">
            <a:spAutoFit/>
          </a:bodyPr>
          <a:lstStyle/>
          <a:p>
            <a:pPr algn="r"/>
            <a:r>
              <a:rPr lang="en-IE" sz="1400" dirty="0" smtClean="0">
                <a:solidFill>
                  <a:schemeClr val="bg1"/>
                </a:solidFill>
                <a:cs typeface="Calibri" pitchFamily="34" charset="0"/>
              </a:rPr>
              <a:t>Excellent (5)</a:t>
            </a:r>
            <a:endParaRPr lang="en-IE" sz="1400" dirty="0">
              <a:solidFill>
                <a:schemeClr val="bg1"/>
              </a:solidFill>
              <a:cs typeface="Calibri" pitchFamily="34" charset="0"/>
            </a:endParaRPr>
          </a:p>
        </p:txBody>
      </p:sp>
      <p:sp>
        <p:nvSpPr>
          <p:cNvPr id="127" name="Text Box 53"/>
          <p:cNvSpPr txBox="1">
            <a:spLocks noChangeArrowheads="1"/>
          </p:cNvSpPr>
          <p:nvPr/>
        </p:nvSpPr>
        <p:spPr bwMode="auto">
          <a:xfrm>
            <a:off x="902748" y="4161669"/>
            <a:ext cx="955391" cy="215444"/>
          </a:xfrm>
          <a:prstGeom prst="rect">
            <a:avLst/>
          </a:prstGeom>
          <a:noFill/>
          <a:ln w="9525">
            <a:noFill/>
            <a:miter lim="800000"/>
            <a:headEnd/>
            <a:tailEnd/>
          </a:ln>
        </p:spPr>
        <p:txBody>
          <a:bodyPr wrap="none" lIns="0" tIns="0" rIns="0" bIns="0" anchor="ctr" anchorCtr="0">
            <a:spAutoFit/>
          </a:bodyPr>
          <a:lstStyle/>
          <a:p>
            <a:pPr algn="r"/>
            <a:r>
              <a:rPr lang="en-IE" sz="1400" dirty="0" smtClean="0">
                <a:solidFill>
                  <a:schemeClr val="bg1"/>
                </a:solidFill>
                <a:cs typeface="Calibri" pitchFamily="34" charset="0"/>
              </a:rPr>
              <a:t>Very poor (1)</a:t>
            </a:r>
            <a:endParaRPr lang="en-IE" sz="1400" dirty="0">
              <a:solidFill>
                <a:schemeClr val="bg1"/>
              </a:solidFill>
              <a:cs typeface="Calibri" pitchFamily="34" charset="0"/>
            </a:endParaRPr>
          </a:p>
        </p:txBody>
      </p:sp>
      <p:sp>
        <p:nvSpPr>
          <p:cNvPr id="128" name="Text Box 53"/>
          <p:cNvSpPr txBox="1">
            <a:spLocks noChangeArrowheads="1"/>
          </p:cNvSpPr>
          <p:nvPr/>
        </p:nvSpPr>
        <p:spPr bwMode="auto">
          <a:xfrm>
            <a:off x="1657763" y="3450644"/>
            <a:ext cx="200376" cy="215444"/>
          </a:xfrm>
          <a:prstGeom prst="rect">
            <a:avLst/>
          </a:prstGeom>
          <a:noFill/>
          <a:ln w="9525">
            <a:noFill/>
            <a:miter lim="800000"/>
            <a:headEnd/>
            <a:tailEnd/>
          </a:ln>
        </p:spPr>
        <p:txBody>
          <a:bodyPr wrap="none" lIns="0" tIns="0" rIns="0" bIns="0" anchor="ctr" anchorCtr="0">
            <a:spAutoFit/>
          </a:bodyPr>
          <a:lstStyle/>
          <a:p>
            <a:pPr algn="r"/>
            <a:r>
              <a:rPr lang="en-IE" sz="1400" dirty="0" smtClean="0">
                <a:solidFill>
                  <a:schemeClr val="bg1"/>
                </a:solidFill>
                <a:cs typeface="Calibri" pitchFamily="34" charset="0"/>
              </a:rPr>
              <a:t>(3)</a:t>
            </a:r>
            <a:endParaRPr lang="en-IE" sz="1400" dirty="0">
              <a:solidFill>
                <a:schemeClr val="bg1"/>
              </a:solidFill>
              <a:cs typeface="Calibri" pitchFamily="34" charset="0"/>
            </a:endParaRPr>
          </a:p>
        </p:txBody>
      </p:sp>
      <p:sp>
        <p:nvSpPr>
          <p:cNvPr id="129" name="Text Box 53"/>
          <p:cNvSpPr txBox="1">
            <a:spLocks noChangeArrowheads="1"/>
          </p:cNvSpPr>
          <p:nvPr/>
        </p:nvSpPr>
        <p:spPr bwMode="auto">
          <a:xfrm>
            <a:off x="1657763" y="2600374"/>
            <a:ext cx="200376" cy="215444"/>
          </a:xfrm>
          <a:prstGeom prst="rect">
            <a:avLst/>
          </a:prstGeom>
          <a:noFill/>
          <a:ln w="9525">
            <a:noFill/>
            <a:miter lim="800000"/>
            <a:headEnd/>
            <a:tailEnd/>
          </a:ln>
        </p:spPr>
        <p:txBody>
          <a:bodyPr wrap="none" lIns="0" tIns="0" rIns="0" bIns="0" anchor="ctr" anchorCtr="0">
            <a:spAutoFit/>
          </a:bodyPr>
          <a:lstStyle/>
          <a:p>
            <a:pPr algn="r"/>
            <a:r>
              <a:rPr lang="en-IE" sz="1400" dirty="0" smtClean="0">
                <a:solidFill>
                  <a:schemeClr val="bg1"/>
                </a:solidFill>
                <a:cs typeface="Calibri" pitchFamily="34" charset="0"/>
              </a:rPr>
              <a:t>(4)</a:t>
            </a:r>
            <a:endParaRPr lang="en-IE" sz="1400" dirty="0">
              <a:solidFill>
                <a:schemeClr val="bg1"/>
              </a:solidFill>
              <a:cs typeface="Calibri" pitchFamily="34" charset="0"/>
            </a:endParaRPr>
          </a:p>
        </p:txBody>
      </p:sp>
      <p:graphicFrame>
        <p:nvGraphicFramePr>
          <p:cNvPr id="130" name="Chart 129"/>
          <p:cNvGraphicFramePr/>
          <p:nvPr>
            <p:extLst>
              <p:ext uri="{D42A27DB-BD31-4B8C-83A1-F6EECF244321}">
                <p14:modId xmlns:p14="http://schemas.microsoft.com/office/powerpoint/2010/main" val="2975675254"/>
              </p:ext>
            </p:extLst>
          </p:nvPr>
        </p:nvGraphicFramePr>
        <p:xfrm>
          <a:off x="1829878" y="1621252"/>
          <a:ext cx="5917140" cy="3410461"/>
        </p:xfrm>
        <a:graphic>
          <a:graphicData uri="http://schemas.openxmlformats.org/drawingml/2006/chart">
            <c:chart xmlns:c="http://schemas.openxmlformats.org/drawingml/2006/chart" xmlns:r="http://schemas.openxmlformats.org/officeDocument/2006/relationships" r:id="rId2"/>
          </a:graphicData>
        </a:graphic>
      </p:graphicFrame>
      <p:sp>
        <p:nvSpPr>
          <p:cNvPr id="131" name="Text Box 53"/>
          <p:cNvSpPr txBox="1">
            <a:spLocks noChangeArrowheads="1"/>
          </p:cNvSpPr>
          <p:nvPr/>
        </p:nvSpPr>
        <p:spPr bwMode="auto">
          <a:xfrm>
            <a:off x="1657763" y="3957213"/>
            <a:ext cx="200376" cy="215444"/>
          </a:xfrm>
          <a:prstGeom prst="rect">
            <a:avLst/>
          </a:prstGeom>
          <a:noFill/>
          <a:ln w="9525">
            <a:noFill/>
            <a:miter lim="800000"/>
            <a:headEnd/>
            <a:tailEnd/>
          </a:ln>
        </p:spPr>
        <p:txBody>
          <a:bodyPr wrap="none" lIns="0" tIns="0" rIns="0" bIns="0" anchor="ctr" anchorCtr="0">
            <a:spAutoFit/>
          </a:bodyPr>
          <a:lstStyle/>
          <a:p>
            <a:pPr algn="r"/>
            <a:r>
              <a:rPr lang="en-IE" sz="1400" dirty="0" smtClean="0">
                <a:solidFill>
                  <a:schemeClr val="bg1"/>
                </a:solidFill>
                <a:cs typeface="Calibri" pitchFamily="34" charset="0"/>
              </a:rPr>
              <a:t>(2)</a:t>
            </a:r>
            <a:endParaRPr lang="en-IE" sz="1400" dirty="0">
              <a:solidFill>
                <a:schemeClr val="bg1"/>
              </a:solidFill>
              <a:cs typeface="Calibri" pitchFamily="34" charset="0"/>
            </a:endParaRPr>
          </a:p>
        </p:txBody>
      </p:sp>
      <p:sp>
        <p:nvSpPr>
          <p:cNvPr id="133" name="Text Box 53"/>
          <p:cNvSpPr txBox="1">
            <a:spLocks noChangeArrowheads="1"/>
          </p:cNvSpPr>
          <p:nvPr/>
        </p:nvSpPr>
        <p:spPr bwMode="auto">
          <a:xfrm>
            <a:off x="1014061" y="4827075"/>
            <a:ext cx="844078" cy="215444"/>
          </a:xfrm>
          <a:prstGeom prst="rect">
            <a:avLst/>
          </a:prstGeom>
          <a:noFill/>
          <a:ln w="9525">
            <a:noFill/>
            <a:miter lim="800000"/>
            <a:headEnd/>
            <a:tailEnd/>
          </a:ln>
        </p:spPr>
        <p:txBody>
          <a:bodyPr wrap="none" lIns="0" tIns="0" rIns="0" bIns="0" anchor="ctr" anchorCtr="0">
            <a:spAutoFit/>
          </a:bodyPr>
          <a:lstStyle/>
          <a:p>
            <a:pPr algn="r"/>
            <a:r>
              <a:rPr lang="en-IE" sz="1400" dirty="0" smtClean="0">
                <a:solidFill>
                  <a:schemeClr val="bg1"/>
                </a:solidFill>
                <a:cs typeface="Calibri" pitchFamily="34" charset="0"/>
              </a:rPr>
              <a:t>Don’t know</a:t>
            </a:r>
            <a:endParaRPr lang="en-IE" sz="1400" dirty="0">
              <a:solidFill>
                <a:schemeClr val="bg1"/>
              </a:solidFill>
              <a:cs typeface="Calibri" pitchFamily="34" charset="0"/>
            </a:endParaRPr>
          </a:p>
        </p:txBody>
      </p:sp>
      <p:sp>
        <p:nvSpPr>
          <p:cNvPr id="134" name="Text Box 53"/>
          <p:cNvSpPr txBox="1">
            <a:spLocks noChangeArrowheads="1"/>
          </p:cNvSpPr>
          <p:nvPr/>
        </p:nvSpPr>
        <p:spPr bwMode="auto">
          <a:xfrm>
            <a:off x="979372" y="5064827"/>
            <a:ext cx="878767" cy="215444"/>
          </a:xfrm>
          <a:prstGeom prst="rect">
            <a:avLst/>
          </a:prstGeom>
          <a:noFill/>
          <a:ln w="9525">
            <a:noFill/>
            <a:miter lim="800000"/>
            <a:headEnd/>
            <a:tailEnd/>
          </a:ln>
        </p:spPr>
        <p:txBody>
          <a:bodyPr wrap="none" lIns="0" tIns="0" rIns="0" bIns="0" anchor="ctr" anchorCtr="0">
            <a:spAutoFit/>
          </a:bodyPr>
          <a:lstStyle/>
          <a:p>
            <a:pPr algn="r"/>
            <a:r>
              <a:rPr lang="en-IE" sz="1400" b="1" dirty="0" smtClean="0">
                <a:solidFill>
                  <a:schemeClr val="bg1"/>
                </a:solidFill>
                <a:cs typeface="Calibri" pitchFamily="34" charset="0"/>
              </a:rPr>
              <a:t>Mean Score</a:t>
            </a:r>
            <a:endParaRPr lang="en-IE" sz="1400" b="1" dirty="0">
              <a:solidFill>
                <a:schemeClr val="bg1"/>
              </a:solidFill>
              <a:cs typeface="Calibri" pitchFamily="34" charset="0"/>
            </a:endParaRPr>
          </a:p>
        </p:txBody>
      </p:sp>
      <p:cxnSp>
        <p:nvCxnSpPr>
          <p:cNvPr id="141" name="Straight Connector 140"/>
          <p:cNvCxnSpPr/>
          <p:nvPr/>
        </p:nvCxnSpPr>
        <p:spPr>
          <a:xfrm>
            <a:off x="1820252" y="3553306"/>
            <a:ext cx="6231562"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42" name="Text Box 53"/>
          <p:cNvSpPr txBox="1">
            <a:spLocks noChangeArrowheads="1"/>
          </p:cNvSpPr>
          <p:nvPr/>
        </p:nvSpPr>
        <p:spPr bwMode="auto">
          <a:xfrm>
            <a:off x="2466654" y="3467578"/>
            <a:ext cx="182742" cy="215444"/>
          </a:xfrm>
          <a:prstGeom prst="rect">
            <a:avLst/>
          </a:prstGeom>
          <a:solidFill>
            <a:schemeClr val="accent6"/>
          </a:solid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33</a:t>
            </a:r>
            <a:endParaRPr lang="en-IE" sz="1400" dirty="0">
              <a:solidFill>
                <a:schemeClr val="bg1"/>
              </a:solidFill>
              <a:cs typeface="Calibri" pitchFamily="34" charset="0"/>
            </a:endParaRPr>
          </a:p>
        </p:txBody>
      </p:sp>
      <p:sp>
        <p:nvSpPr>
          <p:cNvPr id="147" name="Text Box 48"/>
          <p:cNvSpPr txBox="1">
            <a:spLocks noChangeArrowheads="1"/>
          </p:cNvSpPr>
          <p:nvPr/>
        </p:nvSpPr>
        <p:spPr bwMode="auto">
          <a:xfrm>
            <a:off x="4594983" y="1275109"/>
            <a:ext cx="381515" cy="54938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err="1" smtClean="0">
                <a:solidFill>
                  <a:srgbClr val="22505F"/>
                </a:solidFill>
                <a:cs typeface="Calibri" pitchFamily="34" charset="0"/>
              </a:rPr>
              <a:t>ROL</a:t>
            </a:r>
            <a:endParaRPr lang="en-IE" sz="1400" dirty="0" smtClean="0">
              <a:solidFill>
                <a:srgbClr val="22505F"/>
              </a:solidFill>
              <a:cs typeface="Calibri" pitchFamily="34" charset="0"/>
            </a:endParaRPr>
          </a:p>
          <a:p>
            <a:pPr algn="ctr">
              <a:lnSpc>
                <a:spcPct val="85000"/>
              </a:lnSpc>
            </a:pPr>
            <a:r>
              <a:rPr lang="en-IE" sz="1400" dirty="0" smtClean="0">
                <a:solidFill>
                  <a:srgbClr val="22505F"/>
                </a:solidFill>
                <a:cs typeface="Calibri" pitchFamily="34" charset="0"/>
              </a:rPr>
              <a:t>(35*)</a:t>
            </a:r>
          </a:p>
          <a:p>
            <a:pPr algn="ctr">
              <a:lnSpc>
                <a:spcPct val="85000"/>
              </a:lnSpc>
            </a:pPr>
            <a:r>
              <a:rPr lang="en-IE" sz="1400" dirty="0" smtClean="0">
                <a:solidFill>
                  <a:srgbClr val="22505F"/>
                </a:solidFill>
                <a:cs typeface="Calibri" pitchFamily="34" charset="0"/>
              </a:rPr>
              <a:t>%</a:t>
            </a:r>
          </a:p>
        </p:txBody>
      </p:sp>
      <p:sp>
        <p:nvSpPr>
          <p:cNvPr id="148" name="Text Box 48"/>
          <p:cNvSpPr txBox="1">
            <a:spLocks noChangeArrowheads="1"/>
          </p:cNvSpPr>
          <p:nvPr/>
        </p:nvSpPr>
        <p:spPr bwMode="auto">
          <a:xfrm>
            <a:off x="5612326" y="1275109"/>
            <a:ext cx="622863" cy="54938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Munster</a:t>
            </a:r>
          </a:p>
          <a:p>
            <a:pPr algn="ctr">
              <a:lnSpc>
                <a:spcPct val="85000"/>
              </a:lnSpc>
            </a:pPr>
            <a:r>
              <a:rPr lang="en-IE" sz="1400" dirty="0" smtClean="0">
                <a:solidFill>
                  <a:srgbClr val="22505F"/>
                </a:solidFill>
                <a:cs typeface="Calibri" pitchFamily="34" charset="0"/>
              </a:rPr>
              <a:t>(32*)</a:t>
            </a:r>
          </a:p>
          <a:p>
            <a:pPr algn="ctr">
              <a:lnSpc>
                <a:spcPct val="85000"/>
              </a:lnSpc>
            </a:pPr>
            <a:r>
              <a:rPr lang="en-IE" sz="1400" dirty="0" smtClean="0">
                <a:solidFill>
                  <a:srgbClr val="22505F"/>
                </a:solidFill>
                <a:cs typeface="Calibri" pitchFamily="34" charset="0"/>
              </a:rPr>
              <a:t>%</a:t>
            </a:r>
          </a:p>
        </p:txBody>
      </p:sp>
      <p:sp>
        <p:nvSpPr>
          <p:cNvPr id="149" name="Text Box 48"/>
          <p:cNvSpPr txBox="1">
            <a:spLocks noChangeArrowheads="1"/>
          </p:cNvSpPr>
          <p:nvPr/>
        </p:nvSpPr>
        <p:spPr bwMode="auto">
          <a:xfrm>
            <a:off x="6606935" y="1275109"/>
            <a:ext cx="885755" cy="54938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Conn/Ulster</a:t>
            </a:r>
          </a:p>
          <a:p>
            <a:pPr algn="ctr">
              <a:lnSpc>
                <a:spcPct val="85000"/>
              </a:lnSpc>
            </a:pPr>
            <a:r>
              <a:rPr lang="en-IE" sz="1400" dirty="0" smtClean="0">
                <a:solidFill>
                  <a:srgbClr val="22505F"/>
                </a:solidFill>
                <a:cs typeface="Calibri" pitchFamily="34" charset="0"/>
              </a:rPr>
              <a:t>(26*)</a:t>
            </a:r>
          </a:p>
          <a:p>
            <a:pPr algn="ctr">
              <a:lnSpc>
                <a:spcPct val="85000"/>
              </a:lnSpc>
            </a:pPr>
            <a:r>
              <a:rPr lang="en-IE" sz="1400" dirty="0" smtClean="0">
                <a:solidFill>
                  <a:srgbClr val="22505F"/>
                </a:solidFill>
                <a:cs typeface="Calibri" pitchFamily="34" charset="0"/>
              </a:rPr>
              <a:t>%</a:t>
            </a:r>
          </a:p>
        </p:txBody>
      </p:sp>
      <p:sp>
        <p:nvSpPr>
          <p:cNvPr id="161" name="Text Box 53"/>
          <p:cNvSpPr txBox="1">
            <a:spLocks noChangeArrowheads="1"/>
          </p:cNvSpPr>
          <p:nvPr/>
        </p:nvSpPr>
        <p:spPr bwMode="auto">
          <a:xfrm>
            <a:off x="4702837" y="3467578"/>
            <a:ext cx="182742" cy="215444"/>
          </a:xfrm>
          <a:prstGeom prst="rect">
            <a:avLst/>
          </a:prstGeom>
          <a:solidFill>
            <a:schemeClr val="accent6"/>
          </a:solid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38</a:t>
            </a:r>
            <a:endParaRPr lang="en-IE" sz="1400" dirty="0">
              <a:solidFill>
                <a:schemeClr val="bg1"/>
              </a:solidFill>
              <a:cs typeface="Calibri" pitchFamily="34" charset="0"/>
            </a:endParaRPr>
          </a:p>
        </p:txBody>
      </p:sp>
      <p:sp>
        <p:nvSpPr>
          <p:cNvPr id="162" name="Text Box 53"/>
          <p:cNvSpPr txBox="1">
            <a:spLocks noChangeArrowheads="1"/>
          </p:cNvSpPr>
          <p:nvPr/>
        </p:nvSpPr>
        <p:spPr bwMode="auto">
          <a:xfrm>
            <a:off x="5820802" y="3467578"/>
            <a:ext cx="182742" cy="215444"/>
          </a:xfrm>
          <a:prstGeom prst="rect">
            <a:avLst/>
          </a:prstGeom>
          <a:solidFill>
            <a:schemeClr val="accent6"/>
          </a:solid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28</a:t>
            </a:r>
            <a:endParaRPr lang="en-IE" sz="1400" dirty="0">
              <a:solidFill>
                <a:schemeClr val="bg1"/>
              </a:solidFill>
              <a:cs typeface="Calibri" pitchFamily="34" charset="0"/>
            </a:endParaRPr>
          </a:p>
        </p:txBody>
      </p:sp>
      <p:sp>
        <p:nvSpPr>
          <p:cNvPr id="163" name="Text Box 53"/>
          <p:cNvSpPr txBox="1">
            <a:spLocks noChangeArrowheads="1"/>
          </p:cNvSpPr>
          <p:nvPr/>
        </p:nvSpPr>
        <p:spPr bwMode="auto">
          <a:xfrm>
            <a:off x="6992078" y="3467578"/>
            <a:ext cx="182742" cy="215444"/>
          </a:xfrm>
          <a:prstGeom prst="rect">
            <a:avLst/>
          </a:prstGeom>
          <a:solidFill>
            <a:schemeClr val="accent6"/>
          </a:solid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33</a:t>
            </a:r>
            <a:endParaRPr lang="en-IE" sz="1400" dirty="0">
              <a:solidFill>
                <a:schemeClr val="bg1"/>
              </a:solidFill>
              <a:cs typeface="Calibri" pitchFamily="34" charset="0"/>
            </a:endParaRPr>
          </a:p>
        </p:txBody>
      </p:sp>
      <p:sp>
        <p:nvSpPr>
          <p:cNvPr id="197" name="Text Box 53"/>
          <p:cNvSpPr txBox="1">
            <a:spLocks noChangeArrowheads="1"/>
          </p:cNvSpPr>
          <p:nvPr/>
        </p:nvSpPr>
        <p:spPr bwMode="auto">
          <a:xfrm>
            <a:off x="3566655" y="4827075"/>
            <a:ext cx="91372" cy="215444"/>
          </a:xfrm>
          <a:prstGeom prst="rect">
            <a:avLst/>
          </a:prstGeom>
          <a:no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2</a:t>
            </a:r>
            <a:endParaRPr lang="en-IE" sz="1400" dirty="0">
              <a:solidFill>
                <a:schemeClr val="bg1"/>
              </a:solidFill>
              <a:cs typeface="Calibri" pitchFamily="34" charset="0"/>
            </a:endParaRPr>
          </a:p>
        </p:txBody>
      </p:sp>
      <p:sp>
        <p:nvSpPr>
          <p:cNvPr id="198" name="Text Box 53"/>
          <p:cNvSpPr txBox="1">
            <a:spLocks noChangeArrowheads="1"/>
          </p:cNvSpPr>
          <p:nvPr/>
        </p:nvSpPr>
        <p:spPr bwMode="auto">
          <a:xfrm>
            <a:off x="3451240" y="5064827"/>
            <a:ext cx="322204" cy="215444"/>
          </a:xfrm>
          <a:prstGeom prst="rect">
            <a:avLst/>
          </a:prstGeom>
          <a:noFill/>
          <a:ln w="9525">
            <a:noFill/>
            <a:miter lim="800000"/>
            <a:headEnd/>
            <a:tailEnd/>
          </a:ln>
        </p:spPr>
        <p:txBody>
          <a:bodyPr wrap="none" lIns="0" tIns="0" rIns="0" bIns="0" anchor="ctr" anchorCtr="0">
            <a:spAutoFit/>
          </a:bodyPr>
          <a:lstStyle/>
          <a:p>
            <a:pPr algn="ctr"/>
            <a:r>
              <a:rPr lang="en-IE" sz="1400" b="1" dirty="0" smtClean="0">
                <a:solidFill>
                  <a:schemeClr val="bg1"/>
                </a:solidFill>
                <a:cs typeface="Calibri" pitchFamily="34" charset="0"/>
              </a:rPr>
              <a:t>3.26</a:t>
            </a:r>
            <a:endParaRPr lang="en-IE" sz="1400" b="1" dirty="0">
              <a:solidFill>
                <a:schemeClr val="bg1"/>
              </a:solidFill>
              <a:cs typeface="Calibri" pitchFamily="34" charset="0"/>
            </a:endParaRPr>
          </a:p>
        </p:txBody>
      </p:sp>
      <p:sp>
        <p:nvSpPr>
          <p:cNvPr id="199" name="Text Box 53"/>
          <p:cNvSpPr txBox="1">
            <a:spLocks noChangeArrowheads="1"/>
          </p:cNvSpPr>
          <p:nvPr/>
        </p:nvSpPr>
        <p:spPr bwMode="auto">
          <a:xfrm>
            <a:off x="4728466" y="4827075"/>
            <a:ext cx="182742" cy="215444"/>
          </a:xfrm>
          <a:prstGeom prst="rect">
            <a:avLst/>
          </a:prstGeom>
          <a:no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22</a:t>
            </a:r>
            <a:endParaRPr lang="en-IE" sz="1400" dirty="0">
              <a:solidFill>
                <a:schemeClr val="bg1"/>
              </a:solidFill>
              <a:cs typeface="Calibri" pitchFamily="34" charset="0"/>
            </a:endParaRPr>
          </a:p>
        </p:txBody>
      </p:sp>
      <p:sp>
        <p:nvSpPr>
          <p:cNvPr id="200" name="Text Box 53"/>
          <p:cNvSpPr txBox="1">
            <a:spLocks noChangeArrowheads="1"/>
          </p:cNvSpPr>
          <p:nvPr/>
        </p:nvSpPr>
        <p:spPr bwMode="auto">
          <a:xfrm>
            <a:off x="4658736" y="5064827"/>
            <a:ext cx="322204" cy="215444"/>
          </a:xfrm>
          <a:prstGeom prst="rect">
            <a:avLst/>
          </a:prstGeom>
          <a:noFill/>
          <a:ln w="9525">
            <a:noFill/>
            <a:miter lim="800000"/>
            <a:headEnd/>
            <a:tailEnd/>
          </a:ln>
        </p:spPr>
        <p:txBody>
          <a:bodyPr wrap="none" lIns="0" tIns="0" rIns="0" bIns="0" anchor="ctr" anchorCtr="0">
            <a:spAutoFit/>
          </a:bodyPr>
          <a:lstStyle/>
          <a:p>
            <a:pPr algn="ctr"/>
            <a:r>
              <a:rPr lang="en-IE" sz="1400" b="1" dirty="0" smtClean="0">
                <a:solidFill>
                  <a:schemeClr val="bg1"/>
                </a:solidFill>
                <a:cs typeface="Calibri" pitchFamily="34" charset="0"/>
              </a:rPr>
              <a:t>3.55</a:t>
            </a:r>
            <a:endParaRPr lang="en-IE" sz="1400" b="1" dirty="0">
              <a:solidFill>
                <a:schemeClr val="bg1"/>
              </a:solidFill>
              <a:cs typeface="Calibri" pitchFamily="34" charset="0"/>
            </a:endParaRPr>
          </a:p>
        </p:txBody>
      </p:sp>
      <p:sp>
        <p:nvSpPr>
          <p:cNvPr id="201" name="Text Box 53"/>
          <p:cNvSpPr txBox="1">
            <a:spLocks noChangeArrowheads="1"/>
          </p:cNvSpPr>
          <p:nvPr/>
        </p:nvSpPr>
        <p:spPr bwMode="auto">
          <a:xfrm>
            <a:off x="5898850" y="4827075"/>
            <a:ext cx="91372" cy="215444"/>
          </a:xfrm>
          <a:prstGeom prst="rect">
            <a:avLst/>
          </a:prstGeom>
          <a:no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4</a:t>
            </a:r>
            <a:endParaRPr lang="en-IE" sz="1400" dirty="0">
              <a:solidFill>
                <a:schemeClr val="bg1"/>
              </a:solidFill>
              <a:cs typeface="Calibri" pitchFamily="34" charset="0"/>
            </a:endParaRPr>
          </a:p>
        </p:txBody>
      </p:sp>
      <p:sp>
        <p:nvSpPr>
          <p:cNvPr id="202" name="Text Box 53"/>
          <p:cNvSpPr txBox="1">
            <a:spLocks noChangeArrowheads="1"/>
          </p:cNvSpPr>
          <p:nvPr/>
        </p:nvSpPr>
        <p:spPr bwMode="auto">
          <a:xfrm>
            <a:off x="5783435" y="5064827"/>
            <a:ext cx="322204" cy="215444"/>
          </a:xfrm>
          <a:prstGeom prst="rect">
            <a:avLst/>
          </a:prstGeom>
          <a:noFill/>
          <a:ln w="9525">
            <a:noFill/>
            <a:miter lim="800000"/>
            <a:headEnd/>
            <a:tailEnd/>
          </a:ln>
        </p:spPr>
        <p:txBody>
          <a:bodyPr wrap="none" lIns="0" tIns="0" rIns="0" bIns="0" anchor="ctr" anchorCtr="0">
            <a:spAutoFit/>
          </a:bodyPr>
          <a:lstStyle/>
          <a:p>
            <a:pPr algn="ctr"/>
            <a:r>
              <a:rPr lang="en-IE" sz="1400" b="1" dirty="0" smtClean="0">
                <a:solidFill>
                  <a:schemeClr val="bg1"/>
                </a:solidFill>
                <a:cs typeface="Calibri" pitchFamily="34" charset="0"/>
              </a:rPr>
              <a:t>3.71</a:t>
            </a:r>
            <a:endParaRPr lang="en-IE" sz="1400" b="1" dirty="0">
              <a:solidFill>
                <a:schemeClr val="bg1"/>
              </a:solidFill>
              <a:cs typeface="Calibri" pitchFamily="34" charset="0"/>
            </a:endParaRPr>
          </a:p>
        </p:txBody>
      </p:sp>
      <p:sp>
        <p:nvSpPr>
          <p:cNvPr id="203" name="Text Box 53"/>
          <p:cNvSpPr txBox="1">
            <a:spLocks noChangeArrowheads="1"/>
          </p:cNvSpPr>
          <p:nvPr/>
        </p:nvSpPr>
        <p:spPr bwMode="auto">
          <a:xfrm>
            <a:off x="7009241" y="4827075"/>
            <a:ext cx="182742" cy="215444"/>
          </a:xfrm>
          <a:prstGeom prst="rect">
            <a:avLst/>
          </a:prstGeom>
          <a:no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12</a:t>
            </a:r>
            <a:endParaRPr lang="en-IE" sz="1400" dirty="0">
              <a:solidFill>
                <a:schemeClr val="bg1"/>
              </a:solidFill>
              <a:cs typeface="Calibri" pitchFamily="34" charset="0"/>
            </a:endParaRPr>
          </a:p>
        </p:txBody>
      </p:sp>
      <p:sp>
        <p:nvSpPr>
          <p:cNvPr id="204" name="Text Box 53"/>
          <p:cNvSpPr txBox="1">
            <a:spLocks noChangeArrowheads="1"/>
          </p:cNvSpPr>
          <p:nvPr/>
        </p:nvSpPr>
        <p:spPr bwMode="auto">
          <a:xfrm>
            <a:off x="6939510" y="5064827"/>
            <a:ext cx="322204" cy="215444"/>
          </a:xfrm>
          <a:prstGeom prst="rect">
            <a:avLst/>
          </a:prstGeom>
          <a:noFill/>
          <a:ln w="9525">
            <a:noFill/>
            <a:miter lim="800000"/>
            <a:headEnd/>
            <a:tailEnd/>
          </a:ln>
        </p:spPr>
        <p:txBody>
          <a:bodyPr wrap="none" lIns="0" tIns="0" rIns="0" bIns="0" anchor="ctr" anchorCtr="0">
            <a:spAutoFit/>
          </a:bodyPr>
          <a:lstStyle/>
          <a:p>
            <a:pPr algn="ctr"/>
            <a:r>
              <a:rPr lang="en-IE" sz="1400" b="1" dirty="0" smtClean="0">
                <a:solidFill>
                  <a:schemeClr val="bg1"/>
                </a:solidFill>
                <a:cs typeface="Calibri" pitchFamily="34" charset="0"/>
              </a:rPr>
              <a:t>3.13</a:t>
            </a:r>
            <a:endParaRPr lang="en-IE" sz="1400" b="1" dirty="0">
              <a:solidFill>
                <a:schemeClr val="bg1"/>
              </a:solidFill>
              <a:cs typeface="Calibri" pitchFamily="34" charset="0"/>
            </a:endParaRPr>
          </a:p>
        </p:txBody>
      </p:sp>
      <p:sp>
        <p:nvSpPr>
          <p:cNvPr id="208" name="Text Box 53"/>
          <p:cNvSpPr txBox="1">
            <a:spLocks noChangeArrowheads="1"/>
          </p:cNvSpPr>
          <p:nvPr/>
        </p:nvSpPr>
        <p:spPr bwMode="auto">
          <a:xfrm>
            <a:off x="3612342" y="3467578"/>
            <a:ext cx="182742" cy="215444"/>
          </a:xfrm>
          <a:prstGeom prst="rect">
            <a:avLst/>
          </a:prstGeom>
          <a:solidFill>
            <a:schemeClr val="accent6"/>
          </a:solidFill>
          <a:ln w="9525">
            <a:noFill/>
            <a:miter lim="800000"/>
            <a:headEnd/>
            <a:tailEnd/>
          </a:ln>
        </p:spPr>
        <p:txBody>
          <a:bodyPr wrap="none" lIns="0" tIns="0" rIns="0" bIns="0" anchor="ctr" anchorCtr="0">
            <a:spAutoFit/>
          </a:bodyPr>
          <a:lstStyle/>
          <a:p>
            <a:pPr algn="ctr"/>
            <a:r>
              <a:rPr lang="en-IE" sz="1400" dirty="0">
                <a:solidFill>
                  <a:schemeClr val="bg1"/>
                </a:solidFill>
                <a:cs typeface="Calibri" pitchFamily="34" charset="0"/>
              </a:rPr>
              <a:t>3</a:t>
            </a:r>
            <a:r>
              <a:rPr lang="en-IE" sz="1400" dirty="0" smtClean="0">
                <a:solidFill>
                  <a:schemeClr val="bg1"/>
                </a:solidFill>
                <a:cs typeface="Calibri" pitchFamily="34" charset="0"/>
              </a:rPr>
              <a:t>2</a:t>
            </a:r>
            <a:endParaRPr lang="en-IE" sz="1400" dirty="0">
              <a:solidFill>
                <a:schemeClr val="bg1"/>
              </a:solidFill>
              <a:cs typeface="Calibri" pitchFamily="34" charset="0"/>
            </a:endParaRPr>
          </a:p>
        </p:txBody>
      </p:sp>
      <p:sp>
        <p:nvSpPr>
          <p:cNvPr id="209" name="Text Box 53"/>
          <p:cNvSpPr txBox="1">
            <a:spLocks noChangeArrowheads="1"/>
          </p:cNvSpPr>
          <p:nvPr/>
        </p:nvSpPr>
        <p:spPr bwMode="auto">
          <a:xfrm>
            <a:off x="2412072" y="4827075"/>
            <a:ext cx="91372" cy="215444"/>
          </a:xfrm>
          <a:prstGeom prst="rect">
            <a:avLst/>
          </a:prstGeom>
          <a:noFill/>
          <a:ln w="9525">
            <a:noFill/>
            <a:miter lim="800000"/>
            <a:headEnd/>
            <a:tailEnd/>
          </a:ln>
        </p:spPr>
        <p:txBody>
          <a:bodyPr wrap="none" lIns="0" tIns="0" rIns="0" bIns="0" anchor="ctr" anchorCtr="0">
            <a:spAutoFit/>
          </a:bodyPr>
          <a:lstStyle/>
          <a:p>
            <a:pPr algn="ctr"/>
            <a:r>
              <a:rPr lang="en-IE" sz="1400" dirty="0" smtClean="0">
                <a:solidFill>
                  <a:schemeClr val="bg1"/>
                </a:solidFill>
                <a:cs typeface="Calibri" pitchFamily="34" charset="0"/>
              </a:rPr>
              <a:t>9</a:t>
            </a:r>
            <a:endParaRPr lang="en-IE" sz="1400" dirty="0">
              <a:solidFill>
                <a:schemeClr val="bg1"/>
              </a:solidFill>
              <a:cs typeface="Calibri" pitchFamily="34" charset="0"/>
            </a:endParaRPr>
          </a:p>
        </p:txBody>
      </p:sp>
      <p:sp>
        <p:nvSpPr>
          <p:cNvPr id="210" name="Text Box 53"/>
          <p:cNvSpPr txBox="1">
            <a:spLocks noChangeArrowheads="1"/>
          </p:cNvSpPr>
          <p:nvPr/>
        </p:nvSpPr>
        <p:spPr bwMode="auto">
          <a:xfrm>
            <a:off x="2296657" y="5064827"/>
            <a:ext cx="322204" cy="215444"/>
          </a:xfrm>
          <a:prstGeom prst="rect">
            <a:avLst/>
          </a:prstGeom>
          <a:noFill/>
          <a:ln w="9525">
            <a:noFill/>
            <a:miter lim="800000"/>
            <a:headEnd/>
            <a:tailEnd/>
          </a:ln>
        </p:spPr>
        <p:txBody>
          <a:bodyPr wrap="none" lIns="0" tIns="0" rIns="0" bIns="0" anchor="ctr" anchorCtr="0">
            <a:spAutoFit/>
          </a:bodyPr>
          <a:lstStyle/>
          <a:p>
            <a:pPr algn="ctr"/>
            <a:r>
              <a:rPr lang="en-IE" sz="1400" b="1" dirty="0" smtClean="0">
                <a:solidFill>
                  <a:schemeClr val="bg1"/>
                </a:solidFill>
                <a:cs typeface="Calibri" pitchFamily="34" charset="0"/>
              </a:rPr>
              <a:t>3.40</a:t>
            </a:r>
            <a:endParaRPr lang="en-IE" sz="1400" b="1" dirty="0">
              <a:solidFill>
                <a:schemeClr val="bg1"/>
              </a:solidFill>
              <a:cs typeface="Calibri" pitchFamily="34" charset="0"/>
            </a:endParaRPr>
          </a:p>
        </p:txBody>
      </p:sp>
      <p:sp>
        <p:nvSpPr>
          <p:cNvPr id="211" name="Text Box 48"/>
          <p:cNvSpPr txBox="1">
            <a:spLocks noChangeArrowheads="1"/>
          </p:cNvSpPr>
          <p:nvPr/>
        </p:nvSpPr>
        <p:spPr bwMode="auto">
          <a:xfrm>
            <a:off x="3396622" y="1275109"/>
            <a:ext cx="477695" cy="54938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Dublin</a:t>
            </a:r>
          </a:p>
          <a:p>
            <a:pPr algn="ctr">
              <a:lnSpc>
                <a:spcPct val="85000"/>
              </a:lnSpc>
            </a:pPr>
            <a:r>
              <a:rPr lang="en-IE" sz="1400" dirty="0" smtClean="0">
                <a:solidFill>
                  <a:srgbClr val="22505F"/>
                </a:solidFill>
                <a:cs typeface="Calibri" pitchFamily="34" charset="0"/>
              </a:rPr>
              <a:t>(50)</a:t>
            </a:r>
          </a:p>
          <a:p>
            <a:pPr algn="ctr">
              <a:lnSpc>
                <a:spcPct val="85000"/>
              </a:lnSpc>
            </a:pPr>
            <a:r>
              <a:rPr lang="en-IE" sz="1400" dirty="0" smtClean="0">
                <a:solidFill>
                  <a:srgbClr val="22505F"/>
                </a:solidFill>
                <a:cs typeface="Calibri" pitchFamily="34" charset="0"/>
              </a:rPr>
              <a:t>%</a:t>
            </a:r>
          </a:p>
        </p:txBody>
      </p:sp>
      <p:cxnSp>
        <p:nvCxnSpPr>
          <p:cNvPr id="213" name="Straight Connector 212"/>
          <p:cNvCxnSpPr/>
          <p:nvPr/>
        </p:nvCxnSpPr>
        <p:spPr>
          <a:xfrm flipV="1">
            <a:off x="3079340" y="985650"/>
            <a:ext cx="0" cy="4493502"/>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14" name="Text Box 53"/>
          <p:cNvSpPr txBox="1">
            <a:spLocks noChangeArrowheads="1"/>
          </p:cNvSpPr>
          <p:nvPr/>
        </p:nvSpPr>
        <p:spPr bwMode="auto">
          <a:xfrm>
            <a:off x="107804" y="5348524"/>
            <a:ext cx="1020857" cy="184666"/>
          </a:xfrm>
          <a:prstGeom prst="rect">
            <a:avLst/>
          </a:prstGeom>
          <a:noFill/>
          <a:ln w="9525">
            <a:noFill/>
            <a:miter lim="800000"/>
            <a:headEnd/>
            <a:tailEnd/>
          </a:ln>
        </p:spPr>
        <p:txBody>
          <a:bodyPr wrap="none" lIns="0" tIns="0" rIns="0" bIns="0" anchor="ctr" anchorCtr="0">
            <a:spAutoFit/>
          </a:bodyPr>
          <a:lstStyle/>
          <a:p>
            <a:r>
              <a:rPr lang="en-IE" sz="1200" dirty="0" smtClean="0">
                <a:solidFill>
                  <a:schemeClr val="bg1"/>
                </a:solidFill>
                <a:cs typeface="Calibri" pitchFamily="34" charset="0"/>
              </a:rPr>
              <a:t>*Small Base Size</a:t>
            </a:r>
            <a:endParaRPr lang="en-IE" sz="1200" u="sng" dirty="0">
              <a:solidFill>
                <a:schemeClr val="bg1"/>
              </a:solidFill>
              <a:cs typeface="Calibri" pitchFamily="34" charset="0"/>
            </a:endParaRPr>
          </a:p>
        </p:txBody>
      </p:sp>
    </p:spTree>
    <p:extLst>
      <p:ext uri="{BB962C8B-B14F-4D97-AF65-F5344CB8AC3E}">
        <p14:creationId xmlns:p14="http://schemas.microsoft.com/office/powerpoint/2010/main" val="2193221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IE" dirty="0" smtClean="0"/>
              <a:t>Health Insurance</a:t>
            </a:r>
            <a:endParaRPr lang="en-IE" dirty="0"/>
          </a:p>
        </p:txBody>
      </p:sp>
      <p:pic>
        <p:nvPicPr>
          <p:cNvPr id="5" name="Picture Placeholder 4"/>
          <p:cNvPicPr>
            <a:picLocks noGrp="1" noChangeAspect="1"/>
          </p:cNvPicPr>
          <p:nvPr>
            <p:ph type="pic" sz="quarter" idx="11"/>
          </p:nvPr>
        </p:nvPicPr>
        <p:blipFill>
          <a:blip r:embed="rId2"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21336871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6000" y="805798"/>
            <a:ext cx="1409360" cy="332399"/>
          </a:xfrm>
        </p:spPr>
        <p:txBody>
          <a:bodyPr/>
          <a:lstStyle/>
          <a:p>
            <a:r>
              <a:rPr lang="en-IE" dirty="0" smtClean="0"/>
              <a:t>Objectives </a:t>
            </a:r>
            <a:endParaRPr lang="en-IE" dirty="0"/>
          </a:p>
        </p:txBody>
      </p:sp>
      <p:sp>
        <p:nvSpPr>
          <p:cNvPr id="3" name="Text Placeholder 2"/>
          <p:cNvSpPr>
            <a:spLocks noGrp="1"/>
          </p:cNvSpPr>
          <p:nvPr>
            <p:ph type="body" sz="quarter" idx="13"/>
          </p:nvPr>
        </p:nvSpPr>
        <p:spPr>
          <a:xfrm>
            <a:off x="652201" y="1370399"/>
            <a:ext cx="7054885" cy="4468916"/>
          </a:xfrm>
        </p:spPr>
        <p:txBody>
          <a:bodyPr/>
          <a:lstStyle/>
          <a:p>
            <a:pPr>
              <a:spcBef>
                <a:spcPts val="600"/>
              </a:spcBef>
            </a:pPr>
            <a:r>
              <a:rPr lang="en-IE" dirty="0" smtClean="0"/>
              <a:t>The National Youth Council required a nationally representative survey to be conducted among those aged 18-25.</a:t>
            </a:r>
          </a:p>
          <a:p>
            <a:pPr>
              <a:spcBef>
                <a:spcPts val="600"/>
              </a:spcBef>
            </a:pPr>
            <a:r>
              <a:rPr lang="en-IE" dirty="0" smtClean="0"/>
              <a:t>The purpose of the research is to gain a better understanding of their lives as it currently stands as well as their behaviours and attitudes.</a:t>
            </a:r>
          </a:p>
          <a:p>
            <a:pPr>
              <a:spcBef>
                <a:spcPts val="600"/>
              </a:spcBef>
            </a:pPr>
            <a:r>
              <a:rPr lang="en-IE" dirty="0" smtClean="0"/>
              <a:t>The study covered several topics including the following:</a:t>
            </a:r>
          </a:p>
          <a:p>
            <a:pPr lvl="1">
              <a:spcBef>
                <a:spcPts val="600"/>
              </a:spcBef>
            </a:pPr>
            <a:r>
              <a:rPr lang="en-IE" dirty="0" smtClean="0"/>
              <a:t>Living status</a:t>
            </a:r>
          </a:p>
          <a:p>
            <a:pPr lvl="1">
              <a:spcBef>
                <a:spcPts val="600"/>
              </a:spcBef>
            </a:pPr>
            <a:r>
              <a:rPr lang="en-IE" dirty="0" smtClean="0"/>
              <a:t>Rating of accommodation</a:t>
            </a:r>
          </a:p>
          <a:p>
            <a:pPr lvl="1">
              <a:spcBef>
                <a:spcPts val="600"/>
              </a:spcBef>
            </a:pPr>
            <a:r>
              <a:rPr lang="en-IE" dirty="0" smtClean="0"/>
              <a:t>Attitudes towards mandatory health insurance</a:t>
            </a:r>
          </a:p>
          <a:p>
            <a:pPr lvl="1">
              <a:spcBef>
                <a:spcPts val="600"/>
              </a:spcBef>
            </a:pPr>
            <a:r>
              <a:rPr lang="en-IE" dirty="0"/>
              <a:t>Attitudes </a:t>
            </a:r>
            <a:r>
              <a:rPr lang="en-IE" dirty="0" smtClean="0"/>
              <a:t>towards cuts made and jobseekers allowance</a:t>
            </a:r>
          </a:p>
          <a:p>
            <a:pPr lvl="1">
              <a:spcBef>
                <a:spcPts val="600"/>
              </a:spcBef>
            </a:pPr>
            <a:r>
              <a:rPr lang="en-IE" dirty="0"/>
              <a:t>Attitudes </a:t>
            </a:r>
            <a:r>
              <a:rPr lang="en-IE" dirty="0" smtClean="0"/>
              <a:t>towards job bridge scheme</a:t>
            </a:r>
          </a:p>
          <a:p>
            <a:pPr lvl="1">
              <a:spcBef>
                <a:spcPts val="600"/>
              </a:spcBef>
            </a:pPr>
            <a:r>
              <a:rPr lang="en-IE" dirty="0" smtClean="0"/>
              <a:t>Incidence of being registered to vote in Ireland</a:t>
            </a:r>
          </a:p>
          <a:p>
            <a:pPr lvl="1">
              <a:spcBef>
                <a:spcPts val="600"/>
              </a:spcBef>
            </a:pPr>
            <a:r>
              <a:rPr lang="en-IE" dirty="0" smtClean="0"/>
              <a:t>Party voted for in local and euro elections in May 2014</a:t>
            </a:r>
          </a:p>
          <a:p>
            <a:pPr lvl="1">
              <a:spcBef>
                <a:spcPts val="600"/>
              </a:spcBef>
            </a:pPr>
            <a:r>
              <a:rPr lang="en-IE" dirty="0" smtClean="0"/>
              <a:t>Barriers to voting</a:t>
            </a:r>
          </a:p>
          <a:p>
            <a:pPr lvl="1">
              <a:spcBef>
                <a:spcPts val="600"/>
              </a:spcBef>
            </a:pPr>
            <a:r>
              <a:rPr lang="en-IE" dirty="0" smtClean="0"/>
              <a:t>Attitudes towards creation of ‘ministry of Irish overseas’</a:t>
            </a:r>
          </a:p>
          <a:p>
            <a:pPr>
              <a:spcBef>
                <a:spcPts val="600"/>
              </a:spcBef>
            </a:pPr>
            <a:r>
              <a:rPr lang="en-IE" dirty="0" smtClean="0"/>
              <a:t>Ultimately this study aims to provide a better understanding of the 18-25 year old age group in Ireland in several aspects of their lives</a:t>
            </a:r>
            <a:endParaRPr lang="en-IE" dirty="0"/>
          </a:p>
        </p:txBody>
      </p:sp>
    </p:spTree>
    <p:extLst>
      <p:ext uri="{BB962C8B-B14F-4D97-AF65-F5344CB8AC3E}">
        <p14:creationId xmlns:p14="http://schemas.microsoft.com/office/powerpoint/2010/main" val="34708455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Chart 24"/>
          <p:cNvGraphicFramePr/>
          <p:nvPr>
            <p:extLst>
              <p:ext uri="{D42A27DB-BD31-4B8C-83A1-F6EECF244321}">
                <p14:modId xmlns:p14="http://schemas.microsoft.com/office/powerpoint/2010/main" val="3334079078"/>
              </p:ext>
            </p:extLst>
          </p:nvPr>
        </p:nvGraphicFramePr>
        <p:xfrm>
          <a:off x="740230" y="1781647"/>
          <a:ext cx="3603171" cy="2761083"/>
        </p:xfrm>
        <a:graphic>
          <a:graphicData uri="http://schemas.openxmlformats.org/drawingml/2006/chart">
            <c:chart xmlns:c="http://schemas.openxmlformats.org/drawingml/2006/chart" xmlns:r="http://schemas.openxmlformats.org/officeDocument/2006/relationships" r:id="rId2"/>
          </a:graphicData>
        </a:graphic>
      </p:graphicFrame>
      <p:sp>
        <p:nvSpPr>
          <p:cNvPr id="4" name="Title 3"/>
          <p:cNvSpPr>
            <a:spLocks noGrp="1"/>
          </p:cNvSpPr>
          <p:nvPr>
            <p:ph type="title"/>
          </p:nvPr>
        </p:nvSpPr>
        <p:spPr>
          <a:xfrm>
            <a:off x="576000" y="322816"/>
            <a:ext cx="5543560" cy="353794"/>
          </a:xfrm>
        </p:spPr>
        <p:txBody>
          <a:bodyPr/>
          <a:lstStyle/>
          <a:p>
            <a:r>
              <a:rPr lang="en-IE" dirty="0" smtClean="0"/>
              <a:t>Health Insurance Ownership</a:t>
            </a:r>
            <a:endParaRPr lang="en-GB" dirty="0"/>
          </a:p>
        </p:txBody>
      </p:sp>
      <p:sp>
        <p:nvSpPr>
          <p:cNvPr id="6" name="Text Placeholder 5"/>
          <p:cNvSpPr>
            <a:spLocks noGrp="1"/>
          </p:cNvSpPr>
          <p:nvPr>
            <p:ph type="body" sz="quarter" idx="13"/>
          </p:nvPr>
        </p:nvSpPr>
        <p:spPr>
          <a:xfrm>
            <a:off x="587875" y="682816"/>
            <a:ext cx="5533398" cy="422422"/>
          </a:xfrm>
        </p:spPr>
        <p:txBody>
          <a:bodyPr/>
          <a:lstStyle/>
          <a:p>
            <a:r>
              <a:rPr lang="en-IE" dirty="0" smtClean="0"/>
              <a:t>(Base: All </a:t>
            </a:r>
            <a:r>
              <a:rPr lang="en-IE" dirty="0">
                <a:cs typeface="Calibri" pitchFamily="34" charset="0"/>
              </a:rPr>
              <a:t>Aged 18-25 – 412)</a:t>
            </a:r>
            <a:endParaRPr lang="en-US" dirty="0">
              <a:cs typeface="Calibri" pitchFamily="34" charset="0"/>
            </a:endParaRPr>
          </a:p>
        </p:txBody>
      </p:sp>
      <p:sp>
        <p:nvSpPr>
          <p:cNvPr id="7" name="Text Placeholder 6"/>
          <p:cNvSpPr>
            <a:spLocks noGrp="1"/>
          </p:cNvSpPr>
          <p:nvPr>
            <p:ph type="body" sz="quarter" idx="14"/>
          </p:nvPr>
        </p:nvSpPr>
        <p:spPr>
          <a:xfrm>
            <a:off x="576000" y="5773797"/>
            <a:ext cx="6480000" cy="810000"/>
          </a:xfrm>
        </p:spPr>
        <p:txBody>
          <a:bodyPr>
            <a:noAutofit/>
          </a:bodyPr>
          <a:lstStyle/>
          <a:p>
            <a:r>
              <a:rPr lang="en-GB" dirty="0" smtClean="0"/>
              <a:t>3 in 10 18-25 year olds hold health insurance, with higher social classes, those residing in Munster and those not in receipt of Jobseekers allowance more likely to have ownership.</a:t>
            </a:r>
            <a:endParaRPr lang="en-GB" dirty="0"/>
          </a:p>
        </p:txBody>
      </p:sp>
      <p:sp>
        <p:nvSpPr>
          <p:cNvPr id="15" name="TextBox 14"/>
          <p:cNvSpPr txBox="1"/>
          <p:nvPr/>
        </p:nvSpPr>
        <p:spPr>
          <a:xfrm>
            <a:off x="8705460" y="6508770"/>
            <a:ext cx="259686" cy="153888"/>
          </a:xfrm>
          <a:prstGeom prst="rect">
            <a:avLst/>
          </a:prstGeom>
          <a:noFill/>
        </p:spPr>
        <p:txBody>
          <a:bodyPr wrap="none" lIns="0" tIns="0" rIns="0" bIns="0" rtlCol="0" anchor="b" anchorCtr="1">
            <a:spAutoFit/>
          </a:bodyPr>
          <a:lstStyle/>
          <a:p>
            <a:pPr algn="ctr"/>
            <a:r>
              <a:rPr lang="en-GB" sz="1000" i="1" dirty="0" smtClean="0">
                <a:solidFill>
                  <a:srgbClr val="22505F"/>
                </a:solidFill>
                <a:cs typeface="Calibri" pitchFamily="34" charset="0"/>
              </a:rPr>
              <a:t>(Q.8)</a:t>
            </a:r>
            <a:endParaRPr lang="en-US" sz="1000" i="1" dirty="0">
              <a:solidFill>
                <a:srgbClr val="22505F"/>
              </a:solidFill>
              <a:cs typeface="Calibri" pitchFamily="34" charset="0"/>
            </a:endParaRPr>
          </a:p>
        </p:txBody>
      </p:sp>
      <p:sp>
        <p:nvSpPr>
          <p:cNvPr id="58" name="Text Box 48"/>
          <p:cNvSpPr txBox="1">
            <a:spLocks noChangeArrowheads="1"/>
          </p:cNvSpPr>
          <p:nvPr/>
        </p:nvSpPr>
        <p:spPr bwMode="auto">
          <a:xfrm>
            <a:off x="1309408" y="3804709"/>
            <a:ext cx="209994"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No</a:t>
            </a:r>
          </a:p>
        </p:txBody>
      </p:sp>
      <p:sp>
        <p:nvSpPr>
          <p:cNvPr id="59" name="Text Box 48"/>
          <p:cNvSpPr txBox="1">
            <a:spLocks noChangeArrowheads="1"/>
          </p:cNvSpPr>
          <p:nvPr/>
        </p:nvSpPr>
        <p:spPr bwMode="auto">
          <a:xfrm>
            <a:off x="3499917" y="2355647"/>
            <a:ext cx="235578"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Yes</a:t>
            </a:r>
          </a:p>
        </p:txBody>
      </p:sp>
      <p:graphicFrame>
        <p:nvGraphicFramePr>
          <p:cNvPr id="18" name="Table 17"/>
          <p:cNvGraphicFramePr>
            <a:graphicFrameLocks noGrp="1"/>
          </p:cNvGraphicFramePr>
          <p:nvPr>
            <p:extLst>
              <p:ext uri="{D42A27DB-BD31-4B8C-83A1-F6EECF244321}">
                <p14:modId xmlns:p14="http://schemas.microsoft.com/office/powerpoint/2010/main" val="523361951"/>
              </p:ext>
            </p:extLst>
          </p:nvPr>
        </p:nvGraphicFramePr>
        <p:xfrm>
          <a:off x="4626428" y="1331635"/>
          <a:ext cx="2518546" cy="3863340"/>
        </p:xfrm>
        <a:graphic>
          <a:graphicData uri="http://schemas.openxmlformats.org/drawingml/2006/table">
            <a:tbl>
              <a:tblPr firstRow="1" bandRow="1">
                <a:tableStyleId>{69CF1AB2-1976-4502-BF36-3FF5EA218861}</a:tableStyleId>
              </a:tblPr>
              <a:tblGrid>
                <a:gridCol w="1997528"/>
                <a:gridCol w="521018"/>
              </a:tblGrid>
              <a:tr h="249255">
                <a:tc>
                  <a:txBody>
                    <a:bodyPr/>
                    <a:lstStyle/>
                    <a:p>
                      <a:r>
                        <a:rPr lang="en-IE" dirty="0" smtClean="0"/>
                        <a:t>TOTAL</a:t>
                      </a:r>
                      <a:endParaRPr lang="en-IE" dirty="0"/>
                    </a:p>
                  </a:txBody>
                  <a:tcPr/>
                </a:tc>
                <a:tc>
                  <a:txBody>
                    <a:bodyPr/>
                    <a:lstStyle/>
                    <a:p>
                      <a:r>
                        <a:rPr lang="en-IE" dirty="0" smtClean="0"/>
                        <a:t>31%</a:t>
                      </a:r>
                      <a:endParaRPr lang="en-IE" dirty="0"/>
                    </a:p>
                  </a:txBody>
                  <a:tcPr/>
                </a:tc>
              </a:tr>
              <a:tr h="249255">
                <a:tc>
                  <a:txBody>
                    <a:bodyPr/>
                    <a:lstStyle/>
                    <a:p>
                      <a:r>
                        <a:rPr lang="en-IE" dirty="0" smtClean="0"/>
                        <a:t>Male </a:t>
                      </a:r>
                      <a:endParaRPr lang="en-IE" dirty="0"/>
                    </a:p>
                  </a:txBody>
                  <a:tcPr/>
                </a:tc>
                <a:tc>
                  <a:txBody>
                    <a:bodyPr/>
                    <a:lstStyle/>
                    <a:p>
                      <a:r>
                        <a:rPr lang="en-IE" dirty="0" smtClean="0"/>
                        <a:t>30%</a:t>
                      </a:r>
                      <a:endParaRPr lang="en-IE" dirty="0"/>
                    </a:p>
                  </a:txBody>
                  <a:tcPr/>
                </a:tc>
              </a:tr>
              <a:tr h="249255">
                <a:tc>
                  <a:txBody>
                    <a:bodyPr/>
                    <a:lstStyle/>
                    <a:p>
                      <a:r>
                        <a:rPr lang="en-IE" dirty="0" smtClean="0"/>
                        <a:t>Female</a:t>
                      </a:r>
                      <a:endParaRPr lang="en-IE" dirty="0"/>
                    </a:p>
                  </a:txBody>
                  <a:tcPr/>
                </a:tc>
                <a:tc>
                  <a:txBody>
                    <a:bodyPr/>
                    <a:lstStyle/>
                    <a:p>
                      <a:r>
                        <a:rPr lang="en-IE" dirty="0" smtClean="0"/>
                        <a:t>31%</a:t>
                      </a:r>
                      <a:endParaRPr lang="en-IE" dirty="0"/>
                    </a:p>
                  </a:txBody>
                  <a:tcPr/>
                </a:tc>
              </a:tr>
              <a:tr h="249255">
                <a:tc>
                  <a:txBody>
                    <a:bodyPr/>
                    <a:lstStyle/>
                    <a:p>
                      <a:r>
                        <a:rPr lang="en-IE" dirty="0" smtClean="0"/>
                        <a:t>18-21</a:t>
                      </a:r>
                      <a:endParaRPr lang="en-IE" dirty="0"/>
                    </a:p>
                  </a:txBody>
                  <a:tcPr/>
                </a:tc>
                <a:tc>
                  <a:txBody>
                    <a:bodyPr/>
                    <a:lstStyle/>
                    <a:p>
                      <a:r>
                        <a:rPr lang="en-IE" dirty="0" smtClean="0"/>
                        <a:t>32%</a:t>
                      </a:r>
                      <a:endParaRPr lang="en-IE" dirty="0"/>
                    </a:p>
                  </a:txBody>
                  <a:tcPr/>
                </a:tc>
              </a:tr>
              <a:tr h="249255">
                <a:tc>
                  <a:txBody>
                    <a:bodyPr/>
                    <a:lstStyle/>
                    <a:p>
                      <a:r>
                        <a:rPr lang="en-IE" dirty="0" smtClean="0"/>
                        <a:t>22-25</a:t>
                      </a:r>
                      <a:endParaRPr lang="en-IE" dirty="0"/>
                    </a:p>
                  </a:txBody>
                  <a:tcPr/>
                </a:tc>
                <a:tc>
                  <a:txBody>
                    <a:bodyPr/>
                    <a:lstStyle/>
                    <a:p>
                      <a:r>
                        <a:rPr lang="en-IE" dirty="0" smtClean="0"/>
                        <a:t>29%</a:t>
                      </a:r>
                      <a:endParaRPr lang="en-IE" dirty="0"/>
                    </a:p>
                  </a:txBody>
                  <a:tcPr/>
                </a:tc>
              </a:tr>
              <a:tr h="249255">
                <a:tc>
                  <a:txBody>
                    <a:bodyPr/>
                    <a:lstStyle/>
                    <a:p>
                      <a:r>
                        <a:rPr lang="en-IE" dirty="0" smtClean="0"/>
                        <a:t>ABC1</a:t>
                      </a:r>
                      <a:endParaRPr lang="en-IE" dirty="0"/>
                    </a:p>
                  </a:txBody>
                  <a:tcPr/>
                </a:tc>
                <a:tc>
                  <a:txBody>
                    <a:bodyPr/>
                    <a:lstStyle/>
                    <a:p>
                      <a:r>
                        <a:rPr lang="en-IE" dirty="0" smtClean="0"/>
                        <a:t>41%</a:t>
                      </a:r>
                      <a:endParaRPr lang="en-IE" dirty="0"/>
                    </a:p>
                  </a:txBody>
                  <a:tcPr>
                    <a:solidFill>
                      <a:schemeClr val="accent3"/>
                    </a:solidFill>
                  </a:tcPr>
                </a:tc>
              </a:tr>
              <a:tr h="249255">
                <a:tc>
                  <a:txBody>
                    <a:bodyPr/>
                    <a:lstStyle/>
                    <a:p>
                      <a:r>
                        <a:rPr lang="en-IE" dirty="0" smtClean="0"/>
                        <a:t>C2DE</a:t>
                      </a:r>
                      <a:endParaRPr lang="en-IE" dirty="0"/>
                    </a:p>
                  </a:txBody>
                  <a:tcPr/>
                </a:tc>
                <a:tc>
                  <a:txBody>
                    <a:bodyPr/>
                    <a:lstStyle/>
                    <a:p>
                      <a:r>
                        <a:rPr lang="en-IE" dirty="0" smtClean="0"/>
                        <a:t>19%</a:t>
                      </a:r>
                      <a:endParaRPr lang="en-IE" dirty="0"/>
                    </a:p>
                  </a:txBody>
                  <a:tcPr>
                    <a:solidFill>
                      <a:schemeClr val="tx1">
                        <a:lumMod val="85000"/>
                      </a:schemeClr>
                    </a:solidFill>
                  </a:tcPr>
                </a:tc>
              </a:tr>
              <a:tr h="249255">
                <a:tc>
                  <a:txBody>
                    <a:bodyPr/>
                    <a:lstStyle/>
                    <a:p>
                      <a:r>
                        <a:rPr lang="en-IE" dirty="0" smtClean="0"/>
                        <a:t>Dublin</a:t>
                      </a:r>
                      <a:endParaRPr lang="en-IE" dirty="0"/>
                    </a:p>
                  </a:txBody>
                  <a:tcPr/>
                </a:tc>
                <a:tc>
                  <a:txBody>
                    <a:bodyPr/>
                    <a:lstStyle/>
                    <a:p>
                      <a:r>
                        <a:rPr lang="en-IE" dirty="0" smtClean="0"/>
                        <a:t>28%</a:t>
                      </a:r>
                      <a:endParaRPr lang="en-IE" dirty="0"/>
                    </a:p>
                  </a:txBody>
                  <a:tcPr/>
                </a:tc>
              </a:tr>
              <a:tr h="249255">
                <a:tc>
                  <a:txBody>
                    <a:bodyPr/>
                    <a:lstStyle/>
                    <a:p>
                      <a:r>
                        <a:rPr lang="en-IE" dirty="0" smtClean="0"/>
                        <a:t>ROL</a:t>
                      </a:r>
                      <a:endParaRPr lang="en-IE" dirty="0"/>
                    </a:p>
                  </a:txBody>
                  <a:tcPr/>
                </a:tc>
                <a:tc>
                  <a:txBody>
                    <a:bodyPr/>
                    <a:lstStyle/>
                    <a:p>
                      <a:r>
                        <a:rPr lang="en-IE" dirty="0" smtClean="0"/>
                        <a:t>24%</a:t>
                      </a:r>
                      <a:endParaRPr lang="en-IE" dirty="0"/>
                    </a:p>
                  </a:txBody>
                  <a:tcPr>
                    <a:solidFill>
                      <a:schemeClr val="tx1">
                        <a:lumMod val="85000"/>
                      </a:schemeClr>
                    </a:solidFill>
                  </a:tcPr>
                </a:tc>
              </a:tr>
              <a:tr h="249255">
                <a:tc>
                  <a:txBody>
                    <a:bodyPr/>
                    <a:lstStyle/>
                    <a:p>
                      <a:r>
                        <a:rPr lang="en-IE" dirty="0" smtClean="0"/>
                        <a:t>Munster</a:t>
                      </a:r>
                      <a:endParaRPr lang="en-IE" dirty="0"/>
                    </a:p>
                  </a:txBody>
                  <a:tcPr/>
                </a:tc>
                <a:tc>
                  <a:txBody>
                    <a:bodyPr/>
                    <a:lstStyle/>
                    <a:p>
                      <a:r>
                        <a:rPr lang="en-IE" dirty="0" smtClean="0"/>
                        <a:t>39%</a:t>
                      </a:r>
                      <a:endParaRPr lang="en-IE" dirty="0"/>
                    </a:p>
                  </a:txBody>
                  <a:tcPr>
                    <a:solidFill>
                      <a:schemeClr val="accent3"/>
                    </a:solidFill>
                  </a:tcPr>
                </a:tc>
              </a:tr>
              <a:tr h="249255">
                <a:tc>
                  <a:txBody>
                    <a:bodyPr/>
                    <a:lstStyle/>
                    <a:p>
                      <a:r>
                        <a:rPr lang="en-IE" dirty="0" smtClean="0"/>
                        <a:t>Conn./Ulster</a:t>
                      </a:r>
                      <a:endParaRPr lang="en-IE" dirty="0"/>
                    </a:p>
                  </a:txBody>
                  <a:tcPr/>
                </a:tc>
                <a:tc>
                  <a:txBody>
                    <a:bodyPr/>
                    <a:lstStyle/>
                    <a:p>
                      <a:r>
                        <a:rPr lang="en-IE" dirty="0" smtClean="0"/>
                        <a:t>30%</a:t>
                      </a:r>
                      <a:endParaRPr lang="en-IE" dirty="0"/>
                    </a:p>
                  </a:txBody>
                  <a:tcPr/>
                </a:tc>
              </a:tr>
              <a:tr h="249255">
                <a:tc>
                  <a:txBody>
                    <a:bodyPr/>
                    <a:lstStyle/>
                    <a:p>
                      <a:r>
                        <a:rPr lang="en-IE" dirty="0" smtClean="0"/>
                        <a:t>Receiving Job seekers</a:t>
                      </a:r>
                      <a:endParaRPr lang="en-IE" dirty="0"/>
                    </a:p>
                  </a:txBody>
                  <a:tcPr/>
                </a:tc>
                <a:tc>
                  <a:txBody>
                    <a:bodyPr/>
                    <a:lstStyle/>
                    <a:p>
                      <a:r>
                        <a:rPr lang="en-IE" dirty="0" smtClean="0"/>
                        <a:t>15%</a:t>
                      </a:r>
                      <a:endParaRPr lang="en-IE" dirty="0"/>
                    </a:p>
                  </a:txBody>
                  <a:tcPr>
                    <a:solidFill>
                      <a:schemeClr val="tx1">
                        <a:lumMod val="85000"/>
                      </a:schemeClr>
                    </a:solidFill>
                  </a:tcPr>
                </a:tc>
              </a:tr>
              <a:tr h="249255">
                <a:tc>
                  <a:txBody>
                    <a:bodyPr/>
                    <a:lstStyle/>
                    <a:p>
                      <a:r>
                        <a:rPr lang="en-IE" dirty="0" smtClean="0"/>
                        <a:t>Not receiving job seekers</a:t>
                      </a:r>
                      <a:endParaRPr lang="en-IE" dirty="0"/>
                    </a:p>
                  </a:txBody>
                  <a:tcPr/>
                </a:tc>
                <a:tc>
                  <a:txBody>
                    <a:bodyPr/>
                    <a:lstStyle/>
                    <a:p>
                      <a:r>
                        <a:rPr lang="en-IE" dirty="0" smtClean="0"/>
                        <a:t>35%</a:t>
                      </a:r>
                      <a:endParaRPr lang="en-IE" dirty="0"/>
                    </a:p>
                  </a:txBody>
                  <a:tcPr>
                    <a:solidFill>
                      <a:schemeClr val="accent3"/>
                    </a:solidFill>
                  </a:tcPr>
                </a:tc>
              </a:tr>
            </a:tbl>
          </a:graphicData>
        </a:graphic>
      </p:graphicFrame>
    </p:spTree>
    <p:extLst>
      <p:ext uri="{BB962C8B-B14F-4D97-AF65-F5344CB8AC3E}">
        <p14:creationId xmlns:p14="http://schemas.microsoft.com/office/powerpoint/2010/main" val="11732065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Chart 23"/>
          <p:cNvGraphicFramePr/>
          <p:nvPr>
            <p:extLst>
              <p:ext uri="{D42A27DB-BD31-4B8C-83A1-F6EECF244321}">
                <p14:modId xmlns:p14="http://schemas.microsoft.com/office/powerpoint/2010/main" val="505898677"/>
              </p:ext>
            </p:extLst>
          </p:nvPr>
        </p:nvGraphicFramePr>
        <p:xfrm>
          <a:off x="2061089" y="1627337"/>
          <a:ext cx="1927689" cy="3410461"/>
        </p:xfrm>
        <a:graphic>
          <a:graphicData uri="http://schemas.openxmlformats.org/drawingml/2006/chart">
            <c:chart xmlns:c="http://schemas.openxmlformats.org/drawingml/2006/chart" xmlns:r="http://schemas.openxmlformats.org/officeDocument/2006/relationships" r:id="rId2"/>
          </a:graphicData>
        </a:graphic>
      </p:graphicFrame>
      <p:sp>
        <p:nvSpPr>
          <p:cNvPr id="4" name="Title 3"/>
          <p:cNvSpPr>
            <a:spLocks noGrp="1"/>
          </p:cNvSpPr>
          <p:nvPr>
            <p:ph type="title"/>
          </p:nvPr>
        </p:nvSpPr>
        <p:spPr>
          <a:xfrm>
            <a:off x="575999" y="322816"/>
            <a:ext cx="6641229" cy="353794"/>
          </a:xfrm>
        </p:spPr>
        <p:txBody>
          <a:bodyPr/>
          <a:lstStyle/>
          <a:p>
            <a:r>
              <a:rPr lang="en-IE" dirty="0" smtClean="0"/>
              <a:t>Attitudes Towards Mandatory Health Insurance</a:t>
            </a:r>
            <a:endParaRPr lang="en-GB" dirty="0"/>
          </a:p>
        </p:txBody>
      </p:sp>
      <p:sp>
        <p:nvSpPr>
          <p:cNvPr id="6" name="Text Placeholder 5"/>
          <p:cNvSpPr>
            <a:spLocks noGrp="1"/>
          </p:cNvSpPr>
          <p:nvPr>
            <p:ph type="body" sz="quarter" idx="13"/>
          </p:nvPr>
        </p:nvSpPr>
        <p:spPr>
          <a:xfrm>
            <a:off x="587875" y="682816"/>
            <a:ext cx="5533398" cy="422422"/>
          </a:xfrm>
        </p:spPr>
        <p:txBody>
          <a:bodyPr/>
          <a:lstStyle/>
          <a:p>
            <a:r>
              <a:rPr lang="en-IE" dirty="0" smtClean="0"/>
              <a:t>(Base: All </a:t>
            </a:r>
            <a:r>
              <a:rPr lang="en-IE" dirty="0">
                <a:cs typeface="Calibri" pitchFamily="34" charset="0"/>
              </a:rPr>
              <a:t>Aged 18-25 – 412)</a:t>
            </a:r>
            <a:endParaRPr lang="en-US" dirty="0">
              <a:cs typeface="Calibri" pitchFamily="34" charset="0"/>
            </a:endParaRPr>
          </a:p>
        </p:txBody>
      </p:sp>
      <p:sp>
        <p:nvSpPr>
          <p:cNvPr id="7" name="Text Placeholder 6"/>
          <p:cNvSpPr>
            <a:spLocks noGrp="1"/>
          </p:cNvSpPr>
          <p:nvPr>
            <p:ph type="body" sz="quarter" idx="14"/>
          </p:nvPr>
        </p:nvSpPr>
        <p:spPr>
          <a:xfrm>
            <a:off x="576000" y="5714528"/>
            <a:ext cx="6480000" cy="810000"/>
          </a:xfrm>
        </p:spPr>
        <p:txBody>
          <a:bodyPr>
            <a:noAutofit/>
          </a:bodyPr>
          <a:lstStyle/>
          <a:p>
            <a:r>
              <a:rPr lang="en-GB" dirty="0" smtClean="0"/>
              <a:t>Just over half agree with the proposal to introduce a new mandatory health insurance. Those more in favour tend to be those residing in Dublin, Munster and who already have health insurance.</a:t>
            </a:r>
            <a:endParaRPr lang="en-GB" dirty="0"/>
          </a:p>
        </p:txBody>
      </p:sp>
      <p:sp>
        <p:nvSpPr>
          <p:cNvPr id="58" name="Text Box 48"/>
          <p:cNvSpPr txBox="1">
            <a:spLocks noChangeArrowheads="1"/>
          </p:cNvSpPr>
          <p:nvPr/>
        </p:nvSpPr>
        <p:spPr bwMode="auto">
          <a:xfrm>
            <a:off x="1144380" y="3067237"/>
            <a:ext cx="1225465"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Agree slightly (4)</a:t>
            </a:r>
          </a:p>
        </p:txBody>
      </p:sp>
      <p:sp>
        <p:nvSpPr>
          <p:cNvPr id="59" name="Text Box 48"/>
          <p:cNvSpPr txBox="1">
            <a:spLocks noChangeArrowheads="1"/>
          </p:cNvSpPr>
          <p:nvPr/>
        </p:nvSpPr>
        <p:spPr bwMode="auto">
          <a:xfrm>
            <a:off x="1073848" y="2205978"/>
            <a:ext cx="1295997"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Agree strongly (5)</a:t>
            </a:r>
          </a:p>
        </p:txBody>
      </p:sp>
      <p:graphicFrame>
        <p:nvGraphicFramePr>
          <p:cNvPr id="18" name="Table 17"/>
          <p:cNvGraphicFramePr>
            <a:graphicFrameLocks noGrp="1"/>
          </p:cNvGraphicFramePr>
          <p:nvPr>
            <p:extLst>
              <p:ext uri="{D42A27DB-BD31-4B8C-83A1-F6EECF244321}">
                <p14:modId xmlns:p14="http://schemas.microsoft.com/office/powerpoint/2010/main" val="2143239429"/>
              </p:ext>
            </p:extLst>
          </p:nvPr>
        </p:nvGraphicFramePr>
        <p:xfrm>
          <a:off x="5174441" y="1549349"/>
          <a:ext cx="2696147" cy="3863340"/>
        </p:xfrm>
        <a:graphic>
          <a:graphicData uri="http://schemas.openxmlformats.org/drawingml/2006/table">
            <a:tbl>
              <a:tblPr firstRow="1" bandRow="1">
                <a:tableStyleId>{69CF1AB2-1976-4502-BF36-3FF5EA218861}</a:tableStyleId>
              </a:tblPr>
              <a:tblGrid>
                <a:gridCol w="2175129"/>
                <a:gridCol w="521018"/>
              </a:tblGrid>
              <a:tr h="287407">
                <a:tc>
                  <a:txBody>
                    <a:bodyPr/>
                    <a:lstStyle/>
                    <a:p>
                      <a:r>
                        <a:rPr lang="en-IE" dirty="0" smtClean="0"/>
                        <a:t>TOTAL AGREE</a:t>
                      </a:r>
                      <a:endParaRPr lang="en-IE" dirty="0"/>
                    </a:p>
                  </a:txBody>
                  <a:tcPr/>
                </a:tc>
                <a:tc>
                  <a:txBody>
                    <a:bodyPr/>
                    <a:lstStyle/>
                    <a:p>
                      <a:r>
                        <a:rPr lang="en-IE" dirty="0" smtClean="0"/>
                        <a:t>53%</a:t>
                      </a:r>
                      <a:endParaRPr lang="en-IE" dirty="0"/>
                    </a:p>
                  </a:txBody>
                  <a:tcPr/>
                </a:tc>
              </a:tr>
              <a:tr h="287407">
                <a:tc>
                  <a:txBody>
                    <a:bodyPr/>
                    <a:lstStyle/>
                    <a:p>
                      <a:r>
                        <a:rPr lang="en-IE" dirty="0" smtClean="0"/>
                        <a:t>Male </a:t>
                      </a:r>
                      <a:endParaRPr lang="en-IE" dirty="0"/>
                    </a:p>
                  </a:txBody>
                  <a:tcPr/>
                </a:tc>
                <a:tc>
                  <a:txBody>
                    <a:bodyPr/>
                    <a:lstStyle/>
                    <a:p>
                      <a:r>
                        <a:rPr lang="en-IE" dirty="0" smtClean="0"/>
                        <a:t>51%</a:t>
                      </a:r>
                      <a:endParaRPr lang="en-IE" dirty="0"/>
                    </a:p>
                  </a:txBody>
                  <a:tcPr/>
                </a:tc>
              </a:tr>
              <a:tr h="287407">
                <a:tc>
                  <a:txBody>
                    <a:bodyPr/>
                    <a:lstStyle/>
                    <a:p>
                      <a:r>
                        <a:rPr lang="en-IE" dirty="0" smtClean="0"/>
                        <a:t>Female</a:t>
                      </a:r>
                      <a:endParaRPr lang="en-IE" dirty="0"/>
                    </a:p>
                  </a:txBody>
                  <a:tcPr/>
                </a:tc>
                <a:tc>
                  <a:txBody>
                    <a:bodyPr/>
                    <a:lstStyle/>
                    <a:p>
                      <a:r>
                        <a:rPr lang="en-IE" dirty="0" smtClean="0"/>
                        <a:t>55%</a:t>
                      </a:r>
                      <a:endParaRPr lang="en-IE" dirty="0"/>
                    </a:p>
                  </a:txBody>
                  <a:tcPr/>
                </a:tc>
              </a:tr>
              <a:tr h="287407">
                <a:tc>
                  <a:txBody>
                    <a:bodyPr/>
                    <a:lstStyle/>
                    <a:p>
                      <a:r>
                        <a:rPr lang="en-IE" dirty="0" smtClean="0"/>
                        <a:t>18-21</a:t>
                      </a:r>
                      <a:endParaRPr lang="en-IE" dirty="0"/>
                    </a:p>
                  </a:txBody>
                  <a:tcPr/>
                </a:tc>
                <a:tc>
                  <a:txBody>
                    <a:bodyPr/>
                    <a:lstStyle/>
                    <a:p>
                      <a:r>
                        <a:rPr lang="en-IE" dirty="0" smtClean="0"/>
                        <a:t>55%</a:t>
                      </a:r>
                      <a:endParaRPr lang="en-IE" dirty="0"/>
                    </a:p>
                  </a:txBody>
                  <a:tcPr/>
                </a:tc>
              </a:tr>
              <a:tr h="287407">
                <a:tc>
                  <a:txBody>
                    <a:bodyPr/>
                    <a:lstStyle/>
                    <a:p>
                      <a:r>
                        <a:rPr lang="en-IE" dirty="0" smtClean="0"/>
                        <a:t>22-25</a:t>
                      </a:r>
                      <a:endParaRPr lang="en-IE" dirty="0"/>
                    </a:p>
                  </a:txBody>
                  <a:tcPr/>
                </a:tc>
                <a:tc>
                  <a:txBody>
                    <a:bodyPr/>
                    <a:lstStyle/>
                    <a:p>
                      <a:r>
                        <a:rPr lang="en-IE" dirty="0" smtClean="0"/>
                        <a:t>51%</a:t>
                      </a:r>
                      <a:endParaRPr lang="en-IE" dirty="0"/>
                    </a:p>
                  </a:txBody>
                  <a:tcPr/>
                </a:tc>
              </a:tr>
              <a:tr h="287407">
                <a:tc>
                  <a:txBody>
                    <a:bodyPr/>
                    <a:lstStyle/>
                    <a:p>
                      <a:r>
                        <a:rPr lang="en-IE" dirty="0" smtClean="0"/>
                        <a:t>ABC1</a:t>
                      </a:r>
                      <a:endParaRPr lang="en-IE" dirty="0"/>
                    </a:p>
                  </a:txBody>
                  <a:tcPr/>
                </a:tc>
                <a:tc>
                  <a:txBody>
                    <a:bodyPr/>
                    <a:lstStyle/>
                    <a:p>
                      <a:r>
                        <a:rPr lang="en-IE" dirty="0" smtClean="0"/>
                        <a:t>55%</a:t>
                      </a:r>
                      <a:endParaRPr lang="en-IE" dirty="0"/>
                    </a:p>
                  </a:txBody>
                  <a:tcPr/>
                </a:tc>
              </a:tr>
              <a:tr h="287407">
                <a:tc>
                  <a:txBody>
                    <a:bodyPr/>
                    <a:lstStyle/>
                    <a:p>
                      <a:r>
                        <a:rPr lang="en-IE" dirty="0" smtClean="0"/>
                        <a:t>C2DE</a:t>
                      </a:r>
                      <a:endParaRPr lang="en-IE" dirty="0"/>
                    </a:p>
                  </a:txBody>
                  <a:tcPr/>
                </a:tc>
                <a:tc>
                  <a:txBody>
                    <a:bodyPr/>
                    <a:lstStyle/>
                    <a:p>
                      <a:r>
                        <a:rPr lang="en-IE" dirty="0" smtClean="0"/>
                        <a:t>50%</a:t>
                      </a:r>
                      <a:endParaRPr lang="en-IE" dirty="0"/>
                    </a:p>
                  </a:txBody>
                  <a:tcPr/>
                </a:tc>
              </a:tr>
              <a:tr h="287407">
                <a:tc>
                  <a:txBody>
                    <a:bodyPr/>
                    <a:lstStyle/>
                    <a:p>
                      <a:r>
                        <a:rPr lang="en-IE" dirty="0" smtClean="0"/>
                        <a:t>Dublin</a:t>
                      </a:r>
                      <a:endParaRPr lang="en-IE" dirty="0"/>
                    </a:p>
                  </a:txBody>
                  <a:tcPr/>
                </a:tc>
                <a:tc>
                  <a:txBody>
                    <a:bodyPr/>
                    <a:lstStyle/>
                    <a:p>
                      <a:r>
                        <a:rPr lang="en-IE" dirty="0" smtClean="0"/>
                        <a:t>66%</a:t>
                      </a:r>
                      <a:endParaRPr lang="en-IE" dirty="0"/>
                    </a:p>
                  </a:txBody>
                  <a:tcPr>
                    <a:solidFill>
                      <a:schemeClr val="accent3"/>
                    </a:solidFill>
                  </a:tcPr>
                </a:tc>
              </a:tr>
              <a:tr h="287407">
                <a:tc>
                  <a:txBody>
                    <a:bodyPr/>
                    <a:lstStyle/>
                    <a:p>
                      <a:r>
                        <a:rPr lang="en-IE" dirty="0" smtClean="0"/>
                        <a:t>ROL</a:t>
                      </a:r>
                      <a:endParaRPr lang="en-IE" dirty="0"/>
                    </a:p>
                  </a:txBody>
                  <a:tcPr/>
                </a:tc>
                <a:tc>
                  <a:txBody>
                    <a:bodyPr/>
                    <a:lstStyle/>
                    <a:p>
                      <a:r>
                        <a:rPr lang="en-IE" dirty="0" smtClean="0"/>
                        <a:t>42%</a:t>
                      </a:r>
                      <a:endParaRPr lang="en-IE" dirty="0"/>
                    </a:p>
                  </a:txBody>
                  <a:tcPr>
                    <a:solidFill>
                      <a:schemeClr val="tx1">
                        <a:lumMod val="85000"/>
                      </a:schemeClr>
                    </a:solidFill>
                  </a:tcPr>
                </a:tc>
              </a:tr>
              <a:tr h="287407">
                <a:tc>
                  <a:txBody>
                    <a:bodyPr/>
                    <a:lstStyle/>
                    <a:p>
                      <a:r>
                        <a:rPr lang="en-IE" dirty="0" smtClean="0"/>
                        <a:t>Munster</a:t>
                      </a:r>
                      <a:endParaRPr lang="en-IE" dirty="0"/>
                    </a:p>
                  </a:txBody>
                  <a:tcPr/>
                </a:tc>
                <a:tc>
                  <a:txBody>
                    <a:bodyPr/>
                    <a:lstStyle/>
                    <a:p>
                      <a:r>
                        <a:rPr lang="en-IE" dirty="0" smtClean="0"/>
                        <a:t>56%</a:t>
                      </a:r>
                      <a:endParaRPr lang="en-IE" dirty="0"/>
                    </a:p>
                  </a:txBody>
                  <a:tcPr>
                    <a:solidFill>
                      <a:schemeClr val="accent3"/>
                    </a:solidFill>
                  </a:tcPr>
                </a:tc>
              </a:tr>
              <a:tr h="287407">
                <a:tc>
                  <a:txBody>
                    <a:bodyPr/>
                    <a:lstStyle/>
                    <a:p>
                      <a:r>
                        <a:rPr lang="en-IE" dirty="0" smtClean="0"/>
                        <a:t>Conn./Ulster</a:t>
                      </a:r>
                      <a:endParaRPr lang="en-IE" dirty="0"/>
                    </a:p>
                  </a:txBody>
                  <a:tcPr/>
                </a:tc>
                <a:tc>
                  <a:txBody>
                    <a:bodyPr/>
                    <a:lstStyle/>
                    <a:p>
                      <a:r>
                        <a:rPr lang="en-IE" dirty="0" smtClean="0"/>
                        <a:t>41%</a:t>
                      </a:r>
                      <a:endParaRPr lang="en-IE" dirty="0"/>
                    </a:p>
                  </a:txBody>
                  <a:tcPr>
                    <a:solidFill>
                      <a:schemeClr val="tx1">
                        <a:lumMod val="85000"/>
                      </a:schemeClr>
                    </a:solidFill>
                  </a:tcPr>
                </a:tc>
              </a:tr>
              <a:tr h="287407">
                <a:tc>
                  <a:txBody>
                    <a:bodyPr/>
                    <a:lstStyle/>
                    <a:p>
                      <a:r>
                        <a:rPr lang="en-IE" dirty="0" smtClean="0"/>
                        <a:t>Have health insurance</a:t>
                      </a:r>
                      <a:endParaRPr lang="en-IE" dirty="0"/>
                    </a:p>
                  </a:txBody>
                  <a:tcPr/>
                </a:tc>
                <a:tc>
                  <a:txBody>
                    <a:bodyPr/>
                    <a:lstStyle/>
                    <a:p>
                      <a:r>
                        <a:rPr lang="en-IE" dirty="0" smtClean="0"/>
                        <a:t>65%</a:t>
                      </a:r>
                      <a:endParaRPr lang="en-IE" dirty="0"/>
                    </a:p>
                  </a:txBody>
                  <a:tcPr>
                    <a:solidFill>
                      <a:schemeClr val="accent3"/>
                    </a:solidFill>
                  </a:tcPr>
                </a:tc>
              </a:tr>
              <a:tr h="287407">
                <a:tc>
                  <a:txBody>
                    <a:bodyPr/>
                    <a:lstStyle/>
                    <a:p>
                      <a:r>
                        <a:rPr lang="en-IE" dirty="0" smtClean="0"/>
                        <a:t>Don’t have health insurance</a:t>
                      </a:r>
                      <a:endParaRPr lang="en-IE" dirty="0"/>
                    </a:p>
                  </a:txBody>
                  <a:tcPr/>
                </a:tc>
                <a:tc>
                  <a:txBody>
                    <a:bodyPr/>
                    <a:lstStyle/>
                    <a:p>
                      <a:r>
                        <a:rPr lang="en-IE" dirty="0" smtClean="0"/>
                        <a:t>47%</a:t>
                      </a:r>
                      <a:endParaRPr lang="en-IE" dirty="0"/>
                    </a:p>
                  </a:txBody>
                  <a:tcPr>
                    <a:solidFill>
                      <a:schemeClr val="tx1">
                        <a:lumMod val="85000"/>
                      </a:schemeClr>
                    </a:solidFill>
                  </a:tcPr>
                </a:tc>
              </a:tr>
            </a:tbl>
          </a:graphicData>
        </a:graphic>
      </p:graphicFrame>
      <p:sp>
        <p:nvSpPr>
          <p:cNvPr id="10" name="Text Box 48"/>
          <p:cNvSpPr txBox="1">
            <a:spLocks noChangeArrowheads="1"/>
          </p:cNvSpPr>
          <p:nvPr/>
        </p:nvSpPr>
        <p:spPr bwMode="auto">
          <a:xfrm>
            <a:off x="1164771" y="1097876"/>
            <a:ext cx="7260772" cy="315343"/>
          </a:xfrm>
          <a:prstGeom prst="rect">
            <a:avLst/>
          </a:prstGeom>
          <a:noFill/>
          <a:ln w="9525">
            <a:solidFill>
              <a:schemeClr val="bg2"/>
            </a:solidFill>
            <a:miter lim="800000"/>
            <a:headEnd/>
            <a:tailEnd/>
          </a:ln>
        </p:spPr>
        <p:txBody>
          <a:bodyPr wrap="square" lIns="0" tIns="0" rIns="0" bIns="0" anchor="b" anchorCtr="1">
            <a:spAutoFit/>
          </a:bodyPr>
          <a:lstStyle/>
          <a:p>
            <a:pPr algn="ctr">
              <a:lnSpc>
                <a:spcPct val="85000"/>
              </a:lnSpc>
            </a:pPr>
            <a:r>
              <a:rPr lang="en-IE" sz="1200" i="1" dirty="0">
                <a:solidFill>
                  <a:srgbClr val="22505F"/>
                </a:solidFill>
                <a:cs typeface="Calibri" pitchFamily="34" charset="0"/>
              </a:rPr>
              <a:t>Q.9 Currently there is a proposal to introduce mandatory health insurance under a universal health insurance scheme. Can you tell me how much you agree or disagree with this proposal?</a:t>
            </a:r>
            <a:endParaRPr lang="en-IE" sz="1200" i="1" dirty="0" smtClean="0">
              <a:solidFill>
                <a:srgbClr val="22505F"/>
              </a:solidFill>
              <a:cs typeface="Calibri" pitchFamily="34" charset="0"/>
            </a:endParaRPr>
          </a:p>
        </p:txBody>
      </p:sp>
      <p:sp>
        <p:nvSpPr>
          <p:cNvPr id="11" name="Text Box 48"/>
          <p:cNvSpPr txBox="1">
            <a:spLocks noChangeArrowheads="1"/>
          </p:cNvSpPr>
          <p:nvPr/>
        </p:nvSpPr>
        <p:spPr bwMode="auto">
          <a:xfrm>
            <a:off x="868665" y="4442723"/>
            <a:ext cx="1501180"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Disagree strongly (1)</a:t>
            </a:r>
          </a:p>
        </p:txBody>
      </p:sp>
      <p:sp>
        <p:nvSpPr>
          <p:cNvPr id="12" name="Text Box 48"/>
          <p:cNvSpPr txBox="1">
            <a:spLocks noChangeArrowheads="1"/>
          </p:cNvSpPr>
          <p:nvPr/>
        </p:nvSpPr>
        <p:spPr bwMode="auto">
          <a:xfrm>
            <a:off x="939196" y="4055684"/>
            <a:ext cx="1430649"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Disagree slightly (2)</a:t>
            </a:r>
          </a:p>
        </p:txBody>
      </p:sp>
      <p:sp>
        <p:nvSpPr>
          <p:cNvPr id="13" name="Text Box 48"/>
          <p:cNvSpPr txBox="1">
            <a:spLocks noChangeArrowheads="1"/>
          </p:cNvSpPr>
          <p:nvPr/>
        </p:nvSpPr>
        <p:spPr bwMode="auto">
          <a:xfrm>
            <a:off x="1574755" y="3676815"/>
            <a:ext cx="795090"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Neither (3)</a:t>
            </a:r>
          </a:p>
        </p:txBody>
      </p:sp>
      <p:sp>
        <p:nvSpPr>
          <p:cNvPr id="14" name="Text Box 48"/>
          <p:cNvSpPr txBox="1">
            <a:spLocks noChangeArrowheads="1"/>
          </p:cNvSpPr>
          <p:nvPr/>
        </p:nvSpPr>
        <p:spPr bwMode="auto">
          <a:xfrm>
            <a:off x="1525768" y="4898485"/>
            <a:ext cx="844077"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Don’t know</a:t>
            </a:r>
          </a:p>
        </p:txBody>
      </p:sp>
      <p:sp>
        <p:nvSpPr>
          <p:cNvPr id="16" name="Text Box 48"/>
          <p:cNvSpPr txBox="1">
            <a:spLocks noChangeArrowheads="1"/>
          </p:cNvSpPr>
          <p:nvPr/>
        </p:nvSpPr>
        <p:spPr bwMode="auto">
          <a:xfrm>
            <a:off x="1491078" y="5216801"/>
            <a:ext cx="878767"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b="1" i="1" dirty="0" smtClean="0">
                <a:solidFill>
                  <a:srgbClr val="22505F"/>
                </a:solidFill>
                <a:cs typeface="Calibri" pitchFamily="34" charset="0"/>
              </a:rPr>
              <a:t>Mean Score</a:t>
            </a:r>
          </a:p>
        </p:txBody>
      </p:sp>
      <p:sp>
        <p:nvSpPr>
          <p:cNvPr id="17" name="TextBox 16"/>
          <p:cNvSpPr txBox="1"/>
          <p:nvPr/>
        </p:nvSpPr>
        <p:spPr>
          <a:xfrm>
            <a:off x="8705460" y="6508770"/>
            <a:ext cx="259686" cy="153888"/>
          </a:xfrm>
          <a:prstGeom prst="rect">
            <a:avLst/>
          </a:prstGeom>
          <a:noFill/>
        </p:spPr>
        <p:txBody>
          <a:bodyPr wrap="none" lIns="0" tIns="0" rIns="0" bIns="0" rtlCol="0" anchor="b" anchorCtr="1">
            <a:spAutoFit/>
          </a:bodyPr>
          <a:lstStyle/>
          <a:p>
            <a:pPr algn="ctr"/>
            <a:r>
              <a:rPr lang="en-GB" sz="1000" i="1" dirty="0" smtClean="0">
                <a:solidFill>
                  <a:srgbClr val="22505F"/>
                </a:solidFill>
                <a:cs typeface="Calibri" pitchFamily="34" charset="0"/>
              </a:rPr>
              <a:t>(Q.9)</a:t>
            </a:r>
            <a:endParaRPr lang="en-US" sz="1000" i="1" dirty="0">
              <a:solidFill>
                <a:srgbClr val="22505F"/>
              </a:solidFill>
              <a:cs typeface="Calibri" pitchFamily="34" charset="0"/>
            </a:endParaRPr>
          </a:p>
        </p:txBody>
      </p:sp>
      <p:sp>
        <p:nvSpPr>
          <p:cNvPr id="19" name="Text Box 48"/>
          <p:cNvSpPr txBox="1">
            <a:spLocks noChangeArrowheads="1"/>
          </p:cNvSpPr>
          <p:nvPr/>
        </p:nvSpPr>
        <p:spPr bwMode="auto">
          <a:xfrm>
            <a:off x="3879124" y="2422255"/>
            <a:ext cx="428835" cy="54938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Any</a:t>
            </a:r>
          </a:p>
          <a:p>
            <a:pPr algn="ctr">
              <a:lnSpc>
                <a:spcPct val="85000"/>
              </a:lnSpc>
            </a:pPr>
            <a:r>
              <a:rPr lang="en-IE" sz="1400" dirty="0" smtClean="0">
                <a:solidFill>
                  <a:srgbClr val="22505F"/>
                </a:solidFill>
                <a:cs typeface="Calibri" pitchFamily="34" charset="0"/>
              </a:rPr>
              <a:t>Agree</a:t>
            </a:r>
          </a:p>
          <a:p>
            <a:pPr algn="ctr">
              <a:lnSpc>
                <a:spcPct val="85000"/>
              </a:lnSpc>
            </a:pPr>
            <a:r>
              <a:rPr lang="en-IE" sz="1400" dirty="0" smtClean="0">
                <a:solidFill>
                  <a:srgbClr val="22505F"/>
                </a:solidFill>
                <a:cs typeface="Calibri" pitchFamily="34" charset="0"/>
              </a:rPr>
              <a:t>53%</a:t>
            </a:r>
          </a:p>
        </p:txBody>
      </p:sp>
      <p:sp>
        <p:nvSpPr>
          <p:cNvPr id="20" name="Text Box 48"/>
          <p:cNvSpPr txBox="1">
            <a:spLocks noChangeArrowheads="1"/>
          </p:cNvSpPr>
          <p:nvPr/>
        </p:nvSpPr>
        <p:spPr bwMode="auto">
          <a:xfrm>
            <a:off x="2960813" y="1639212"/>
            <a:ext cx="128240"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t>
            </a:r>
          </a:p>
        </p:txBody>
      </p:sp>
      <p:sp>
        <p:nvSpPr>
          <p:cNvPr id="22" name="Text Box 48"/>
          <p:cNvSpPr txBox="1">
            <a:spLocks noChangeArrowheads="1"/>
          </p:cNvSpPr>
          <p:nvPr/>
        </p:nvSpPr>
        <p:spPr bwMode="auto">
          <a:xfrm>
            <a:off x="2979248" y="4896881"/>
            <a:ext cx="91371"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9</a:t>
            </a:r>
          </a:p>
        </p:txBody>
      </p:sp>
      <p:sp>
        <p:nvSpPr>
          <p:cNvPr id="23" name="Text Box 48"/>
          <p:cNvSpPr txBox="1">
            <a:spLocks noChangeArrowheads="1"/>
          </p:cNvSpPr>
          <p:nvPr/>
        </p:nvSpPr>
        <p:spPr bwMode="auto">
          <a:xfrm>
            <a:off x="2863831" y="5218405"/>
            <a:ext cx="322204"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b="1" i="1" dirty="0" smtClean="0">
                <a:solidFill>
                  <a:srgbClr val="22505F"/>
                </a:solidFill>
                <a:cs typeface="Calibri" pitchFamily="34" charset="0"/>
              </a:rPr>
              <a:t>3.38</a:t>
            </a:r>
          </a:p>
        </p:txBody>
      </p:sp>
      <p:cxnSp>
        <p:nvCxnSpPr>
          <p:cNvPr id="3" name="Straight Connector 2"/>
          <p:cNvCxnSpPr/>
          <p:nvPr/>
        </p:nvCxnSpPr>
        <p:spPr>
          <a:xfrm>
            <a:off x="2303811" y="3751013"/>
            <a:ext cx="1508166"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1" name="Text Box 48"/>
          <p:cNvSpPr txBox="1">
            <a:spLocks noChangeArrowheads="1"/>
          </p:cNvSpPr>
          <p:nvPr/>
        </p:nvSpPr>
        <p:spPr bwMode="auto">
          <a:xfrm>
            <a:off x="2933562" y="3671325"/>
            <a:ext cx="182742" cy="183127"/>
          </a:xfrm>
          <a:prstGeom prst="rect">
            <a:avLst/>
          </a:prstGeom>
          <a:solidFill>
            <a:schemeClr val="accent6"/>
          </a:solid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13</a:t>
            </a:r>
          </a:p>
        </p:txBody>
      </p:sp>
      <p:sp>
        <p:nvSpPr>
          <p:cNvPr id="5" name="Right Brace 4"/>
          <p:cNvSpPr/>
          <p:nvPr/>
        </p:nvSpPr>
        <p:spPr>
          <a:xfrm>
            <a:off x="3603956" y="2213413"/>
            <a:ext cx="255525" cy="993091"/>
          </a:xfrm>
          <a:prstGeom prst="rightBrace">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E"/>
          </a:p>
        </p:txBody>
      </p:sp>
      <p:sp>
        <p:nvSpPr>
          <p:cNvPr id="8" name="Right Arrow 7"/>
          <p:cNvSpPr/>
          <p:nvPr/>
        </p:nvSpPr>
        <p:spPr>
          <a:xfrm>
            <a:off x="4512622" y="2588821"/>
            <a:ext cx="380010" cy="2606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5" name="Text Box 48"/>
          <p:cNvSpPr txBox="1">
            <a:spLocks noChangeArrowheads="1"/>
          </p:cNvSpPr>
          <p:nvPr/>
        </p:nvSpPr>
        <p:spPr bwMode="auto">
          <a:xfrm>
            <a:off x="3886603" y="4111697"/>
            <a:ext cx="634020" cy="54938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Any</a:t>
            </a:r>
          </a:p>
          <a:p>
            <a:pPr algn="ctr">
              <a:lnSpc>
                <a:spcPct val="85000"/>
              </a:lnSpc>
            </a:pPr>
            <a:r>
              <a:rPr lang="en-IE" sz="1400" dirty="0" smtClean="0">
                <a:solidFill>
                  <a:srgbClr val="22505F"/>
                </a:solidFill>
                <a:cs typeface="Calibri" pitchFamily="34" charset="0"/>
              </a:rPr>
              <a:t>Disagree</a:t>
            </a:r>
          </a:p>
          <a:p>
            <a:pPr algn="ctr">
              <a:lnSpc>
                <a:spcPct val="85000"/>
              </a:lnSpc>
            </a:pPr>
            <a:r>
              <a:rPr lang="en-IE" sz="1400" dirty="0" smtClean="0">
                <a:solidFill>
                  <a:srgbClr val="22505F"/>
                </a:solidFill>
                <a:cs typeface="Calibri" pitchFamily="34" charset="0"/>
              </a:rPr>
              <a:t>26%</a:t>
            </a:r>
          </a:p>
        </p:txBody>
      </p:sp>
      <p:sp>
        <p:nvSpPr>
          <p:cNvPr id="26" name="Right Brace 25"/>
          <p:cNvSpPr/>
          <p:nvPr/>
        </p:nvSpPr>
        <p:spPr>
          <a:xfrm>
            <a:off x="3603956" y="4038327"/>
            <a:ext cx="255525" cy="690487"/>
          </a:xfrm>
          <a:prstGeom prst="rightBrace">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E"/>
          </a:p>
        </p:txBody>
      </p:sp>
    </p:spTree>
    <p:extLst>
      <p:ext uri="{BB962C8B-B14F-4D97-AF65-F5344CB8AC3E}">
        <p14:creationId xmlns:p14="http://schemas.microsoft.com/office/powerpoint/2010/main" val="499675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IE" dirty="0" smtClean="0"/>
              <a:t>Job Seekers Allowance</a:t>
            </a:r>
            <a:endParaRPr lang="en-IE" dirty="0"/>
          </a:p>
        </p:txBody>
      </p:sp>
      <p:pic>
        <p:nvPicPr>
          <p:cNvPr id="5" name="Picture Placeholder 4"/>
          <p:cNvPicPr>
            <a:picLocks noGrp="1" noChangeAspect="1"/>
          </p:cNvPicPr>
          <p:nvPr>
            <p:ph type="pic" sz="quarter" idx="11"/>
          </p:nvPr>
        </p:nvPicPr>
        <p:blipFill>
          <a:blip r:embed="rId2" cstate="screen">
            <a:extLst>
              <a:ext uri="{28A0092B-C50C-407E-A947-70E740481C1C}">
                <a14:useLocalDpi xmlns:a14="http://schemas.microsoft.com/office/drawing/2010/main"/>
              </a:ext>
            </a:extLst>
          </a:blip>
          <a:srcRect l="47" r="47"/>
          <a:stretch>
            <a:fillRect/>
          </a:stretch>
        </p:blipFill>
        <p:spPr/>
      </p:pic>
    </p:spTree>
    <p:extLst>
      <p:ext uri="{BB962C8B-B14F-4D97-AF65-F5344CB8AC3E}">
        <p14:creationId xmlns:p14="http://schemas.microsoft.com/office/powerpoint/2010/main" val="21336871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Chart 24"/>
          <p:cNvGraphicFramePr/>
          <p:nvPr>
            <p:extLst>
              <p:ext uri="{D42A27DB-BD31-4B8C-83A1-F6EECF244321}">
                <p14:modId xmlns:p14="http://schemas.microsoft.com/office/powerpoint/2010/main" val="2690327856"/>
              </p:ext>
            </p:extLst>
          </p:nvPr>
        </p:nvGraphicFramePr>
        <p:xfrm>
          <a:off x="-191785" y="1781647"/>
          <a:ext cx="3603171" cy="2761083"/>
        </p:xfrm>
        <a:graphic>
          <a:graphicData uri="http://schemas.openxmlformats.org/drawingml/2006/chart">
            <c:chart xmlns:c="http://schemas.openxmlformats.org/drawingml/2006/chart" xmlns:r="http://schemas.openxmlformats.org/officeDocument/2006/relationships" r:id="rId2"/>
          </a:graphicData>
        </a:graphic>
      </p:graphicFrame>
      <p:sp>
        <p:nvSpPr>
          <p:cNvPr id="4" name="Title 3"/>
          <p:cNvSpPr>
            <a:spLocks noGrp="1"/>
          </p:cNvSpPr>
          <p:nvPr>
            <p:ph type="title"/>
          </p:nvPr>
        </p:nvSpPr>
        <p:spPr>
          <a:xfrm>
            <a:off x="576000" y="322816"/>
            <a:ext cx="5543560" cy="353794"/>
          </a:xfrm>
        </p:spPr>
        <p:txBody>
          <a:bodyPr/>
          <a:lstStyle/>
          <a:p>
            <a:r>
              <a:rPr lang="en-IE" dirty="0" smtClean="0"/>
              <a:t>Receipt Of Jobseekers Allowance</a:t>
            </a:r>
            <a:endParaRPr lang="en-GB" dirty="0"/>
          </a:p>
        </p:txBody>
      </p:sp>
      <p:sp>
        <p:nvSpPr>
          <p:cNvPr id="6" name="Text Placeholder 5"/>
          <p:cNvSpPr>
            <a:spLocks noGrp="1"/>
          </p:cNvSpPr>
          <p:nvPr>
            <p:ph type="body" sz="quarter" idx="13"/>
          </p:nvPr>
        </p:nvSpPr>
        <p:spPr>
          <a:xfrm>
            <a:off x="587875" y="682816"/>
            <a:ext cx="5533398" cy="422422"/>
          </a:xfrm>
        </p:spPr>
        <p:txBody>
          <a:bodyPr/>
          <a:lstStyle/>
          <a:p>
            <a:r>
              <a:rPr lang="en-IE" dirty="0" smtClean="0"/>
              <a:t>(Base: All </a:t>
            </a:r>
            <a:r>
              <a:rPr lang="en-IE" dirty="0">
                <a:cs typeface="Calibri" pitchFamily="34" charset="0"/>
              </a:rPr>
              <a:t>Aged 18-25 – 412)</a:t>
            </a:r>
            <a:endParaRPr lang="en-US" dirty="0">
              <a:cs typeface="Calibri" pitchFamily="34" charset="0"/>
            </a:endParaRPr>
          </a:p>
        </p:txBody>
      </p:sp>
      <p:sp>
        <p:nvSpPr>
          <p:cNvPr id="7" name="Text Placeholder 6"/>
          <p:cNvSpPr>
            <a:spLocks noGrp="1"/>
          </p:cNvSpPr>
          <p:nvPr>
            <p:ph type="body" sz="quarter" idx="14"/>
          </p:nvPr>
        </p:nvSpPr>
        <p:spPr>
          <a:xfrm>
            <a:off x="576000" y="5748396"/>
            <a:ext cx="6480000" cy="810000"/>
          </a:xfrm>
        </p:spPr>
        <p:txBody>
          <a:bodyPr>
            <a:noAutofit/>
          </a:bodyPr>
          <a:lstStyle/>
          <a:p>
            <a:r>
              <a:rPr lang="en-GB" dirty="0" smtClean="0"/>
              <a:t>Almost 1 in 4 18-25 year olds are in receipt pf the Jobseekers allowance, which is more present among those aged 22-25, lower social grades, and those living in Leinster.</a:t>
            </a:r>
            <a:endParaRPr lang="en-GB" dirty="0"/>
          </a:p>
        </p:txBody>
      </p:sp>
      <p:sp>
        <p:nvSpPr>
          <p:cNvPr id="15" name="TextBox 14"/>
          <p:cNvSpPr txBox="1"/>
          <p:nvPr/>
        </p:nvSpPr>
        <p:spPr>
          <a:xfrm>
            <a:off x="8672598" y="6508770"/>
            <a:ext cx="325410" cy="153888"/>
          </a:xfrm>
          <a:prstGeom prst="rect">
            <a:avLst/>
          </a:prstGeom>
          <a:noFill/>
        </p:spPr>
        <p:txBody>
          <a:bodyPr wrap="none" lIns="0" tIns="0" rIns="0" bIns="0" rtlCol="0" anchor="b" anchorCtr="1">
            <a:spAutoFit/>
          </a:bodyPr>
          <a:lstStyle/>
          <a:p>
            <a:pPr algn="ctr"/>
            <a:r>
              <a:rPr lang="en-GB" sz="1000" i="1" dirty="0" smtClean="0">
                <a:solidFill>
                  <a:srgbClr val="22505F"/>
                </a:solidFill>
                <a:cs typeface="Calibri" pitchFamily="34" charset="0"/>
              </a:rPr>
              <a:t>(Q.10)</a:t>
            </a:r>
            <a:endParaRPr lang="en-US" sz="1000" i="1" dirty="0">
              <a:solidFill>
                <a:srgbClr val="22505F"/>
              </a:solidFill>
              <a:cs typeface="Calibri" pitchFamily="34" charset="0"/>
            </a:endParaRPr>
          </a:p>
        </p:txBody>
      </p:sp>
      <p:sp>
        <p:nvSpPr>
          <p:cNvPr id="58" name="Text Box 48"/>
          <p:cNvSpPr txBox="1">
            <a:spLocks noChangeArrowheads="1"/>
          </p:cNvSpPr>
          <p:nvPr/>
        </p:nvSpPr>
        <p:spPr bwMode="auto">
          <a:xfrm>
            <a:off x="413019" y="3887835"/>
            <a:ext cx="209994"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No</a:t>
            </a:r>
          </a:p>
        </p:txBody>
      </p:sp>
      <p:sp>
        <p:nvSpPr>
          <p:cNvPr id="59" name="Text Box 48"/>
          <p:cNvSpPr txBox="1">
            <a:spLocks noChangeArrowheads="1"/>
          </p:cNvSpPr>
          <p:nvPr/>
        </p:nvSpPr>
        <p:spPr bwMode="auto">
          <a:xfrm>
            <a:off x="2415765" y="2208366"/>
            <a:ext cx="235578"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Yes</a:t>
            </a:r>
          </a:p>
        </p:txBody>
      </p:sp>
      <p:graphicFrame>
        <p:nvGraphicFramePr>
          <p:cNvPr id="18" name="Table 17"/>
          <p:cNvGraphicFramePr>
            <a:graphicFrameLocks noGrp="1"/>
          </p:cNvGraphicFramePr>
          <p:nvPr>
            <p:extLst>
              <p:ext uri="{D42A27DB-BD31-4B8C-83A1-F6EECF244321}">
                <p14:modId xmlns:p14="http://schemas.microsoft.com/office/powerpoint/2010/main" val="1821567013"/>
              </p:ext>
            </p:extLst>
          </p:nvPr>
        </p:nvGraphicFramePr>
        <p:xfrm>
          <a:off x="3504408" y="1331635"/>
          <a:ext cx="2518546" cy="3268980"/>
        </p:xfrm>
        <a:graphic>
          <a:graphicData uri="http://schemas.openxmlformats.org/drawingml/2006/table">
            <a:tbl>
              <a:tblPr firstRow="1" bandRow="1">
                <a:tableStyleId>{69CF1AB2-1976-4502-BF36-3FF5EA218861}</a:tableStyleId>
              </a:tblPr>
              <a:tblGrid>
                <a:gridCol w="1997528"/>
                <a:gridCol w="521018"/>
              </a:tblGrid>
              <a:tr h="249255">
                <a:tc>
                  <a:txBody>
                    <a:bodyPr/>
                    <a:lstStyle/>
                    <a:p>
                      <a:r>
                        <a:rPr lang="en-IE" dirty="0" smtClean="0"/>
                        <a:t>TOTAL</a:t>
                      </a:r>
                      <a:endParaRPr lang="en-IE" dirty="0"/>
                    </a:p>
                  </a:txBody>
                  <a:tcPr/>
                </a:tc>
                <a:tc>
                  <a:txBody>
                    <a:bodyPr/>
                    <a:lstStyle/>
                    <a:p>
                      <a:r>
                        <a:rPr lang="en-IE" dirty="0" smtClean="0"/>
                        <a:t>23%</a:t>
                      </a:r>
                      <a:endParaRPr lang="en-IE" dirty="0"/>
                    </a:p>
                  </a:txBody>
                  <a:tcPr/>
                </a:tc>
              </a:tr>
              <a:tr h="249255">
                <a:tc>
                  <a:txBody>
                    <a:bodyPr/>
                    <a:lstStyle/>
                    <a:p>
                      <a:r>
                        <a:rPr lang="en-IE" dirty="0" smtClean="0"/>
                        <a:t>Male </a:t>
                      </a:r>
                      <a:endParaRPr lang="en-IE" dirty="0"/>
                    </a:p>
                  </a:txBody>
                  <a:tcPr/>
                </a:tc>
                <a:tc>
                  <a:txBody>
                    <a:bodyPr/>
                    <a:lstStyle/>
                    <a:p>
                      <a:r>
                        <a:rPr lang="en-IE" dirty="0" smtClean="0"/>
                        <a:t>26%</a:t>
                      </a:r>
                      <a:endParaRPr lang="en-IE" dirty="0"/>
                    </a:p>
                  </a:txBody>
                  <a:tcPr/>
                </a:tc>
              </a:tr>
              <a:tr h="249255">
                <a:tc>
                  <a:txBody>
                    <a:bodyPr/>
                    <a:lstStyle/>
                    <a:p>
                      <a:r>
                        <a:rPr lang="en-IE" dirty="0" smtClean="0"/>
                        <a:t>Female</a:t>
                      </a:r>
                      <a:endParaRPr lang="en-IE" dirty="0"/>
                    </a:p>
                  </a:txBody>
                  <a:tcPr/>
                </a:tc>
                <a:tc>
                  <a:txBody>
                    <a:bodyPr/>
                    <a:lstStyle/>
                    <a:p>
                      <a:r>
                        <a:rPr lang="en-IE" dirty="0" smtClean="0"/>
                        <a:t>22%</a:t>
                      </a:r>
                      <a:endParaRPr lang="en-IE" dirty="0"/>
                    </a:p>
                  </a:txBody>
                  <a:tcPr/>
                </a:tc>
              </a:tr>
              <a:tr h="249255">
                <a:tc>
                  <a:txBody>
                    <a:bodyPr/>
                    <a:lstStyle/>
                    <a:p>
                      <a:r>
                        <a:rPr lang="en-IE" dirty="0" smtClean="0"/>
                        <a:t>18-21</a:t>
                      </a:r>
                      <a:endParaRPr lang="en-IE" dirty="0"/>
                    </a:p>
                  </a:txBody>
                  <a:tcPr/>
                </a:tc>
                <a:tc>
                  <a:txBody>
                    <a:bodyPr/>
                    <a:lstStyle/>
                    <a:p>
                      <a:r>
                        <a:rPr lang="en-IE" dirty="0" smtClean="0"/>
                        <a:t>20%</a:t>
                      </a:r>
                      <a:endParaRPr lang="en-IE" dirty="0"/>
                    </a:p>
                  </a:txBody>
                  <a:tcPr/>
                </a:tc>
              </a:tr>
              <a:tr h="249255">
                <a:tc>
                  <a:txBody>
                    <a:bodyPr/>
                    <a:lstStyle/>
                    <a:p>
                      <a:r>
                        <a:rPr lang="en-IE" dirty="0" smtClean="0"/>
                        <a:t>22-25</a:t>
                      </a:r>
                      <a:endParaRPr lang="en-IE" dirty="0"/>
                    </a:p>
                  </a:txBody>
                  <a:tcPr/>
                </a:tc>
                <a:tc>
                  <a:txBody>
                    <a:bodyPr/>
                    <a:lstStyle/>
                    <a:p>
                      <a:r>
                        <a:rPr lang="en-IE" dirty="0" smtClean="0"/>
                        <a:t>27%</a:t>
                      </a:r>
                      <a:endParaRPr lang="en-IE" dirty="0"/>
                    </a:p>
                  </a:txBody>
                  <a:tcPr>
                    <a:solidFill>
                      <a:schemeClr val="accent3"/>
                    </a:solidFill>
                  </a:tcPr>
                </a:tc>
              </a:tr>
              <a:tr h="249255">
                <a:tc>
                  <a:txBody>
                    <a:bodyPr/>
                    <a:lstStyle/>
                    <a:p>
                      <a:r>
                        <a:rPr lang="en-IE" dirty="0" smtClean="0"/>
                        <a:t>ABC1</a:t>
                      </a:r>
                      <a:endParaRPr lang="en-IE" dirty="0"/>
                    </a:p>
                  </a:txBody>
                  <a:tcPr/>
                </a:tc>
                <a:tc>
                  <a:txBody>
                    <a:bodyPr/>
                    <a:lstStyle/>
                    <a:p>
                      <a:r>
                        <a:rPr lang="en-IE" dirty="0" smtClean="0"/>
                        <a:t>10%</a:t>
                      </a:r>
                      <a:endParaRPr lang="en-IE" dirty="0"/>
                    </a:p>
                  </a:txBody>
                  <a:tcPr>
                    <a:solidFill>
                      <a:schemeClr val="tx1">
                        <a:lumMod val="85000"/>
                      </a:schemeClr>
                    </a:solidFill>
                  </a:tcPr>
                </a:tc>
              </a:tr>
              <a:tr h="249255">
                <a:tc>
                  <a:txBody>
                    <a:bodyPr/>
                    <a:lstStyle/>
                    <a:p>
                      <a:r>
                        <a:rPr lang="en-IE" dirty="0" smtClean="0"/>
                        <a:t>C2DE</a:t>
                      </a:r>
                      <a:endParaRPr lang="en-IE" dirty="0"/>
                    </a:p>
                  </a:txBody>
                  <a:tcPr/>
                </a:tc>
                <a:tc>
                  <a:txBody>
                    <a:bodyPr/>
                    <a:lstStyle/>
                    <a:p>
                      <a:r>
                        <a:rPr lang="en-IE" dirty="0" smtClean="0"/>
                        <a:t>38%</a:t>
                      </a:r>
                      <a:endParaRPr lang="en-IE" dirty="0"/>
                    </a:p>
                  </a:txBody>
                  <a:tcPr>
                    <a:solidFill>
                      <a:schemeClr val="accent3"/>
                    </a:solidFill>
                  </a:tcPr>
                </a:tc>
              </a:tr>
              <a:tr h="249255">
                <a:tc>
                  <a:txBody>
                    <a:bodyPr/>
                    <a:lstStyle/>
                    <a:p>
                      <a:r>
                        <a:rPr lang="en-IE" dirty="0" smtClean="0"/>
                        <a:t>Dublin</a:t>
                      </a:r>
                      <a:endParaRPr lang="en-IE" dirty="0"/>
                    </a:p>
                  </a:txBody>
                  <a:tcPr/>
                </a:tc>
                <a:tc>
                  <a:txBody>
                    <a:bodyPr/>
                    <a:lstStyle/>
                    <a:p>
                      <a:r>
                        <a:rPr lang="en-IE" dirty="0" smtClean="0"/>
                        <a:t>28%</a:t>
                      </a:r>
                      <a:endParaRPr lang="en-IE" dirty="0"/>
                    </a:p>
                  </a:txBody>
                  <a:tcPr>
                    <a:solidFill>
                      <a:schemeClr val="accent3"/>
                    </a:solidFill>
                  </a:tcPr>
                </a:tc>
              </a:tr>
              <a:tr h="249255">
                <a:tc>
                  <a:txBody>
                    <a:bodyPr/>
                    <a:lstStyle/>
                    <a:p>
                      <a:r>
                        <a:rPr lang="en-IE" dirty="0" smtClean="0"/>
                        <a:t>ROL</a:t>
                      </a:r>
                      <a:endParaRPr lang="en-IE" dirty="0"/>
                    </a:p>
                  </a:txBody>
                  <a:tcPr/>
                </a:tc>
                <a:tc>
                  <a:txBody>
                    <a:bodyPr/>
                    <a:lstStyle/>
                    <a:p>
                      <a:r>
                        <a:rPr lang="en-IE" dirty="0" smtClean="0"/>
                        <a:t>30%</a:t>
                      </a:r>
                      <a:endParaRPr lang="en-IE" dirty="0"/>
                    </a:p>
                  </a:txBody>
                  <a:tcPr>
                    <a:solidFill>
                      <a:schemeClr val="accent3"/>
                    </a:solidFill>
                  </a:tcPr>
                </a:tc>
              </a:tr>
              <a:tr h="249255">
                <a:tc>
                  <a:txBody>
                    <a:bodyPr/>
                    <a:lstStyle/>
                    <a:p>
                      <a:r>
                        <a:rPr lang="en-IE" dirty="0" smtClean="0"/>
                        <a:t>Munster</a:t>
                      </a:r>
                      <a:endParaRPr lang="en-IE" dirty="0"/>
                    </a:p>
                  </a:txBody>
                  <a:tcPr/>
                </a:tc>
                <a:tc>
                  <a:txBody>
                    <a:bodyPr/>
                    <a:lstStyle/>
                    <a:p>
                      <a:r>
                        <a:rPr lang="en-IE" dirty="0" smtClean="0"/>
                        <a:t>19%</a:t>
                      </a:r>
                      <a:endParaRPr lang="en-IE" dirty="0"/>
                    </a:p>
                  </a:txBody>
                  <a:tcPr>
                    <a:solidFill>
                      <a:schemeClr val="tx1">
                        <a:lumMod val="85000"/>
                      </a:schemeClr>
                    </a:solidFill>
                  </a:tcPr>
                </a:tc>
              </a:tr>
              <a:tr h="249255">
                <a:tc>
                  <a:txBody>
                    <a:bodyPr/>
                    <a:lstStyle/>
                    <a:p>
                      <a:r>
                        <a:rPr lang="en-IE" dirty="0" smtClean="0"/>
                        <a:t>Conn./Ulster</a:t>
                      </a:r>
                      <a:endParaRPr lang="en-IE" dirty="0"/>
                    </a:p>
                  </a:txBody>
                  <a:tcPr/>
                </a:tc>
                <a:tc>
                  <a:txBody>
                    <a:bodyPr/>
                    <a:lstStyle/>
                    <a:p>
                      <a:r>
                        <a:rPr lang="en-IE" dirty="0" smtClean="0"/>
                        <a:t>13%</a:t>
                      </a:r>
                      <a:endParaRPr lang="en-IE" dirty="0"/>
                    </a:p>
                  </a:txBody>
                  <a:tcPr>
                    <a:solidFill>
                      <a:schemeClr val="tx1">
                        <a:lumMod val="85000"/>
                      </a:schemeClr>
                    </a:solidFill>
                  </a:tcPr>
                </a:tc>
              </a:tr>
            </a:tbl>
          </a:graphicData>
        </a:graphic>
      </p:graphicFrame>
      <p:sp>
        <p:nvSpPr>
          <p:cNvPr id="2" name="Right Arrow 1"/>
          <p:cNvSpPr/>
          <p:nvPr/>
        </p:nvSpPr>
        <p:spPr>
          <a:xfrm>
            <a:off x="2836485" y="2137114"/>
            <a:ext cx="399740" cy="2854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graphicFrame>
        <p:nvGraphicFramePr>
          <p:cNvPr id="11" name="Table 10"/>
          <p:cNvGraphicFramePr>
            <a:graphicFrameLocks noGrp="1"/>
          </p:cNvGraphicFramePr>
          <p:nvPr>
            <p:extLst>
              <p:ext uri="{D42A27DB-BD31-4B8C-83A1-F6EECF244321}">
                <p14:modId xmlns:p14="http://schemas.microsoft.com/office/powerpoint/2010/main" val="2181816543"/>
              </p:ext>
            </p:extLst>
          </p:nvPr>
        </p:nvGraphicFramePr>
        <p:xfrm>
          <a:off x="6301517" y="1331635"/>
          <a:ext cx="2518546" cy="2674620"/>
        </p:xfrm>
        <a:graphic>
          <a:graphicData uri="http://schemas.openxmlformats.org/drawingml/2006/table">
            <a:tbl>
              <a:tblPr firstRow="1" bandRow="1">
                <a:tableStyleId>{69CF1AB2-1976-4502-BF36-3FF5EA218861}</a:tableStyleId>
              </a:tblPr>
              <a:tblGrid>
                <a:gridCol w="1997528"/>
                <a:gridCol w="521018"/>
              </a:tblGrid>
              <a:tr h="249255">
                <a:tc>
                  <a:txBody>
                    <a:bodyPr/>
                    <a:lstStyle/>
                    <a:p>
                      <a:r>
                        <a:rPr lang="en-IE" dirty="0" smtClean="0"/>
                        <a:t>TOTAL</a:t>
                      </a:r>
                      <a:endParaRPr lang="en-IE" dirty="0"/>
                    </a:p>
                  </a:txBody>
                  <a:tcPr/>
                </a:tc>
                <a:tc>
                  <a:txBody>
                    <a:bodyPr/>
                    <a:lstStyle/>
                    <a:p>
                      <a:r>
                        <a:rPr lang="en-IE" dirty="0" smtClean="0"/>
                        <a:t>23%</a:t>
                      </a:r>
                      <a:endParaRPr lang="en-IE" dirty="0"/>
                    </a:p>
                  </a:txBody>
                  <a:tcPr/>
                </a:tc>
              </a:tr>
              <a:tr h="249255">
                <a:tc>
                  <a:txBody>
                    <a:bodyPr/>
                    <a:lstStyle/>
                    <a:p>
                      <a:r>
                        <a:rPr lang="en-IE" dirty="0" smtClean="0"/>
                        <a:t>Urban Residence</a:t>
                      </a:r>
                      <a:endParaRPr lang="en-IE" dirty="0"/>
                    </a:p>
                  </a:txBody>
                  <a:tcPr/>
                </a:tc>
                <a:tc>
                  <a:txBody>
                    <a:bodyPr/>
                    <a:lstStyle/>
                    <a:p>
                      <a:r>
                        <a:rPr lang="en-IE" dirty="0" smtClean="0"/>
                        <a:t>25%</a:t>
                      </a:r>
                      <a:endParaRPr lang="en-IE" dirty="0"/>
                    </a:p>
                  </a:txBody>
                  <a:tcPr/>
                </a:tc>
              </a:tr>
              <a:tr h="249255">
                <a:tc>
                  <a:txBody>
                    <a:bodyPr/>
                    <a:lstStyle/>
                    <a:p>
                      <a:r>
                        <a:rPr lang="en-IE" dirty="0" smtClean="0"/>
                        <a:t>Rural Residence</a:t>
                      </a:r>
                      <a:endParaRPr lang="en-IE" dirty="0"/>
                    </a:p>
                  </a:txBody>
                  <a:tcPr/>
                </a:tc>
                <a:tc>
                  <a:txBody>
                    <a:bodyPr/>
                    <a:lstStyle/>
                    <a:p>
                      <a:r>
                        <a:rPr lang="en-IE" dirty="0" smtClean="0"/>
                        <a:t>18%</a:t>
                      </a:r>
                      <a:endParaRPr lang="en-IE" dirty="0"/>
                    </a:p>
                  </a:txBody>
                  <a:tcPr/>
                </a:tc>
              </a:tr>
              <a:tr h="249255">
                <a:tc>
                  <a:txBody>
                    <a:bodyPr/>
                    <a:lstStyle/>
                    <a:p>
                      <a:r>
                        <a:rPr lang="en-IE" b="1" i="1" dirty="0" smtClean="0"/>
                        <a:t>Primary Education;*</a:t>
                      </a:r>
                      <a:endParaRPr lang="en-IE" b="1" i="1" dirty="0"/>
                    </a:p>
                  </a:txBody>
                  <a:tcPr/>
                </a:tc>
                <a:tc>
                  <a:txBody>
                    <a:bodyPr/>
                    <a:lstStyle/>
                    <a:p>
                      <a:endParaRPr lang="en-IE" b="1" i="1" dirty="0"/>
                    </a:p>
                  </a:txBody>
                  <a:tcPr/>
                </a:tc>
              </a:tr>
              <a:tr h="249255">
                <a:tc>
                  <a:txBody>
                    <a:bodyPr/>
                    <a:lstStyle/>
                    <a:p>
                      <a:r>
                        <a:rPr lang="en-IE" dirty="0" smtClean="0"/>
                        <a:t>Junior Cert</a:t>
                      </a:r>
                      <a:endParaRPr lang="en-IE" dirty="0"/>
                    </a:p>
                  </a:txBody>
                  <a:tcPr/>
                </a:tc>
                <a:tc>
                  <a:txBody>
                    <a:bodyPr/>
                    <a:lstStyle/>
                    <a:p>
                      <a:r>
                        <a:rPr lang="en-IE" dirty="0" smtClean="0"/>
                        <a:t>55%</a:t>
                      </a:r>
                      <a:endParaRPr lang="en-IE" dirty="0"/>
                    </a:p>
                  </a:txBody>
                  <a:tcPr>
                    <a:solidFill>
                      <a:schemeClr val="accent3"/>
                    </a:solidFill>
                  </a:tcPr>
                </a:tc>
              </a:tr>
              <a:tr h="249255">
                <a:tc>
                  <a:txBody>
                    <a:bodyPr/>
                    <a:lstStyle/>
                    <a:p>
                      <a:r>
                        <a:rPr lang="en-IE" dirty="0" smtClean="0"/>
                        <a:t>Leaving</a:t>
                      </a:r>
                      <a:r>
                        <a:rPr lang="en-IE" baseline="0" dirty="0" smtClean="0"/>
                        <a:t> Cert</a:t>
                      </a:r>
                      <a:endParaRPr lang="en-IE" dirty="0"/>
                    </a:p>
                  </a:txBody>
                  <a:tcPr/>
                </a:tc>
                <a:tc>
                  <a:txBody>
                    <a:bodyPr/>
                    <a:lstStyle/>
                    <a:p>
                      <a:r>
                        <a:rPr lang="en-IE" dirty="0" smtClean="0"/>
                        <a:t>20%</a:t>
                      </a:r>
                      <a:endParaRPr lang="en-IE" dirty="0"/>
                    </a:p>
                  </a:txBody>
                  <a:tcPr>
                    <a:solidFill>
                      <a:schemeClr val="accent1">
                        <a:lumMod val="40000"/>
                        <a:lumOff val="60000"/>
                      </a:schemeClr>
                    </a:solidFill>
                  </a:tcPr>
                </a:tc>
              </a:tr>
              <a:tr h="249255">
                <a:tc>
                  <a:txBody>
                    <a:bodyPr/>
                    <a:lstStyle/>
                    <a:p>
                      <a:r>
                        <a:rPr lang="en-IE" dirty="0" smtClean="0"/>
                        <a:t>Technical</a:t>
                      </a:r>
                      <a:r>
                        <a:rPr lang="en-IE" baseline="0" dirty="0" smtClean="0"/>
                        <a:t> Training*</a:t>
                      </a:r>
                      <a:endParaRPr lang="en-IE" dirty="0"/>
                    </a:p>
                  </a:txBody>
                  <a:tcPr/>
                </a:tc>
                <a:tc>
                  <a:txBody>
                    <a:bodyPr/>
                    <a:lstStyle/>
                    <a:p>
                      <a:r>
                        <a:rPr lang="en-IE" dirty="0" smtClean="0"/>
                        <a:t>44%</a:t>
                      </a:r>
                      <a:endParaRPr lang="en-IE" dirty="0"/>
                    </a:p>
                  </a:txBody>
                  <a:tcPr>
                    <a:solidFill>
                      <a:schemeClr val="accent3"/>
                    </a:solidFill>
                  </a:tcPr>
                </a:tc>
              </a:tr>
              <a:tr h="249255">
                <a:tc>
                  <a:txBody>
                    <a:bodyPr/>
                    <a:lstStyle/>
                    <a:p>
                      <a:r>
                        <a:rPr lang="en-IE" dirty="0" smtClean="0"/>
                        <a:t>Undergrad</a:t>
                      </a:r>
                      <a:endParaRPr lang="en-IE" dirty="0"/>
                    </a:p>
                  </a:txBody>
                  <a:tcPr/>
                </a:tc>
                <a:tc>
                  <a:txBody>
                    <a:bodyPr/>
                    <a:lstStyle/>
                    <a:p>
                      <a:r>
                        <a:rPr lang="en-IE" dirty="0" smtClean="0"/>
                        <a:t>13%</a:t>
                      </a:r>
                      <a:endParaRPr lang="en-IE" dirty="0"/>
                    </a:p>
                  </a:txBody>
                  <a:tcPr>
                    <a:solidFill>
                      <a:schemeClr val="tx1">
                        <a:lumMod val="85000"/>
                      </a:schemeClr>
                    </a:solidFill>
                  </a:tcPr>
                </a:tc>
              </a:tr>
              <a:tr h="249255">
                <a:tc>
                  <a:txBody>
                    <a:bodyPr/>
                    <a:lstStyle/>
                    <a:p>
                      <a:r>
                        <a:rPr lang="en-IE" dirty="0" smtClean="0"/>
                        <a:t>Postgrad*</a:t>
                      </a:r>
                      <a:endParaRPr lang="en-IE" dirty="0"/>
                    </a:p>
                  </a:txBody>
                  <a:tcPr/>
                </a:tc>
                <a:tc>
                  <a:txBody>
                    <a:bodyPr/>
                    <a:lstStyle/>
                    <a:p>
                      <a:r>
                        <a:rPr lang="en-IE" dirty="0" smtClean="0"/>
                        <a:t>12%</a:t>
                      </a:r>
                      <a:endParaRPr lang="en-IE" dirty="0"/>
                    </a:p>
                  </a:txBody>
                  <a:tcPr>
                    <a:solidFill>
                      <a:schemeClr val="tx1">
                        <a:lumMod val="85000"/>
                      </a:schemeClr>
                    </a:solidFill>
                  </a:tcPr>
                </a:tc>
              </a:tr>
            </a:tbl>
          </a:graphicData>
        </a:graphic>
      </p:graphicFrame>
      <p:sp>
        <p:nvSpPr>
          <p:cNvPr id="12" name="Text Box 53"/>
          <p:cNvSpPr txBox="1">
            <a:spLocks noChangeArrowheads="1"/>
          </p:cNvSpPr>
          <p:nvPr/>
        </p:nvSpPr>
        <p:spPr bwMode="auto">
          <a:xfrm>
            <a:off x="6322337" y="5361447"/>
            <a:ext cx="1020857" cy="184666"/>
          </a:xfrm>
          <a:prstGeom prst="rect">
            <a:avLst/>
          </a:prstGeom>
          <a:noFill/>
          <a:ln w="9525">
            <a:noFill/>
            <a:miter lim="800000"/>
            <a:headEnd/>
            <a:tailEnd/>
          </a:ln>
        </p:spPr>
        <p:txBody>
          <a:bodyPr wrap="none" lIns="0" tIns="0" rIns="0" bIns="0" anchor="ctr" anchorCtr="0">
            <a:spAutoFit/>
          </a:bodyPr>
          <a:lstStyle/>
          <a:p>
            <a:r>
              <a:rPr lang="en-IE" sz="1200" dirty="0" smtClean="0">
                <a:solidFill>
                  <a:schemeClr val="bg1"/>
                </a:solidFill>
                <a:cs typeface="Calibri" pitchFamily="34" charset="0"/>
              </a:rPr>
              <a:t>*Small Base Size</a:t>
            </a:r>
            <a:endParaRPr lang="en-IE" sz="1200" u="sng" dirty="0">
              <a:solidFill>
                <a:schemeClr val="bg1"/>
              </a:solidFill>
              <a:cs typeface="Calibri" pitchFamily="34" charset="0"/>
            </a:endParaRPr>
          </a:p>
        </p:txBody>
      </p:sp>
    </p:spTree>
    <p:extLst>
      <p:ext uri="{BB962C8B-B14F-4D97-AF65-F5344CB8AC3E}">
        <p14:creationId xmlns:p14="http://schemas.microsoft.com/office/powerpoint/2010/main" val="24220247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Chart 23"/>
          <p:cNvGraphicFramePr/>
          <p:nvPr>
            <p:extLst>
              <p:ext uri="{D42A27DB-BD31-4B8C-83A1-F6EECF244321}">
                <p14:modId xmlns:p14="http://schemas.microsoft.com/office/powerpoint/2010/main" val="602982968"/>
              </p:ext>
            </p:extLst>
          </p:nvPr>
        </p:nvGraphicFramePr>
        <p:xfrm>
          <a:off x="2559852" y="1471631"/>
          <a:ext cx="1927689" cy="3410461"/>
        </p:xfrm>
        <a:graphic>
          <a:graphicData uri="http://schemas.openxmlformats.org/drawingml/2006/chart">
            <c:chart xmlns:c="http://schemas.openxmlformats.org/drawingml/2006/chart" xmlns:r="http://schemas.openxmlformats.org/officeDocument/2006/relationships" r:id="rId2"/>
          </a:graphicData>
        </a:graphic>
      </p:graphicFrame>
      <p:sp>
        <p:nvSpPr>
          <p:cNvPr id="4" name="Title 3"/>
          <p:cNvSpPr>
            <a:spLocks noGrp="1"/>
          </p:cNvSpPr>
          <p:nvPr>
            <p:ph type="title"/>
          </p:nvPr>
        </p:nvSpPr>
        <p:spPr>
          <a:xfrm>
            <a:off x="575999" y="322816"/>
            <a:ext cx="7926733" cy="353794"/>
          </a:xfrm>
        </p:spPr>
        <p:txBody>
          <a:bodyPr/>
          <a:lstStyle/>
          <a:p>
            <a:r>
              <a:rPr lang="en-IE" dirty="0" smtClean="0"/>
              <a:t>Attitudes Towards Recent Cuts To Jobseekers Allowance Under The Age Of 26</a:t>
            </a:r>
            <a:endParaRPr lang="en-GB" dirty="0"/>
          </a:p>
        </p:txBody>
      </p:sp>
      <p:sp>
        <p:nvSpPr>
          <p:cNvPr id="6" name="Text Placeholder 5"/>
          <p:cNvSpPr>
            <a:spLocks noGrp="1"/>
          </p:cNvSpPr>
          <p:nvPr>
            <p:ph type="body" sz="quarter" idx="13"/>
          </p:nvPr>
        </p:nvSpPr>
        <p:spPr>
          <a:xfrm>
            <a:off x="587875" y="682816"/>
            <a:ext cx="5533398" cy="422422"/>
          </a:xfrm>
        </p:spPr>
        <p:txBody>
          <a:bodyPr/>
          <a:lstStyle/>
          <a:p>
            <a:r>
              <a:rPr lang="en-IE" dirty="0" smtClean="0"/>
              <a:t>(Base: All </a:t>
            </a:r>
            <a:r>
              <a:rPr lang="en-IE" dirty="0" smtClean="0">
                <a:cs typeface="Calibri" pitchFamily="34" charset="0"/>
              </a:rPr>
              <a:t>Receiving Jobseekers Allowance – 97)</a:t>
            </a:r>
            <a:endParaRPr lang="en-US" dirty="0">
              <a:cs typeface="Calibri" pitchFamily="34" charset="0"/>
            </a:endParaRPr>
          </a:p>
        </p:txBody>
      </p:sp>
      <p:sp>
        <p:nvSpPr>
          <p:cNvPr id="7" name="Text Placeholder 6"/>
          <p:cNvSpPr>
            <a:spLocks noGrp="1"/>
          </p:cNvSpPr>
          <p:nvPr>
            <p:ph type="body" sz="quarter" idx="14"/>
          </p:nvPr>
        </p:nvSpPr>
        <p:spPr>
          <a:xfrm>
            <a:off x="576000" y="5739929"/>
            <a:ext cx="6480000" cy="810000"/>
          </a:xfrm>
        </p:spPr>
        <p:txBody>
          <a:bodyPr>
            <a:noAutofit/>
          </a:bodyPr>
          <a:lstStyle/>
          <a:p>
            <a:r>
              <a:rPr lang="en-GB" dirty="0" smtClean="0"/>
              <a:t>A strong 2 in 3 of those in receipt of the jobseekers allowance disagree strongly with the cuts that were made – which is even stronger among females, lower social grades and Dublin residents.</a:t>
            </a:r>
            <a:endParaRPr lang="en-GB" dirty="0"/>
          </a:p>
        </p:txBody>
      </p:sp>
      <p:sp>
        <p:nvSpPr>
          <p:cNvPr id="58" name="Text Box 48"/>
          <p:cNvSpPr txBox="1">
            <a:spLocks noChangeArrowheads="1"/>
          </p:cNvSpPr>
          <p:nvPr/>
        </p:nvSpPr>
        <p:spPr bwMode="auto">
          <a:xfrm>
            <a:off x="1643143" y="1997729"/>
            <a:ext cx="1225465"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Agree slightly (4)</a:t>
            </a:r>
          </a:p>
        </p:txBody>
      </p:sp>
      <p:sp>
        <p:nvSpPr>
          <p:cNvPr id="59" name="Text Box 48"/>
          <p:cNvSpPr txBox="1">
            <a:spLocks noChangeArrowheads="1"/>
          </p:cNvSpPr>
          <p:nvPr/>
        </p:nvSpPr>
        <p:spPr bwMode="auto">
          <a:xfrm>
            <a:off x="1572611" y="1703254"/>
            <a:ext cx="1295997"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Agree strongly (5)</a:t>
            </a:r>
          </a:p>
        </p:txBody>
      </p:sp>
      <p:graphicFrame>
        <p:nvGraphicFramePr>
          <p:cNvPr id="18" name="Table 17"/>
          <p:cNvGraphicFramePr>
            <a:graphicFrameLocks noGrp="1"/>
          </p:cNvGraphicFramePr>
          <p:nvPr>
            <p:extLst>
              <p:ext uri="{D42A27DB-BD31-4B8C-83A1-F6EECF244321}">
                <p14:modId xmlns:p14="http://schemas.microsoft.com/office/powerpoint/2010/main" val="1519713351"/>
              </p:ext>
            </p:extLst>
          </p:nvPr>
        </p:nvGraphicFramePr>
        <p:xfrm>
          <a:off x="5815708" y="2655930"/>
          <a:ext cx="2396807" cy="1188720"/>
        </p:xfrm>
        <a:graphic>
          <a:graphicData uri="http://schemas.openxmlformats.org/drawingml/2006/table">
            <a:tbl>
              <a:tblPr firstRow="1" bandRow="1">
                <a:tableStyleId>{0505E3EF-67EA-436B-97B2-0124C06EBD24}</a:tableStyleId>
              </a:tblPr>
              <a:tblGrid>
                <a:gridCol w="1875789"/>
                <a:gridCol w="521018"/>
              </a:tblGrid>
              <a:tr h="287407">
                <a:tc gridSpan="2">
                  <a:txBody>
                    <a:bodyPr/>
                    <a:lstStyle/>
                    <a:p>
                      <a:pPr algn="ctr"/>
                      <a:r>
                        <a:rPr lang="en-IE" dirty="0" smtClean="0"/>
                        <a:t>Who's more likely to disagree?</a:t>
                      </a:r>
                      <a:endParaRPr lang="en-IE" dirty="0"/>
                    </a:p>
                  </a:txBody>
                  <a:tcPr/>
                </a:tc>
                <a:tc hMerge="1">
                  <a:txBody>
                    <a:bodyPr/>
                    <a:lstStyle/>
                    <a:p>
                      <a:endParaRPr lang="en-IE" dirty="0"/>
                    </a:p>
                  </a:txBody>
                  <a:tcPr/>
                </a:tc>
              </a:tr>
              <a:tr h="287407">
                <a:tc>
                  <a:txBody>
                    <a:bodyPr/>
                    <a:lstStyle/>
                    <a:p>
                      <a:r>
                        <a:rPr lang="en-IE" dirty="0" smtClean="0"/>
                        <a:t>Females</a:t>
                      </a:r>
                      <a:endParaRPr lang="en-IE" dirty="0"/>
                    </a:p>
                  </a:txBody>
                  <a:tcPr/>
                </a:tc>
                <a:tc>
                  <a:txBody>
                    <a:bodyPr/>
                    <a:lstStyle/>
                    <a:p>
                      <a:r>
                        <a:rPr lang="en-IE" dirty="0" smtClean="0"/>
                        <a:t>77%</a:t>
                      </a:r>
                      <a:endParaRPr lang="en-IE" dirty="0"/>
                    </a:p>
                  </a:txBody>
                  <a:tcPr/>
                </a:tc>
              </a:tr>
              <a:tr h="287407">
                <a:tc>
                  <a:txBody>
                    <a:bodyPr/>
                    <a:lstStyle/>
                    <a:p>
                      <a:r>
                        <a:rPr lang="en-IE" dirty="0" smtClean="0"/>
                        <a:t>C2DE</a:t>
                      </a:r>
                      <a:endParaRPr lang="en-IE" dirty="0"/>
                    </a:p>
                  </a:txBody>
                  <a:tcPr/>
                </a:tc>
                <a:tc>
                  <a:txBody>
                    <a:bodyPr/>
                    <a:lstStyle/>
                    <a:p>
                      <a:r>
                        <a:rPr lang="en-IE" dirty="0" smtClean="0"/>
                        <a:t>80%</a:t>
                      </a:r>
                      <a:endParaRPr lang="en-IE" dirty="0"/>
                    </a:p>
                  </a:txBody>
                  <a:tcPr/>
                </a:tc>
              </a:tr>
              <a:tr h="287407">
                <a:tc>
                  <a:txBody>
                    <a:bodyPr/>
                    <a:lstStyle/>
                    <a:p>
                      <a:r>
                        <a:rPr lang="en-IE" dirty="0" smtClean="0"/>
                        <a:t>Dublin</a:t>
                      </a:r>
                      <a:endParaRPr lang="en-IE" dirty="0"/>
                    </a:p>
                  </a:txBody>
                  <a:tcPr/>
                </a:tc>
                <a:tc>
                  <a:txBody>
                    <a:bodyPr/>
                    <a:lstStyle/>
                    <a:p>
                      <a:r>
                        <a:rPr lang="en-IE" dirty="0" smtClean="0"/>
                        <a:t>77%</a:t>
                      </a:r>
                      <a:endParaRPr lang="en-IE" dirty="0"/>
                    </a:p>
                  </a:txBody>
                  <a:tcPr/>
                </a:tc>
              </a:tr>
            </a:tbl>
          </a:graphicData>
        </a:graphic>
      </p:graphicFrame>
      <p:sp>
        <p:nvSpPr>
          <p:cNvPr id="11" name="Text Box 48"/>
          <p:cNvSpPr txBox="1">
            <a:spLocks noChangeArrowheads="1"/>
          </p:cNvSpPr>
          <p:nvPr/>
        </p:nvSpPr>
        <p:spPr bwMode="auto">
          <a:xfrm>
            <a:off x="1367428" y="3637773"/>
            <a:ext cx="1501180"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Disagree strongly (1)</a:t>
            </a:r>
          </a:p>
        </p:txBody>
      </p:sp>
      <p:sp>
        <p:nvSpPr>
          <p:cNvPr id="12" name="Text Box 48"/>
          <p:cNvSpPr txBox="1">
            <a:spLocks noChangeArrowheads="1"/>
          </p:cNvSpPr>
          <p:nvPr/>
        </p:nvSpPr>
        <p:spPr bwMode="auto">
          <a:xfrm>
            <a:off x="1437959" y="2580705"/>
            <a:ext cx="1430649"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Disagree slightly (2)</a:t>
            </a:r>
          </a:p>
        </p:txBody>
      </p:sp>
      <p:sp>
        <p:nvSpPr>
          <p:cNvPr id="13" name="Text Box 48"/>
          <p:cNvSpPr txBox="1">
            <a:spLocks noChangeArrowheads="1"/>
          </p:cNvSpPr>
          <p:nvPr/>
        </p:nvSpPr>
        <p:spPr bwMode="auto">
          <a:xfrm>
            <a:off x="2073518" y="2379290"/>
            <a:ext cx="795090"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Neither (3)</a:t>
            </a:r>
          </a:p>
        </p:txBody>
      </p:sp>
      <p:sp>
        <p:nvSpPr>
          <p:cNvPr id="16" name="Text Box 48"/>
          <p:cNvSpPr txBox="1">
            <a:spLocks noChangeArrowheads="1"/>
          </p:cNvSpPr>
          <p:nvPr/>
        </p:nvSpPr>
        <p:spPr bwMode="auto">
          <a:xfrm>
            <a:off x="1989841" y="4822748"/>
            <a:ext cx="878767"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b="1" i="1" dirty="0" smtClean="0">
                <a:solidFill>
                  <a:srgbClr val="22505F"/>
                </a:solidFill>
                <a:cs typeface="Calibri" pitchFamily="34" charset="0"/>
              </a:rPr>
              <a:t>Mean Score</a:t>
            </a:r>
          </a:p>
        </p:txBody>
      </p:sp>
      <p:sp>
        <p:nvSpPr>
          <p:cNvPr id="17" name="TextBox 16"/>
          <p:cNvSpPr txBox="1"/>
          <p:nvPr/>
        </p:nvSpPr>
        <p:spPr>
          <a:xfrm>
            <a:off x="8672598" y="6508770"/>
            <a:ext cx="325410" cy="153888"/>
          </a:xfrm>
          <a:prstGeom prst="rect">
            <a:avLst/>
          </a:prstGeom>
          <a:noFill/>
        </p:spPr>
        <p:txBody>
          <a:bodyPr wrap="none" lIns="0" tIns="0" rIns="0" bIns="0" rtlCol="0" anchor="b" anchorCtr="1">
            <a:spAutoFit/>
          </a:bodyPr>
          <a:lstStyle/>
          <a:p>
            <a:pPr algn="ctr"/>
            <a:r>
              <a:rPr lang="en-GB" sz="1000" i="1" dirty="0" smtClean="0">
                <a:solidFill>
                  <a:srgbClr val="22505F"/>
                </a:solidFill>
                <a:cs typeface="Calibri" pitchFamily="34" charset="0"/>
              </a:rPr>
              <a:t>(Q.11)</a:t>
            </a:r>
            <a:endParaRPr lang="en-US" sz="1000" i="1" dirty="0">
              <a:solidFill>
                <a:srgbClr val="22505F"/>
              </a:solidFill>
              <a:cs typeface="Calibri" pitchFamily="34" charset="0"/>
            </a:endParaRPr>
          </a:p>
        </p:txBody>
      </p:sp>
      <p:sp>
        <p:nvSpPr>
          <p:cNvPr id="20" name="Text Box 48"/>
          <p:cNvSpPr txBox="1">
            <a:spLocks noChangeArrowheads="1"/>
          </p:cNvSpPr>
          <p:nvPr/>
        </p:nvSpPr>
        <p:spPr bwMode="auto">
          <a:xfrm>
            <a:off x="3459576" y="1483506"/>
            <a:ext cx="128240"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t>
            </a:r>
          </a:p>
        </p:txBody>
      </p:sp>
      <p:sp>
        <p:nvSpPr>
          <p:cNvPr id="23" name="Text Box 48"/>
          <p:cNvSpPr txBox="1">
            <a:spLocks noChangeArrowheads="1"/>
          </p:cNvSpPr>
          <p:nvPr/>
        </p:nvSpPr>
        <p:spPr bwMode="auto">
          <a:xfrm>
            <a:off x="3362594" y="4824352"/>
            <a:ext cx="322204"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b="1" i="1" dirty="0" smtClean="0">
                <a:solidFill>
                  <a:srgbClr val="22505F"/>
                </a:solidFill>
                <a:cs typeface="Calibri" pitchFamily="34" charset="0"/>
              </a:rPr>
              <a:t>1.81</a:t>
            </a:r>
          </a:p>
        </p:txBody>
      </p:sp>
      <p:cxnSp>
        <p:nvCxnSpPr>
          <p:cNvPr id="3" name="Straight Connector 2"/>
          <p:cNvCxnSpPr/>
          <p:nvPr/>
        </p:nvCxnSpPr>
        <p:spPr>
          <a:xfrm>
            <a:off x="2802574" y="2453488"/>
            <a:ext cx="1508166"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1" name="Text Box 48"/>
          <p:cNvSpPr txBox="1">
            <a:spLocks noChangeArrowheads="1"/>
          </p:cNvSpPr>
          <p:nvPr/>
        </p:nvSpPr>
        <p:spPr bwMode="auto">
          <a:xfrm>
            <a:off x="3478010" y="2372196"/>
            <a:ext cx="91371" cy="184731"/>
          </a:xfrm>
          <a:prstGeom prst="rect">
            <a:avLst/>
          </a:prstGeom>
          <a:solidFill>
            <a:schemeClr val="accent6"/>
          </a:solid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5</a:t>
            </a:r>
          </a:p>
        </p:txBody>
      </p:sp>
      <p:sp>
        <p:nvSpPr>
          <p:cNvPr id="25" name="Text Box 48"/>
          <p:cNvSpPr txBox="1">
            <a:spLocks noChangeArrowheads="1"/>
          </p:cNvSpPr>
          <p:nvPr/>
        </p:nvSpPr>
        <p:spPr bwMode="auto">
          <a:xfrm>
            <a:off x="4410873" y="3045791"/>
            <a:ext cx="634021" cy="54938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Any</a:t>
            </a:r>
          </a:p>
          <a:p>
            <a:pPr algn="ctr">
              <a:lnSpc>
                <a:spcPct val="85000"/>
              </a:lnSpc>
            </a:pPr>
            <a:r>
              <a:rPr lang="en-IE" sz="1400" dirty="0" smtClean="0">
                <a:solidFill>
                  <a:srgbClr val="22505F"/>
                </a:solidFill>
                <a:cs typeface="Calibri" pitchFamily="34" charset="0"/>
              </a:rPr>
              <a:t>Disagree</a:t>
            </a:r>
          </a:p>
          <a:p>
            <a:pPr algn="ctr">
              <a:lnSpc>
                <a:spcPct val="85000"/>
              </a:lnSpc>
            </a:pPr>
            <a:r>
              <a:rPr lang="en-IE" sz="1400" dirty="0" smtClean="0">
                <a:solidFill>
                  <a:srgbClr val="22505F"/>
                </a:solidFill>
                <a:cs typeface="Calibri" pitchFamily="34" charset="0"/>
              </a:rPr>
              <a:t>74%</a:t>
            </a:r>
          </a:p>
        </p:txBody>
      </p:sp>
      <p:sp>
        <p:nvSpPr>
          <p:cNvPr id="26" name="Right Brace 25"/>
          <p:cNvSpPr/>
          <p:nvPr/>
        </p:nvSpPr>
        <p:spPr>
          <a:xfrm>
            <a:off x="4102719" y="2625178"/>
            <a:ext cx="255525" cy="1368000"/>
          </a:xfrm>
          <a:prstGeom prst="rightBrace">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E"/>
          </a:p>
        </p:txBody>
      </p:sp>
      <p:sp>
        <p:nvSpPr>
          <p:cNvPr id="27" name="Right Arrow 26"/>
          <p:cNvSpPr/>
          <p:nvPr/>
        </p:nvSpPr>
        <p:spPr>
          <a:xfrm>
            <a:off x="5130136" y="3178489"/>
            <a:ext cx="380010" cy="2606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extLst>
      <p:ext uri="{BB962C8B-B14F-4D97-AF65-F5344CB8AC3E}">
        <p14:creationId xmlns:p14="http://schemas.microsoft.com/office/powerpoint/2010/main" val="162998594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75999" y="322816"/>
            <a:ext cx="8422009" cy="353794"/>
          </a:xfrm>
        </p:spPr>
        <p:txBody>
          <a:bodyPr/>
          <a:lstStyle/>
          <a:p>
            <a:r>
              <a:rPr lang="en-IE" dirty="0" smtClean="0"/>
              <a:t>Impact Of Recent Cuts To Jobseekers Allowance Under Age Of 26</a:t>
            </a:r>
            <a:endParaRPr lang="en-GB" dirty="0"/>
          </a:p>
        </p:txBody>
      </p:sp>
      <p:sp>
        <p:nvSpPr>
          <p:cNvPr id="6" name="Text Placeholder 5"/>
          <p:cNvSpPr>
            <a:spLocks noGrp="1"/>
          </p:cNvSpPr>
          <p:nvPr>
            <p:ph type="body" sz="quarter" idx="13"/>
          </p:nvPr>
        </p:nvSpPr>
        <p:spPr>
          <a:xfrm>
            <a:off x="587875" y="682816"/>
            <a:ext cx="5533398" cy="422422"/>
          </a:xfrm>
        </p:spPr>
        <p:txBody>
          <a:bodyPr/>
          <a:lstStyle/>
          <a:p>
            <a:r>
              <a:rPr lang="en-IE" dirty="0" smtClean="0"/>
              <a:t>(Base: All </a:t>
            </a:r>
            <a:r>
              <a:rPr lang="en-IE" dirty="0" smtClean="0">
                <a:cs typeface="Calibri" pitchFamily="34" charset="0"/>
              </a:rPr>
              <a:t>Receiving Jobseekers Allowance – 97)</a:t>
            </a:r>
            <a:endParaRPr lang="en-US" dirty="0">
              <a:cs typeface="Calibri" pitchFamily="34" charset="0"/>
            </a:endParaRPr>
          </a:p>
        </p:txBody>
      </p:sp>
      <p:sp>
        <p:nvSpPr>
          <p:cNvPr id="7" name="Text Placeholder 6"/>
          <p:cNvSpPr>
            <a:spLocks noGrp="1"/>
          </p:cNvSpPr>
          <p:nvPr>
            <p:ph type="body" sz="quarter" idx="14"/>
          </p:nvPr>
        </p:nvSpPr>
        <p:spPr>
          <a:xfrm>
            <a:off x="576000" y="5579056"/>
            <a:ext cx="6480000" cy="810000"/>
          </a:xfrm>
        </p:spPr>
        <p:txBody>
          <a:bodyPr>
            <a:noAutofit/>
          </a:bodyPr>
          <a:lstStyle/>
          <a:p>
            <a:r>
              <a:rPr lang="en-GB" dirty="0" smtClean="0"/>
              <a:t>The cuts to the jobseekers allowance sees for almost 2 in 5 a struggle to make ends meet and for 1 in 4 they cannot afford to move out of their parents home. However there is a proportion who do not believe they have been affected by the cuts at just over 1 in 3 .</a:t>
            </a:r>
            <a:endParaRPr lang="en-GB" dirty="0"/>
          </a:p>
        </p:txBody>
      </p:sp>
      <p:sp>
        <p:nvSpPr>
          <p:cNvPr id="58" name="Text Box 48"/>
          <p:cNvSpPr txBox="1">
            <a:spLocks noChangeArrowheads="1"/>
          </p:cNvSpPr>
          <p:nvPr/>
        </p:nvSpPr>
        <p:spPr bwMode="auto">
          <a:xfrm>
            <a:off x="1603050" y="2421366"/>
            <a:ext cx="1850892" cy="183127"/>
          </a:xfrm>
          <a:prstGeom prst="rect">
            <a:avLst/>
          </a:prstGeom>
          <a:noFill/>
          <a:ln w="9525">
            <a:noFill/>
            <a:miter lim="800000"/>
            <a:headEnd/>
            <a:tailEnd/>
          </a:ln>
        </p:spPr>
        <p:txBody>
          <a:bodyPr wrap="none" lIns="0" tIns="0" rIns="0" bIns="0" anchor="b" anchorCtr="1">
            <a:spAutoFit/>
          </a:bodyPr>
          <a:lstStyle/>
          <a:p>
            <a:pPr algn="r">
              <a:lnSpc>
                <a:spcPct val="85000"/>
              </a:lnSpc>
            </a:pPr>
            <a:r>
              <a:rPr lang="en-IE" sz="1400" dirty="0" smtClean="0">
                <a:solidFill>
                  <a:srgbClr val="22505F"/>
                </a:solidFill>
                <a:cs typeface="Calibri" pitchFamily="34" charset="0"/>
              </a:rPr>
              <a:t>They haven’t affected me</a:t>
            </a:r>
          </a:p>
        </p:txBody>
      </p:sp>
      <p:sp>
        <p:nvSpPr>
          <p:cNvPr id="59" name="Text Box 48"/>
          <p:cNvSpPr txBox="1">
            <a:spLocks noChangeArrowheads="1"/>
          </p:cNvSpPr>
          <p:nvPr/>
        </p:nvSpPr>
        <p:spPr bwMode="auto">
          <a:xfrm>
            <a:off x="1848078" y="1724456"/>
            <a:ext cx="1605864" cy="366254"/>
          </a:xfrm>
          <a:prstGeom prst="rect">
            <a:avLst/>
          </a:prstGeom>
          <a:noFill/>
          <a:ln w="9525">
            <a:noFill/>
            <a:miter lim="800000"/>
            <a:headEnd/>
            <a:tailEnd/>
          </a:ln>
        </p:spPr>
        <p:txBody>
          <a:bodyPr wrap="square" lIns="0" tIns="0" rIns="0" bIns="0" anchor="ctr" anchorCtr="0">
            <a:spAutoFit/>
          </a:bodyPr>
          <a:lstStyle/>
          <a:p>
            <a:pPr algn="r">
              <a:lnSpc>
                <a:spcPct val="85000"/>
              </a:lnSpc>
            </a:pPr>
            <a:r>
              <a:rPr lang="en-IE" sz="1400" dirty="0" smtClean="0">
                <a:solidFill>
                  <a:srgbClr val="22505F"/>
                </a:solidFill>
                <a:cs typeface="Calibri" pitchFamily="34" charset="0"/>
              </a:rPr>
              <a:t>I am struggling to make ends meet</a:t>
            </a:r>
          </a:p>
        </p:txBody>
      </p:sp>
      <p:sp>
        <p:nvSpPr>
          <p:cNvPr id="11" name="Text Box 48"/>
          <p:cNvSpPr txBox="1">
            <a:spLocks noChangeArrowheads="1"/>
          </p:cNvSpPr>
          <p:nvPr/>
        </p:nvSpPr>
        <p:spPr bwMode="auto">
          <a:xfrm>
            <a:off x="1848078" y="4071159"/>
            <a:ext cx="1605864" cy="366254"/>
          </a:xfrm>
          <a:prstGeom prst="rect">
            <a:avLst/>
          </a:prstGeom>
          <a:noFill/>
          <a:ln w="9525">
            <a:noFill/>
            <a:miter lim="800000"/>
            <a:headEnd/>
            <a:tailEnd/>
          </a:ln>
        </p:spPr>
        <p:txBody>
          <a:bodyPr wrap="square" lIns="0" tIns="0" rIns="0" bIns="0" anchor="b" anchorCtr="1">
            <a:spAutoFit/>
          </a:bodyPr>
          <a:lstStyle/>
          <a:p>
            <a:pPr algn="r">
              <a:lnSpc>
                <a:spcPct val="85000"/>
              </a:lnSpc>
            </a:pPr>
            <a:r>
              <a:rPr lang="en-IE" sz="1400" dirty="0" smtClean="0">
                <a:solidFill>
                  <a:srgbClr val="22505F"/>
                </a:solidFill>
                <a:cs typeface="Calibri" pitchFamily="34" charset="0"/>
              </a:rPr>
              <a:t>I have to rely on charities for support</a:t>
            </a:r>
          </a:p>
        </p:txBody>
      </p:sp>
      <p:sp>
        <p:nvSpPr>
          <p:cNvPr id="12" name="Text Box 48"/>
          <p:cNvSpPr txBox="1">
            <a:spLocks noChangeArrowheads="1"/>
          </p:cNvSpPr>
          <p:nvPr/>
        </p:nvSpPr>
        <p:spPr bwMode="auto">
          <a:xfrm>
            <a:off x="2227517" y="3599668"/>
            <a:ext cx="1226425" cy="183127"/>
          </a:xfrm>
          <a:prstGeom prst="rect">
            <a:avLst/>
          </a:prstGeom>
          <a:noFill/>
          <a:ln w="9525">
            <a:noFill/>
            <a:miter lim="800000"/>
            <a:headEnd/>
            <a:tailEnd/>
          </a:ln>
        </p:spPr>
        <p:txBody>
          <a:bodyPr wrap="none" lIns="0" tIns="0" rIns="0" bIns="0" anchor="b" anchorCtr="1">
            <a:spAutoFit/>
          </a:bodyPr>
          <a:lstStyle/>
          <a:p>
            <a:pPr algn="r">
              <a:lnSpc>
                <a:spcPct val="85000"/>
              </a:lnSpc>
            </a:pPr>
            <a:r>
              <a:rPr lang="en-IE" sz="1400" dirty="0" smtClean="0">
                <a:solidFill>
                  <a:srgbClr val="22505F"/>
                </a:solidFill>
                <a:cs typeface="Calibri" pitchFamily="34" charset="0"/>
              </a:rPr>
              <a:t>I am now in debt</a:t>
            </a:r>
          </a:p>
        </p:txBody>
      </p:sp>
      <p:sp>
        <p:nvSpPr>
          <p:cNvPr id="13" name="Text Box 48"/>
          <p:cNvSpPr txBox="1">
            <a:spLocks noChangeArrowheads="1"/>
          </p:cNvSpPr>
          <p:nvPr/>
        </p:nvSpPr>
        <p:spPr bwMode="auto">
          <a:xfrm>
            <a:off x="1603050" y="2903591"/>
            <a:ext cx="1850891" cy="366254"/>
          </a:xfrm>
          <a:prstGeom prst="rect">
            <a:avLst/>
          </a:prstGeom>
          <a:noFill/>
          <a:ln w="9525">
            <a:noFill/>
            <a:miter lim="800000"/>
            <a:headEnd/>
            <a:tailEnd/>
          </a:ln>
        </p:spPr>
        <p:txBody>
          <a:bodyPr wrap="square" lIns="0" tIns="0" rIns="0" bIns="0" anchor="b" anchorCtr="1">
            <a:spAutoFit/>
          </a:bodyPr>
          <a:lstStyle/>
          <a:p>
            <a:pPr algn="r">
              <a:lnSpc>
                <a:spcPct val="85000"/>
              </a:lnSpc>
            </a:pPr>
            <a:r>
              <a:rPr lang="en-IE" sz="1400" dirty="0" smtClean="0">
                <a:solidFill>
                  <a:srgbClr val="22505F"/>
                </a:solidFill>
                <a:cs typeface="Calibri" pitchFamily="34" charset="0"/>
              </a:rPr>
              <a:t>I can’t afford to move out of my parents home</a:t>
            </a:r>
          </a:p>
        </p:txBody>
      </p:sp>
      <p:sp>
        <p:nvSpPr>
          <p:cNvPr id="17" name="TextBox 16"/>
          <p:cNvSpPr txBox="1"/>
          <p:nvPr/>
        </p:nvSpPr>
        <p:spPr>
          <a:xfrm>
            <a:off x="8672598" y="6508770"/>
            <a:ext cx="325410" cy="153888"/>
          </a:xfrm>
          <a:prstGeom prst="rect">
            <a:avLst/>
          </a:prstGeom>
          <a:noFill/>
        </p:spPr>
        <p:txBody>
          <a:bodyPr wrap="none" lIns="0" tIns="0" rIns="0" bIns="0" rtlCol="0" anchor="b" anchorCtr="1">
            <a:spAutoFit/>
          </a:bodyPr>
          <a:lstStyle/>
          <a:p>
            <a:pPr algn="ctr"/>
            <a:r>
              <a:rPr lang="en-GB" sz="1000" i="1" dirty="0" smtClean="0">
                <a:solidFill>
                  <a:srgbClr val="22505F"/>
                </a:solidFill>
                <a:cs typeface="Calibri" pitchFamily="34" charset="0"/>
              </a:rPr>
              <a:t>(Q.12)</a:t>
            </a:r>
            <a:endParaRPr lang="en-US" sz="1000" i="1" dirty="0">
              <a:solidFill>
                <a:srgbClr val="22505F"/>
              </a:solidFill>
              <a:cs typeface="Calibri" pitchFamily="34" charset="0"/>
            </a:endParaRPr>
          </a:p>
        </p:txBody>
      </p:sp>
      <p:graphicFrame>
        <p:nvGraphicFramePr>
          <p:cNvPr id="28" name="Chart 27"/>
          <p:cNvGraphicFramePr/>
          <p:nvPr>
            <p:extLst>
              <p:ext uri="{D42A27DB-BD31-4B8C-83A1-F6EECF244321}">
                <p14:modId xmlns:p14="http://schemas.microsoft.com/office/powerpoint/2010/main" val="1264864817"/>
              </p:ext>
            </p:extLst>
          </p:nvPr>
        </p:nvGraphicFramePr>
        <p:xfrm>
          <a:off x="3366449" y="1489346"/>
          <a:ext cx="3340616" cy="3807049"/>
        </p:xfrm>
        <a:graphic>
          <a:graphicData uri="http://schemas.openxmlformats.org/drawingml/2006/chart">
            <c:chart xmlns:c="http://schemas.openxmlformats.org/drawingml/2006/chart" xmlns:r="http://schemas.openxmlformats.org/officeDocument/2006/relationships" r:id="rId2"/>
          </a:graphicData>
        </a:graphic>
      </p:graphicFrame>
      <p:sp>
        <p:nvSpPr>
          <p:cNvPr id="29" name="Textfeld 1655"/>
          <p:cNvSpPr txBox="1">
            <a:spLocks noChangeArrowheads="1"/>
          </p:cNvSpPr>
          <p:nvPr/>
        </p:nvSpPr>
        <p:spPr bwMode="gray">
          <a:xfrm>
            <a:off x="5317543" y="1448312"/>
            <a:ext cx="128240" cy="215444"/>
          </a:xfrm>
          <a:prstGeom prst="rect">
            <a:avLst/>
          </a:prstGeom>
          <a:noFill/>
          <a:ln w="9525">
            <a:noFill/>
            <a:miter lim="800000"/>
            <a:headEnd/>
            <a:tailEnd/>
          </a:ln>
        </p:spPr>
        <p:txBody>
          <a:bodyPr wrap="none" lIns="0" tIns="0" rIns="0" bIns="0" anchor="ctr">
            <a:spAutoFit/>
          </a:bodyPr>
          <a:lstStyle/>
          <a:p>
            <a:pPr algn="r">
              <a:spcAft>
                <a:spcPts val="600"/>
              </a:spcAft>
            </a:pPr>
            <a:r>
              <a:rPr lang="de-DE" sz="1400" dirty="0" smtClean="0">
                <a:solidFill>
                  <a:schemeClr val="bg1"/>
                </a:solidFill>
                <a:cs typeface="Calibri" pitchFamily="34" charset="0"/>
              </a:rPr>
              <a:t>%</a:t>
            </a:r>
            <a:endParaRPr lang="de-DE" sz="1400" dirty="0">
              <a:solidFill>
                <a:schemeClr val="bg1"/>
              </a:solidFill>
              <a:cs typeface="Calibri" pitchFamily="34" charset="0"/>
            </a:endParaRPr>
          </a:p>
        </p:txBody>
      </p:sp>
      <p:sp>
        <p:nvSpPr>
          <p:cNvPr id="30" name="Text Box 48"/>
          <p:cNvSpPr txBox="1">
            <a:spLocks noChangeArrowheads="1"/>
          </p:cNvSpPr>
          <p:nvPr/>
        </p:nvSpPr>
        <p:spPr bwMode="auto">
          <a:xfrm>
            <a:off x="3027543" y="4777968"/>
            <a:ext cx="426399" cy="183127"/>
          </a:xfrm>
          <a:prstGeom prst="rect">
            <a:avLst/>
          </a:prstGeom>
          <a:noFill/>
          <a:ln w="9525">
            <a:noFill/>
            <a:miter lim="800000"/>
            <a:headEnd/>
            <a:tailEnd/>
          </a:ln>
        </p:spPr>
        <p:txBody>
          <a:bodyPr wrap="none" lIns="0" tIns="0" rIns="0" bIns="0" anchor="b" anchorCtr="1">
            <a:spAutoFit/>
          </a:bodyPr>
          <a:lstStyle/>
          <a:p>
            <a:pPr algn="r">
              <a:lnSpc>
                <a:spcPct val="85000"/>
              </a:lnSpc>
            </a:pPr>
            <a:r>
              <a:rPr lang="en-IE" sz="1400" dirty="0" smtClean="0">
                <a:solidFill>
                  <a:srgbClr val="22505F"/>
                </a:solidFill>
                <a:cs typeface="Calibri" pitchFamily="34" charset="0"/>
              </a:rPr>
              <a:t>Other</a:t>
            </a:r>
          </a:p>
        </p:txBody>
      </p:sp>
      <p:sp>
        <p:nvSpPr>
          <p:cNvPr id="31" name="Text Box 48"/>
          <p:cNvSpPr txBox="1">
            <a:spLocks noChangeArrowheads="1"/>
          </p:cNvSpPr>
          <p:nvPr/>
        </p:nvSpPr>
        <p:spPr bwMode="auto">
          <a:xfrm>
            <a:off x="6103798" y="1556377"/>
            <a:ext cx="1447823" cy="545012"/>
          </a:xfrm>
          <a:prstGeom prst="rect">
            <a:avLst/>
          </a:prstGeom>
          <a:noFill/>
          <a:ln w="9525">
            <a:solidFill>
              <a:schemeClr val="bg2"/>
            </a:solidFill>
            <a:miter lim="800000"/>
            <a:headEnd/>
            <a:tailEnd/>
          </a:ln>
        </p:spPr>
        <p:txBody>
          <a:bodyPr wrap="none" lIns="36000" tIns="36000" rIns="36000" bIns="36000" anchor="b" anchorCtr="1">
            <a:spAutoFit/>
          </a:bodyPr>
          <a:lstStyle/>
          <a:p>
            <a:pPr>
              <a:lnSpc>
                <a:spcPct val="85000"/>
              </a:lnSpc>
            </a:pPr>
            <a:r>
              <a:rPr lang="en-IE" sz="1200" dirty="0" smtClean="0">
                <a:solidFill>
                  <a:srgbClr val="22505F"/>
                </a:solidFill>
                <a:cs typeface="Calibri" pitchFamily="34" charset="0"/>
              </a:rPr>
              <a:t>22-25 year olds – 45%</a:t>
            </a:r>
          </a:p>
          <a:p>
            <a:pPr>
              <a:lnSpc>
                <a:spcPct val="85000"/>
              </a:lnSpc>
            </a:pPr>
            <a:r>
              <a:rPr lang="en-IE" sz="1200" dirty="0" smtClean="0">
                <a:solidFill>
                  <a:srgbClr val="22505F"/>
                </a:solidFill>
                <a:cs typeface="Calibri" pitchFamily="34" charset="0"/>
              </a:rPr>
              <a:t>C2DE – 46%</a:t>
            </a:r>
          </a:p>
          <a:p>
            <a:pPr>
              <a:lnSpc>
                <a:spcPct val="85000"/>
              </a:lnSpc>
            </a:pPr>
            <a:r>
              <a:rPr lang="en-IE" sz="1200" dirty="0" smtClean="0">
                <a:solidFill>
                  <a:srgbClr val="22505F"/>
                </a:solidFill>
                <a:cs typeface="Calibri" pitchFamily="34" charset="0"/>
              </a:rPr>
              <a:t>Dublin – 54%</a:t>
            </a:r>
          </a:p>
        </p:txBody>
      </p:sp>
      <p:sp>
        <p:nvSpPr>
          <p:cNvPr id="32" name="Text Box 48"/>
          <p:cNvSpPr txBox="1">
            <a:spLocks noChangeArrowheads="1"/>
          </p:cNvSpPr>
          <p:nvPr/>
        </p:nvSpPr>
        <p:spPr bwMode="auto">
          <a:xfrm>
            <a:off x="5806668" y="2278191"/>
            <a:ext cx="866190" cy="701978"/>
          </a:xfrm>
          <a:prstGeom prst="rect">
            <a:avLst/>
          </a:prstGeom>
          <a:noFill/>
          <a:ln w="9525">
            <a:solidFill>
              <a:schemeClr val="accent1"/>
            </a:solidFill>
            <a:miter lim="800000"/>
            <a:headEnd/>
            <a:tailEnd/>
          </a:ln>
        </p:spPr>
        <p:txBody>
          <a:bodyPr wrap="none" lIns="36000" tIns="36000" rIns="36000" bIns="36000" anchor="b" anchorCtr="1">
            <a:spAutoFit/>
          </a:bodyPr>
          <a:lstStyle/>
          <a:p>
            <a:pPr>
              <a:lnSpc>
                <a:spcPct val="85000"/>
              </a:lnSpc>
            </a:pPr>
            <a:r>
              <a:rPr lang="en-IE" sz="1200" dirty="0" smtClean="0">
                <a:solidFill>
                  <a:srgbClr val="22505F"/>
                </a:solidFill>
                <a:cs typeface="Calibri" pitchFamily="34" charset="0"/>
              </a:rPr>
              <a:t>Males – 41%</a:t>
            </a:r>
          </a:p>
          <a:p>
            <a:pPr>
              <a:lnSpc>
                <a:spcPct val="85000"/>
              </a:lnSpc>
            </a:pPr>
            <a:r>
              <a:rPr lang="en-IE" sz="1200" dirty="0" smtClean="0">
                <a:solidFill>
                  <a:srgbClr val="22505F"/>
                </a:solidFill>
                <a:cs typeface="Calibri" pitchFamily="34" charset="0"/>
              </a:rPr>
              <a:t>18-21 – 47%</a:t>
            </a:r>
          </a:p>
          <a:p>
            <a:pPr>
              <a:lnSpc>
                <a:spcPct val="85000"/>
              </a:lnSpc>
            </a:pPr>
            <a:r>
              <a:rPr lang="en-IE" sz="1200" dirty="0" smtClean="0">
                <a:solidFill>
                  <a:srgbClr val="22505F"/>
                </a:solidFill>
                <a:cs typeface="Calibri" pitchFamily="34" charset="0"/>
              </a:rPr>
              <a:t>ABC1 – 59%</a:t>
            </a:r>
          </a:p>
          <a:p>
            <a:pPr>
              <a:lnSpc>
                <a:spcPct val="85000"/>
              </a:lnSpc>
            </a:pPr>
            <a:r>
              <a:rPr lang="en-IE" sz="1200" dirty="0" smtClean="0">
                <a:solidFill>
                  <a:srgbClr val="22505F"/>
                </a:solidFill>
                <a:cs typeface="Calibri" pitchFamily="34" charset="0"/>
              </a:rPr>
              <a:t>ROL – 45%</a:t>
            </a:r>
          </a:p>
        </p:txBody>
      </p:sp>
      <p:sp>
        <p:nvSpPr>
          <p:cNvPr id="33" name="Text Box 48"/>
          <p:cNvSpPr txBox="1">
            <a:spLocks noChangeArrowheads="1"/>
          </p:cNvSpPr>
          <p:nvPr/>
        </p:nvSpPr>
        <p:spPr bwMode="auto">
          <a:xfrm>
            <a:off x="5515564" y="3082048"/>
            <a:ext cx="1018283" cy="388046"/>
          </a:xfrm>
          <a:prstGeom prst="rect">
            <a:avLst/>
          </a:prstGeom>
          <a:noFill/>
          <a:ln w="9525">
            <a:solidFill>
              <a:schemeClr val="bg2"/>
            </a:solidFill>
            <a:miter lim="800000"/>
            <a:headEnd/>
            <a:tailEnd/>
          </a:ln>
        </p:spPr>
        <p:txBody>
          <a:bodyPr wrap="none" lIns="36000" tIns="36000" rIns="36000" bIns="36000" anchor="b" anchorCtr="1">
            <a:spAutoFit/>
          </a:bodyPr>
          <a:lstStyle/>
          <a:p>
            <a:pPr>
              <a:lnSpc>
                <a:spcPct val="85000"/>
              </a:lnSpc>
            </a:pPr>
            <a:r>
              <a:rPr lang="en-IE" sz="1200" dirty="0" smtClean="0">
                <a:solidFill>
                  <a:srgbClr val="22505F"/>
                </a:solidFill>
                <a:cs typeface="Calibri" pitchFamily="34" charset="0"/>
              </a:rPr>
              <a:t>Females – 29%</a:t>
            </a:r>
          </a:p>
          <a:p>
            <a:pPr>
              <a:lnSpc>
                <a:spcPct val="85000"/>
              </a:lnSpc>
            </a:pPr>
            <a:r>
              <a:rPr lang="en-IE" sz="1200" dirty="0" smtClean="0">
                <a:solidFill>
                  <a:srgbClr val="22505F"/>
                </a:solidFill>
                <a:cs typeface="Calibri" pitchFamily="34" charset="0"/>
              </a:rPr>
              <a:t>Munster – 47%</a:t>
            </a:r>
          </a:p>
        </p:txBody>
      </p:sp>
      <p:sp>
        <p:nvSpPr>
          <p:cNvPr id="35" name="Text Box 48"/>
          <p:cNvSpPr txBox="1">
            <a:spLocks noChangeArrowheads="1"/>
          </p:cNvSpPr>
          <p:nvPr/>
        </p:nvSpPr>
        <p:spPr bwMode="auto">
          <a:xfrm>
            <a:off x="5213944" y="3581930"/>
            <a:ext cx="1003407" cy="388046"/>
          </a:xfrm>
          <a:prstGeom prst="rect">
            <a:avLst/>
          </a:prstGeom>
          <a:noFill/>
          <a:ln w="9525">
            <a:solidFill>
              <a:schemeClr val="bg2"/>
            </a:solidFill>
            <a:miter lim="800000"/>
            <a:headEnd/>
            <a:tailEnd/>
          </a:ln>
        </p:spPr>
        <p:txBody>
          <a:bodyPr wrap="none" lIns="36000" tIns="36000" rIns="36000" bIns="36000" anchor="b" anchorCtr="1">
            <a:spAutoFit/>
          </a:bodyPr>
          <a:lstStyle/>
          <a:p>
            <a:pPr>
              <a:lnSpc>
                <a:spcPct val="85000"/>
              </a:lnSpc>
            </a:pPr>
            <a:r>
              <a:rPr lang="en-IE" sz="1200" dirty="0" smtClean="0">
                <a:solidFill>
                  <a:srgbClr val="22505F"/>
                </a:solidFill>
                <a:cs typeface="Calibri" pitchFamily="34" charset="0"/>
              </a:rPr>
              <a:t>Females – 16%</a:t>
            </a:r>
          </a:p>
          <a:p>
            <a:pPr>
              <a:lnSpc>
                <a:spcPct val="85000"/>
              </a:lnSpc>
            </a:pPr>
            <a:r>
              <a:rPr lang="en-IE" sz="1200" dirty="0" smtClean="0">
                <a:solidFill>
                  <a:srgbClr val="22505F"/>
                </a:solidFill>
                <a:cs typeface="Calibri" pitchFamily="34" charset="0"/>
              </a:rPr>
              <a:t>C2DE – 14%</a:t>
            </a:r>
          </a:p>
        </p:txBody>
      </p:sp>
      <p:sp>
        <p:nvSpPr>
          <p:cNvPr id="2" name="Right Arrow 1"/>
          <p:cNvSpPr/>
          <p:nvPr/>
        </p:nvSpPr>
        <p:spPr>
          <a:xfrm>
            <a:off x="5596302" y="1826640"/>
            <a:ext cx="286614" cy="2172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1600"/>
          </a:p>
        </p:txBody>
      </p:sp>
      <p:sp>
        <p:nvSpPr>
          <p:cNvPr id="36" name="Right Arrow 35"/>
          <p:cNvSpPr/>
          <p:nvPr/>
        </p:nvSpPr>
        <p:spPr>
          <a:xfrm>
            <a:off x="5407154" y="2412610"/>
            <a:ext cx="286614" cy="2172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1600"/>
          </a:p>
        </p:txBody>
      </p:sp>
      <p:sp>
        <p:nvSpPr>
          <p:cNvPr id="37" name="Right Arrow 36"/>
          <p:cNvSpPr/>
          <p:nvPr/>
        </p:nvSpPr>
        <p:spPr>
          <a:xfrm>
            <a:off x="4948332" y="2978099"/>
            <a:ext cx="286614" cy="2172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1600"/>
          </a:p>
        </p:txBody>
      </p:sp>
      <p:sp>
        <p:nvSpPr>
          <p:cNvPr id="38" name="Right Arrow 37"/>
          <p:cNvSpPr/>
          <p:nvPr/>
        </p:nvSpPr>
        <p:spPr>
          <a:xfrm>
            <a:off x="4369749" y="3587103"/>
            <a:ext cx="286614" cy="2172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39" name="Textfeld 1655"/>
          <p:cNvSpPr txBox="1">
            <a:spLocks noChangeArrowheads="1"/>
          </p:cNvSpPr>
          <p:nvPr/>
        </p:nvSpPr>
        <p:spPr bwMode="gray">
          <a:xfrm>
            <a:off x="6065132" y="1137654"/>
            <a:ext cx="1467518" cy="215444"/>
          </a:xfrm>
          <a:prstGeom prst="rect">
            <a:avLst/>
          </a:prstGeom>
          <a:noFill/>
          <a:ln w="9525">
            <a:noFill/>
            <a:miter lim="800000"/>
            <a:headEnd/>
            <a:tailEnd/>
          </a:ln>
        </p:spPr>
        <p:txBody>
          <a:bodyPr wrap="none" lIns="0" tIns="0" rIns="0" bIns="0" anchor="ctr">
            <a:spAutoFit/>
          </a:bodyPr>
          <a:lstStyle/>
          <a:p>
            <a:pPr algn="r">
              <a:spcAft>
                <a:spcPts val="600"/>
              </a:spcAft>
            </a:pPr>
            <a:r>
              <a:rPr lang="de-DE" sz="1400" b="1" dirty="0" smtClean="0">
                <a:solidFill>
                  <a:schemeClr val="bg2"/>
                </a:solidFill>
                <a:cs typeface="Calibri" pitchFamily="34" charset="0"/>
              </a:rPr>
              <a:t>%Who‘s more likely</a:t>
            </a:r>
            <a:endParaRPr lang="de-DE" sz="1400" b="1" dirty="0">
              <a:solidFill>
                <a:schemeClr val="bg2"/>
              </a:solidFill>
              <a:cs typeface="Calibri" pitchFamily="34" charset="0"/>
            </a:endParaRPr>
          </a:p>
        </p:txBody>
      </p:sp>
    </p:spTree>
    <p:extLst>
      <p:ext uri="{BB962C8B-B14F-4D97-AF65-F5344CB8AC3E}">
        <p14:creationId xmlns:p14="http://schemas.microsoft.com/office/powerpoint/2010/main" val="12314003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IE" dirty="0" err="1" smtClean="0"/>
              <a:t>Jobbridge</a:t>
            </a:r>
            <a:r>
              <a:rPr lang="en-IE" dirty="0" smtClean="0"/>
              <a:t> Scheme</a:t>
            </a:r>
            <a:endParaRPr lang="en-IE" dirty="0"/>
          </a:p>
        </p:txBody>
      </p:sp>
      <p:pic>
        <p:nvPicPr>
          <p:cNvPr id="5" name="Picture Placeholder 4"/>
          <p:cNvPicPr>
            <a:picLocks noGrp="1" noChangeAspect="1"/>
          </p:cNvPicPr>
          <p:nvPr>
            <p:ph type="pic" sz="quarter" idx="11"/>
          </p:nvPr>
        </p:nvPicPr>
        <p:blipFill>
          <a:blip r:embed="rId2" cstate="screen">
            <a:extLst>
              <a:ext uri="{28A0092B-C50C-407E-A947-70E740481C1C}">
                <a14:useLocalDpi xmlns:a14="http://schemas.microsoft.com/office/drawing/2010/main"/>
              </a:ext>
            </a:extLst>
          </a:blip>
          <a:srcRect l="47" r="47"/>
          <a:stretch>
            <a:fillRect/>
          </a:stretch>
        </p:blipFill>
        <p:spPr/>
      </p:pic>
    </p:spTree>
    <p:extLst>
      <p:ext uri="{BB962C8B-B14F-4D97-AF65-F5344CB8AC3E}">
        <p14:creationId xmlns:p14="http://schemas.microsoft.com/office/powerpoint/2010/main" val="417711344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Chart 24"/>
          <p:cNvGraphicFramePr/>
          <p:nvPr>
            <p:extLst>
              <p:ext uri="{D42A27DB-BD31-4B8C-83A1-F6EECF244321}">
                <p14:modId xmlns:p14="http://schemas.microsoft.com/office/powerpoint/2010/main" val="840238679"/>
              </p:ext>
            </p:extLst>
          </p:nvPr>
        </p:nvGraphicFramePr>
        <p:xfrm>
          <a:off x="740230" y="1781647"/>
          <a:ext cx="3603171" cy="2761083"/>
        </p:xfrm>
        <a:graphic>
          <a:graphicData uri="http://schemas.openxmlformats.org/drawingml/2006/chart">
            <c:chart xmlns:c="http://schemas.openxmlformats.org/drawingml/2006/chart" xmlns:r="http://schemas.openxmlformats.org/officeDocument/2006/relationships" r:id="rId2"/>
          </a:graphicData>
        </a:graphic>
      </p:graphicFrame>
      <p:sp>
        <p:nvSpPr>
          <p:cNvPr id="4" name="Title 3"/>
          <p:cNvSpPr>
            <a:spLocks noGrp="1"/>
          </p:cNvSpPr>
          <p:nvPr>
            <p:ph type="title"/>
          </p:nvPr>
        </p:nvSpPr>
        <p:spPr>
          <a:xfrm>
            <a:off x="576000" y="322816"/>
            <a:ext cx="5543560" cy="353794"/>
          </a:xfrm>
        </p:spPr>
        <p:txBody>
          <a:bodyPr/>
          <a:lstStyle/>
          <a:p>
            <a:r>
              <a:rPr lang="en-IE" dirty="0" smtClean="0"/>
              <a:t>Awareness Of </a:t>
            </a:r>
            <a:r>
              <a:rPr lang="en-IE" dirty="0" err="1" smtClean="0"/>
              <a:t>Jobbridge</a:t>
            </a:r>
            <a:r>
              <a:rPr lang="en-IE" dirty="0" smtClean="0"/>
              <a:t> Scheme</a:t>
            </a:r>
            <a:endParaRPr lang="en-GB" dirty="0"/>
          </a:p>
        </p:txBody>
      </p:sp>
      <p:sp>
        <p:nvSpPr>
          <p:cNvPr id="6" name="Text Placeholder 5"/>
          <p:cNvSpPr>
            <a:spLocks noGrp="1"/>
          </p:cNvSpPr>
          <p:nvPr>
            <p:ph type="body" sz="quarter" idx="13"/>
          </p:nvPr>
        </p:nvSpPr>
        <p:spPr>
          <a:xfrm>
            <a:off x="587875" y="682816"/>
            <a:ext cx="5533398" cy="422422"/>
          </a:xfrm>
        </p:spPr>
        <p:txBody>
          <a:bodyPr/>
          <a:lstStyle/>
          <a:p>
            <a:r>
              <a:rPr lang="en-IE" dirty="0" smtClean="0"/>
              <a:t>(Base: All </a:t>
            </a:r>
            <a:r>
              <a:rPr lang="en-IE" dirty="0">
                <a:cs typeface="Calibri" pitchFamily="34" charset="0"/>
              </a:rPr>
              <a:t>Aged 18-25 – 412)</a:t>
            </a:r>
            <a:endParaRPr lang="en-US" dirty="0">
              <a:cs typeface="Calibri" pitchFamily="34" charset="0"/>
            </a:endParaRPr>
          </a:p>
        </p:txBody>
      </p:sp>
      <p:sp>
        <p:nvSpPr>
          <p:cNvPr id="7" name="Text Placeholder 6"/>
          <p:cNvSpPr>
            <a:spLocks noGrp="1"/>
          </p:cNvSpPr>
          <p:nvPr>
            <p:ph type="body" sz="quarter" idx="14"/>
          </p:nvPr>
        </p:nvSpPr>
        <p:spPr>
          <a:xfrm>
            <a:off x="576000" y="5739929"/>
            <a:ext cx="6480000" cy="810000"/>
          </a:xfrm>
        </p:spPr>
        <p:txBody>
          <a:bodyPr>
            <a:noAutofit/>
          </a:bodyPr>
          <a:lstStyle/>
          <a:p>
            <a:r>
              <a:rPr lang="en-GB" dirty="0" smtClean="0"/>
              <a:t>Just over half are aware of the </a:t>
            </a:r>
            <a:r>
              <a:rPr lang="en-GB" dirty="0" err="1" smtClean="0"/>
              <a:t>Jobbridge</a:t>
            </a:r>
            <a:r>
              <a:rPr lang="en-GB" dirty="0" smtClean="0"/>
              <a:t> scheme, predominantly those aged 22-25, higher social grades, residing outside of Dublin and in receipt of the jobseekers allowance.</a:t>
            </a:r>
            <a:endParaRPr lang="en-GB" dirty="0"/>
          </a:p>
        </p:txBody>
      </p:sp>
      <p:sp>
        <p:nvSpPr>
          <p:cNvPr id="15" name="TextBox 14"/>
          <p:cNvSpPr txBox="1"/>
          <p:nvPr/>
        </p:nvSpPr>
        <p:spPr>
          <a:xfrm>
            <a:off x="8672598" y="6508770"/>
            <a:ext cx="325410" cy="153888"/>
          </a:xfrm>
          <a:prstGeom prst="rect">
            <a:avLst/>
          </a:prstGeom>
          <a:noFill/>
        </p:spPr>
        <p:txBody>
          <a:bodyPr wrap="none" lIns="0" tIns="0" rIns="0" bIns="0" rtlCol="0" anchor="b" anchorCtr="1">
            <a:spAutoFit/>
          </a:bodyPr>
          <a:lstStyle/>
          <a:p>
            <a:pPr algn="ctr"/>
            <a:r>
              <a:rPr lang="en-GB" sz="1000" i="1" dirty="0" smtClean="0">
                <a:solidFill>
                  <a:srgbClr val="22505F"/>
                </a:solidFill>
                <a:cs typeface="Calibri" pitchFamily="34" charset="0"/>
              </a:rPr>
              <a:t>(Q.13)</a:t>
            </a:r>
            <a:endParaRPr lang="en-US" sz="1000" i="1" dirty="0">
              <a:solidFill>
                <a:srgbClr val="22505F"/>
              </a:solidFill>
              <a:cs typeface="Calibri" pitchFamily="34" charset="0"/>
            </a:endParaRPr>
          </a:p>
        </p:txBody>
      </p:sp>
      <p:sp>
        <p:nvSpPr>
          <p:cNvPr id="58" name="Text Box 48"/>
          <p:cNvSpPr txBox="1">
            <a:spLocks noChangeArrowheads="1"/>
          </p:cNvSpPr>
          <p:nvPr/>
        </p:nvSpPr>
        <p:spPr bwMode="auto">
          <a:xfrm>
            <a:off x="576000" y="2901488"/>
            <a:ext cx="777906"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Not Aware</a:t>
            </a:r>
          </a:p>
        </p:txBody>
      </p:sp>
      <p:sp>
        <p:nvSpPr>
          <p:cNvPr id="59" name="Text Box 48"/>
          <p:cNvSpPr txBox="1">
            <a:spLocks noChangeArrowheads="1"/>
          </p:cNvSpPr>
          <p:nvPr/>
        </p:nvSpPr>
        <p:spPr bwMode="auto">
          <a:xfrm>
            <a:off x="3728629" y="3171741"/>
            <a:ext cx="466924"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Aware</a:t>
            </a:r>
          </a:p>
        </p:txBody>
      </p:sp>
      <p:graphicFrame>
        <p:nvGraphicFramePr>
          <p:cNvPr id="18" name="Table 17"/>
          <p:cNvGraphicFramePr>
            <a:graphicFrameLocks noGrp="1"/>
          </p:cNvGraphicFramePr>
          <p:nvPr>
            <p:extLst>
              <p:ext uri="{D42A27DB-BD31-4B8C-83A1-F6EECF244321}">
                <p14:modId xmlns:p14="http://schemas.microsoft.com/office/powerpoint/2010/main" val="3203892204"/>
              </p:ext>
            </p:extLst>
          </p:nvPr>
        </p:nvGraphicFramePr>
        <p:xfrm>
          <a:off x="5540828" y="1105238"/>
          <a:ext cx="2518546" cy="3863340"/>
        </p:xfrm>
        <a:graphic>
          <a:graphicData uri="http://schemas.openxmlformats.org/drawingml/2006/table">
            <a:tbl>
              <a:tblPr firstRow="1" bandRow="1">
                <a:tableStyleId>{69CF1AB2-1976-4502-BF36-3FF5EA218861}</a:tableStyleId>
              </a:tblPr>
              <a:tblGrid>
                <a:gridCol w="1997528"/>
                <a:gridCol w="521018"/>
              </a:tblGrid>
              <a:tr h="249255">
                <a:tc>
                  <a:txBody>
                    <a:bodyPr/>
                    <a:lstStyle/>
                    <a:p>
                      <a:r>
                        <a:rPr lang="en-IE" dirty="0" smtClean="0"/>
                        <a:t>TOTAL</a:t>
                      </a:r>
                      <a:endParaRPr lang="en-IE" dirty="0"/>
                    </a:p>
                  </a:txBody>
                  <a:tcPr/>
                </a:tc>
                <a:tc>
                  <a:txBody>
                    <a:bodyPr/>
                    <a:lstStyle/>
                    <a:p>
                      <a:r>
                        <a:rPr lang="en-IE" dirty="0" smtClean="0"/>
                        <a:t>54%</a:t>
                      </a:r>
                      <a:endParaRPr lang="en-IE" dirty="0"/>
                    </a:p>
                  </a:txBody>
                  <a:tcPr/>
                </a:tc>
              </a:tr>
              <a:tr h="249255">
                <a:tc>
                  <a:txBody>
                    <a:bodyPr/>
                    <a:lstStyle/>
                    <a:p>
                      <a:r>
                        <a:rPr lang="en-IE" dirty="0" smtClean="0"/>
                        <a:t>Male </a:t>
                      </a:r>
                      <a:endParaRPr lang="en-IE" dirty="0"/>
                    </a:p>
                  </a:txBody>
                  <a:tcPr/>
                </a:tc>
                <a:tc>
                  <a:txBody>
                    <a:bodyPr/>
                    <a:lstStyle/>
                    <a:p>
                      <a:r>
                        <a:rPr lang="en-IE" dirty="0" smtClean="0"/>
                        <a:t>52%</a:t>
                      </a:r>
                      <a:endParaRPr lang="en-IE" dirty="0"/>
                    </a:p>
                  </a:txBody>
                  <a:tcPr/>
                </a:tc>
              </a:tr>
              <a:tr h="249255">
                <a:tc>
                  <a:txBody>
                    <a:bodyPr/>
                    <a:lstStyle/>
                    <a:p>
                      <a:r>
                        <a:rPr lang="en-IE" dirty="0" smtClean="0"/>
                        <a:t>Female</a:t>
                      </a:r>
                      <a:endParaRPr lang="en-IE" dirty="0"/>
                    </a:p>
                  </a:txBody>
                  <a:tcPr/>
                </a:tc>
                <a:tc>
                  <a:txBody>
                    <a:bodyPr/>
                    <a:lstStyle/>
                    <a:p>
                      <a:r>
                        <a:rPr lang="en-IE" dirty="0" smtClean="0"/>
                        <a:t>57%</a:t>
                      </a:r>
                      <a:endParaRPr lang="en-IE" dirty="0"/>
                    </a:p>
                  </a:txBody>
                  <a:tcPr/>
                </a:tc>
              </a:tr>
              <a:tr h="249255">
                <a:tc>
                  <a:txBody>
                    <a:bodyPr/>
                    <a:lstStyle/>
                    <a:p>
                      <a:r>
                        <a:rPr lang="en-IE" dirty="0" smtClean="0"/>
                        <a:t>18-21</a:t>
                      </a:r>
                      <a:endParaRPr lang="en-IE" dirty="0"/>
                    </a:p>
                  </a:txBody>
                  <a:tcPr/>
                </a:tc>
                <a:tc>
                  <a:txBody>
                    <a:bodyPr/>
                    <a:lstStyle/>
                    <a:p>
                      <a:r>
                        <a:rPr lang="en-IE" dirty="0" smtClean="0"/>
                        <a:t>45%</a:t>
                      </a:r>
                      <a:endParaRPr lang="en-IE" dirty="0"/>
                    </a:p>
                  </a:txBody>
                  <a:tcPr>
                    <a:solidFill>
                      <a:schemeClr val="tx1">
                        <a:lumMod val="85000"/>
                      </a:schemeClr>
                    </a:solidFill>
                  </a:tcPr>
                </a:tc>
              </a:tr>
              <a:tr h="249255">
                <a:tc>
                  <a:txBody>
                    <a:bodyPr/>
                    <a:lstStyle/>
                    <a:p>
                      <a:r>
                        <a:rPr lang="en-IE" dirty="0" smtClean="0"/>
                        <a:t>22-25</a:t>
                      </a:r>
                      <a:endParaRPr lang="en-IE" dirty="0"/>
                    </a:p>
                  </a:txBody>
                  <a:tcPr/>
                </a:tc>
                <a:tc>
                  <a:txBody>
                    <a:bodyPr/>
                    <a:lstStyle/>
                    <a:p>
                      <a:r>
                        <a:rPr lang="en-IE" dirty="0" smtClean="0"/>
                        <a:t>63%</a:t>
                      </a:r>
                      <a:endParaRPr lang="en-IE" dirty="0"/>
                    </a:p>
                  </a:txBody>
                  <a:tcPr>
                    <a:solidFill>
                      <a:schemeClr val="accent3"/>
                    </a:solidFill>
                  </a:tcPr>
                </a:tc>
              </a:tr>
              <a:tr h="249255">
                <a:tc>
                  <a:txBody>
                    <a:bodyPr/>
                    <a:lstStyle/>
                    <a:p>
                      <a:r>
                        <a:rPr lang="en-IE" dirty="0" smtClean="0"/>
                        <a:t>ABC1</a:t>
                      </a:r>
                      <a:endParaRPr lang="en-IE" dirty="0"/>
                    </a:p>
                  </a:txBody>
                  <a:tcPr/>
                </a:tc>
                <a:tc>
                  <a:txBody>
                    <a:bodyPr/>
                    <a:lstStyle/>
                    <a:p>
                      <a:r>
                        <a:rPr lang="en-IE" dirty="0" smtClean="0"/>
                        <a:t>58%</a:t>
                      </a:r>
                      <a:endParaRPr lang="en-IE" dirty="0"/>
                    </a:p>
                  </a:txBody>
                  <a:tcPr>
                    <a:solidFill>
                      <a:schemeClr val="accent3"/>
                    </a:solidFill>
                  </a:tcPr>
                </a:tc>
              </a:tr>
              <a:tr h="249255">
                <a:tc>
                  <a:txBody>
                    <a:bodyPr/>
                    <a:lstStyle/>
                    <a:p>
                      <a:r>
                        <a:rPr lang="en-IE" dirty="0" smtClean="0"/>
                        <a:t>C2DE</a:t>
                      </a:r>
                      <a:endParaRPr lang="en-IE" dirty="0"/>
                    </a:p>
                  </a:txBody>
                  <a:tcPr/>
                </a:tc>
                <a:tc>
                  <a:txBody>
                    <a:bodyPr/>
                    <a:lstStyle/>
                    <a:p>
                      <a:r>
                        <a:rPr lang="en-IE" dirty="0" smtClean="0"/>
                        <a:t>49%</a:t>
                      </a:r>
                      <a:endParaRPr lang="en-IE" dirty="0"/>
                    </a:p>
                  </a:txBody>
                  <a:tcPr>
                    <a:solidFill>
                      <a:schemeClr val="tx1">
                        <a:lumMod val="75000"/>
                      </a:schemeClr>
                    </a:solidFill>
                  </a:tcPr>
                </a:tc>
              </a:tr>
              <a:tr h="249255">
                <a:tc>
                  <a:txBody>
                    <a:bodyPr/>
                    <a:lstStyle/>
                    <a:p>
                      <a:r>
                        <a:rPr lang="en-IE" dirty="0" smtClean="0"/>
                        <a:t>Dublin</a:t>
                      </a:r>
                      <a:endParaRPr lang="en-IE" dirty="0"/>
                    </a:p>
                  </a:txBody>
                  <a:tcPr/>
                </a:tc>
                <a:tc>
                  <a:txBody>
                    <a:bodyPr/>
                    <a:lstStyle/>
                    <a:p>
                      <a:r>
                        <a:rPr lang="en-IE" dirty="0" smtClean="0"/>
                        <a:t>34%</a:t>
                      </a:r>
                      <a:endParaRPr lang="en-IE" dirty="0"/>
                    </a:p>
                  </a:txBody>
                  <a:tcPr>
                    <a:solidFill>
                      <a:schemeClr val="tx1">
                        <a:lumMod val="75000"/>
                      </a:schemeClr>
                    </a:solidFill>
                  </a:tcPr>
                </a:tc>
              </a:tr>
              <a:tr h="249255">
                <a:tc>
                  <a:txBody>
                    <a:bodyPr/>
                    <a:lstStyle/>
                    <a:p>
                      <a:r>
                        <a:rPr lang="en-IE" dirty="0" smtClean="0"/>
                        <a:t>ROL</a:t>
                      </a:r>
                      <a:endParaRPr lang="en-IE" dirty="0"/>
                    </a:p>
                  </a:txBody>
                  <a:tcPr/>
                </a:tc>
                <a:tc>
                  <a:txBody>
                    <a:bodyPr/>
                    <a:lstStyle/>
                    <a:p>
                      <a:r>
                        <a:rPr lang="en-IE" dirty="0" smtClean="0"/>
                        <a:t>66%</a:t>
                      </a:r>
                      <a:endParaRPr lang="en-IE" dirty="0"/>
                    </a:p>
                  </a:txBody>
                  <a:tcPr>
                    <a:solidFill>
                      <a:schemeClr val="accent3"/>
                    </a:solidFill>
                  </a:tcPr>
                </a:tc>
              </a:tr>
              <a:tr h="249255">
                <a:tc>
                  <a:txBody>
                    <a:bodyPr/>
                    <a:lstStyle/>
                    <a:p>
                      <a:r>
                        <a:rPr lang="en-IE" dirty="0" smtClean="0"/>
                        <a:t>Munster</a:t>
                      </a:r>
                      <a:endParaRPr lang="en-IE" dirty="0"/>
                    </a:p>
                  </a:txBody>
                  <a:tcPr/>
                </a:tc>
                <a:tc>
                  <a:txBody>
                    <a:bodyPr/>
                    <a:lstStyle/>
                    <a:p>
                      <a:r>
                        <a:rPr lang="en-IE" dirty="0" smtClean="0"/>
                        <a:t>60%</a:t>
                      </a:r>
                      <a:endParaRPr lang="en-IE" dirty="0"/>
                    </a:p>
                  </a:txBody>
                  <a:tcPr>
                    <a:solidFill>
                      <a:schemeClr val="accent3"/>
                    </a:solidFill>
                  </a:tcPr>
                </a:tc>
              </a:tr>
              <a:tr h="249255">
                <a:tc>
                  <a:txBody>
                    <a:bodyPr/>
                    <a:lstStyle/>
                    <a:p>
                      <a:r>
                        <a:rPr lang="en-IE" dirty="0" smtClean="0"/>
                        <a:t>Conn./Ulster</a:t>
                      </a:r>
                      <a:endParaRPr lang="en-IE" dirty="0"/>
                    </a:p>
                  </a:txBody>
                  <a:tcPr/>
                </a:tc>
                <a:tc>
                  <a:txBody>
                    <a:bodyPr/>
                    <a:lstStyle/>
                    <a:p>
                      <a:r>
                        <a:rPr lang="en-IE" dirty="0" smtClean="0"/>
                        <a:t>60%</a:t>
                      </a:r>
                      <a:endParaRPr lang="en-IE" dirty="0"/>
                    </a:p>
                  </a:txBody>
                  <a:tcPr>
                    <a:solidFill>
                      <a:schemeClr val="accent3"/>
                    </a:solidFill>
                  </a:tcPr>
                </a:tc>
              </a:tr>
              <a:tr h="249255">
                <a:tc>
                  <a:txBody>
                    <a:bodyPr/>
                    <a:lstStyle/>
                    <a:p>
                      <a:r>
                        <a:rPr lang="en-IE" dirty="0" smtClean="0"/>
                        <a:t>Receiving Job seekers</a:t>
                      </a:r>
                      <a:endParaRPr lang="en-IE" dirty="0"/>
                    </a:p>
                  </a:txBody>
                  <a:tcPr/>
                </a:tc>
                <a:tc>
                  <a:txBody>
                    <a:bodyPr/>
                    <a:lstStyle/>
                    <a:p>
                      <a:r>
                        <a:rPr lang="en-IE" dirty="0" smtClean="0"/>
                        <a:t>66%</a:t>
                      </a:r>
                      <a:endParaRPr lang="en-IE" dirty="0"/>
                    </a:p>
                  </a:txBody>
                  <a:tcPr>
                    <a:solidFill>
                      <a:schemeClr val="accent3"/>
                    </a:solidFill>
                  </a:tcPr>
                </a:tc>
              </a:tr>
              <a:tr h="249255">
                <a:tc>
                  <a:txBody>
                    <a:bodyPr/>
                    <a:lstStyle/>
                    <a:p>
                      <a:r>
                        <a:rPr lang="en-IE" dirty="0" smtClean="0"/>
                        <a:t>Not receiving job seekers</a:t>
                      </a:r>
                      <a:endParaRPr lang="en-IE" dirty="0"/>
                    </a:p>
                  </a:txBody>
                  <a:tcPr/>
                </a:tc>
                <a:tc>
                  <a:txBody>
                    <a:bodyPr/>
                    <a:lstStyle/>
                    <a:p>
                      <a:r>
                        <a:rPr lang="en-IE" dirty="0" smtClean="0"/>
                        <a:t>51%</a:t>
                      </a:r>
                      <a:endParaRPr lang="en-IE" dirty="0"/>
                    </a:p>
                  </a:txBody>
                  <a:tcPr>
                    <a:solidFill>
                      <a:schemeClr val="tx1">
                        <a:lumMod val="75000"/>
                      </a:schemeClr>
                    </a:solidFill>
                  </a:tcPr>
                </a:tc>
              </a:tr>
            </a:tbl>
          </a:graphicData>
        </a:graphic>
      </p:graphicFrame>
      <p:sp>
        <p:nvSpPr>
          <p:cNvPr id="2" name="Right Arrow 1"/>
          <p:cNvSpPr/>
          <p:nvPr/>
        </p:nvSpPr>
        <p:spPr>
          <a:xfrm>
            <a:off x="4393870" y="3147991"/>
            <a:ext cx="415636"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extLst>
      <p:ext uri="{BB962C8B-B14F-4D97-AF65-F5344CB8AC3E}">
        <p14:creationId xmlns:p14="http://schemas.microsoft.com/office/powerpoint/2010/main" val="26128095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IE" dirty="0"/>
              <a:t>Attitude Towards </a:t>
            </a:r>
            <a:r>
              <a:rPr lang="en-IE" dirty="0" err="1"/>
              <a:t>Jobbridge</a:t>
            </a:r>
            <a:r>
              <a:rPr lang="en-IE" dirty="0"/>
              <a:t> </a:t>
            </a:r>
            <a:r>
              <a:rPr lang="en-IE" dirty="0" smtClean="0"/>
              <a:t>Scheme</a:t>
            </a:r>
            <a:endParaRPr lang="en-GB"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520390725"/>
              </p:ext>
            </p:extLst>
          </p:nvPr>
        </p:nvGraphicFramePr>
        <p:xfrm>
          <a:off x="2334027" y="1816743"/>
          <a:ext cx="5135706" cy="3573520"/>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 Placeholder 5"/>
          <p:cNvSpPr>
            <a:spLocks noGrp="1"/>
          </p:cNvSpPr>
          <p:nvPr>
            <p:ph type="body" sz="quarter" idx="13"/>
          </p:nvPr>
        </p:nvSpPr>
        <p:spPr/>
        <p:txBody>
          <a:bodyPr/>
          <a:lstStyle/>
          <a:p>
            <a:r>
              <a:rPr lang="en-IE" dirty="0" smtClean="0"/>
              <a:t>(Base: All </a:t>
            </a:r>
            <a:r>
              <a:rPr lang="en-IE" dirty="0"/>
              <a:t>Aware Of </a:t>
            </a:r>
            <a:r>
              <a:rPr lang="en-IE" dirty="0" err="1"/>
              <a:t>Jobbridge</a:t>
            </a:r>
            <a:r>
              <a:rPr lang="en-IE" dirty="0"/>
              <a:t> </a:t>
            </a:r>
            <a:r>
              <a:rPr lang="en-IE" dirty="0" smtClean="0"/>
              <a:t>Scheme-224)</a:t>
            </a:r>
            <a:endParaRPr lang="en-GB" dirty="0"/>
          </a:p>
        </p:txBody>
      </p:sp>
      <p:sp>
        <p:nvSpPr>
          <p:cNvPr id="7" name="Text Placeholder 6"/>
          <p:cNvSpPr>
            <a:spLocks noGrp="1"/>
          </p:cNvSpPr>
          <p:nvPr>
            <p:ph type="body" sz="quarter" idx="14"/>
          </p:nvPr>
        </p:nvSpPr>
        <p:spPr>
          <a:xfrm>
            <a:off x="589469" y="5698770"/>
            <a:ext cx="6480000" cy="810000"/>
          </a:xfrm>
        </p:spPr>
        <p:txBody>
          <a:bodyPr>
            <a:noAutofit/>
          </a:bodyPr>
          <a:lstStyle/>
          <a:p>
            <a:r>
              <a:rPr lang="en-GB" dirty="0" smtClean="0"/>
              <a:t>There are mixed attitudes towards the </a:t>
            </a:r>
            <a:r>
              <a:rPr lang="en-GB" dirty="0" err="1" smtClean="0"/>
              <a:t>Jobbridge</a:t>
            </a:r>
            <a:r>
              <a:rPr lang="en-GB" dirty="0" smtClean="0"/>
              <a:t> scheme – while there are a proportion who believe it is exploitative and takes the place of a paid job, there are also those who believe it provides valuable work and helps progress jobseekers into employment. </a:t>
            </a:r>
            <a:endParaRPr lang="en-GB" dirty="0"/>
          </a:p>
        </p:txBody>
      </p:sp>
      <p:sp>
        <p:nvSpPr>
          <p:cNvPr id="13" name="TextBox 12"/>
          <p:cNvSpPr txBox="1"/>
          <p:nvPr/>
        </p:nvSpPr>
        <p:spPr>
          <a:xfrm>
            <a:off x="2581347" y="1215929"/>
            <a:ext cx="811682" cy="826445"/>
          </a:xfrm>
          <a:prstGeom prst="rect">
            <a:avLst/>
          </a:prstGeom>
          <a:noFill/>
        </p:spPr>
        <p:txBody>
          <a:bodyPr wrap="square" rtlCol="0">
            <a:spAutoFit/>
          </a:bodyPr>
          <a:lstStyle/>
          <a:p>
            <a:pPr algn="ctr">
              <a:lnSpc>
                <a:spcPct val="85000"/>
              </a:lnSpc>
            </a:pPr>
            <a:r>
              <a:rPr lang="en-IE" sz="1400" dirty="0">
                <a:solidFill>
                  <a:srgbClr val="22505F"/>
                </a:solidFill>
              </a:rPr>
              <a:t>Disagree </a:t>
            </a:r>
            <a:r>
              <a:rPr lang="en-IE" sz="1400" dirty="0" smtClean="0">
                <a:solidFill>
                  <a:srgbClr val="22505F"/>
                </a:solidFill>
              </a:rPr>
              <a:t>Strongly</a:t>
            </a:r>
          </a:p>
          <a:p>
            <a:pPr algn="ctr">
              <a:lnSpc>
                <a:spcPct val="85000"/>
              </a:lnSpc>
            </a:pPr>
            <a:r>
              <a:rPr lang="en-IE" sz="1400" dirty="0" smtClean="0">
                <a:solidFill>
                  <a:srgbClr val="22505F"/>
                </a:solidFill>
              </a:rPr>
              <a:t>(1)</a:t>
            </a:r>
          </a:p>
          <a:p>
            <a:pPr algn="ctr">
              <a:lnSpc>
                <a:spcPct val="85000"/>
              </a:lnSpc>
            </a:pPr>
            <a:r>
              <a:rPr lang="en-IE" sz="1400" dirty="0">
                <a:solidFill>
                  <a:srgbClr val="22505F"/>
                </a:solidFill>
              </a:rPr>
              <a:t>%</a:t>
            </a:r>
          </a:p>
        </p:txBody>
      </p:sp>
      <p:sp>
        <p:nvSpPr>
          <p:cNvPr id="17" name="TextBox 16"/>
          <p:cNvSpPr txBox="1"/>
          <p:nvPr/>
        </p:nvSpPr>
        <p:spPr>
          <a:xfrm>
            <a:off x="756854" y="2224603"/>
            <a:ext cx="2163173" cy="430887"/>
          </a:xfrm>
          <a:prstGeom prst="rect">
            <a:avLst/>
          </a:prstGeom>
          <a:noFill/>
        </p:spPr>
        <p:txBody>
          <a:bodyPr wrap="square" lIns="0" tIns="0" rIns="0" bIns="0" rtlCol="0" anchor="ctr" anchorCtr="0">
            <a:spAutoFit/>
          </a:bodyPr>
          <a:lstStyle/>
          <a:p>
            <a:pPr algn="r"/>
            <a:r>
              <a:rPr lang="en-IE" sz="1400" dirty="0">
                <a:solidFill>
                  <a:srgbClr val="22505F"/>
                </a:solidFill>
              </a:rPr>
              <a:t>It is exploitative to those taking part in the scheme</a:t>
            </a:r>
          </a:p>
        </p:txBody>
      </p:sp>
      <p:sp>
        <p:nvSpPr>
          <p:cNvPr id="18" name="TextBox 17"/>
          <p:cNvSpPr txBox="1"/>
          <p:nvPr/>
        </p:nvSpPr>
        <p:spPr>
          <a:xfrm>
            <a:off x="976086" y="3066574"/>
            <a:ext cx="1943941" cy="430887"/>
          </a:xfrm>
          <a:prstGeom prst="rect">
            <a:avLst/>
          </a:prstGeom>
          <a:noFill/>
        </p:spPr>
        <p:txBody>
          <a:bodyPr wrap="square" lIns="0" tIns="0" rIns="0" bIns="0" rtlCol="0" anchor="ctr" anchorCtr="0">
            <a:spAutoFit/>
          </a:bodyPr>
          <a:lstStyle/>
          <a:p>
            <a:pPr algn="r"/>
            <a:r>
              <a:rPr lang="en-IE" sz="1400" dirty="0">
                <a:solidFill>
                  <a:srgbClr val="22505F"/>
                </a:solidFill>
              </a:rPr>
              <a:t>It takes the place of an actual paid job</a:t>
            </a:r>
          </a:p>
        </p:txBody>
      </p:sp>
      <p:sp>
        <p:nvSpPr>
          <p:cNvPr id="19" name="TextBox 18"/>
          <p:cNvSpPr txBox="1"/>
          <p:nvPr/>
        </p:nvSpPr>
        <p:spPr>
          <a:xfrm>
            <a:off x="329442" y="3892681"/>
            <a:ext cx="2590585" cy="430887"/>
          </a:xfrm>
          <a:prstGeom prst="rect">
            <a:avLst/>
          </a:prstGeom>
          <a:noFill/>
        </p:spPr>
        <p:txBody>
          <a:bodyPr wrap="square" lIns="0" tIns="0" rIns="0" bIns="0" rtlCol="0" anchor="ctr" anchorCtr="0">
            <a:spAutoFit/>
          </a:bodyPr>
          <a:lstStyle/>
          <a:p>
            <a:pPr algn="r"/>
            <a:r>
              <a:rPr lang="en-IE" sz="1400" dirty="0">
                <a:solidFill>
                  <a:srgbClr val="22505F"/>
                </a:solidFill>
              </a:rPr>
              <a:t>It provides valuable work experience to jobseekers</a:t>
            </a:r>
          </a:p>
        </p:txBody>
      </p:sp>
      <p:sp>
        <p:nvSpPr>
          <p:cNvPr id="20" name="TextBox 19"/>
          <p:cNvSpPr txBox="1"/>
          <p:nvPr/>
        </p:nvSpPr>
        <p:spPr>
          <a:xfrm>
            <a:off x="589469" y="4718789"/>
            <a:ext cx="2330558" cy="430887"/>
          </a:xfrm>
          <a:prstGeom prst="rect">
            <a:avLst/>
          </a:prstGeom>
          <a:noFill/>
        </p:spPr>
        <p:txBody>
          <a:bodyPr wrap="square" lIns="0" tIns="0" rIns="0" bIns="0" rtlCol="0" anchor="ctr" anchorCtr="0">
            <a:spAutoFit/>
          </a:bodyPr>
          <a:lstStyle/>
          <a:p>
            <a:pPr algn="r"/>
            <a:r>
              <a:rPr lang="en-IE" sz="1400" dirty="0">
                <a:solidFill>
                  <a:srgbClr val="22505F"/>
                </a:solidFill>
              </a:rPr>
              <a:t>It helps jobseekers progress into employment</a:t>
            </a:r>
          </a:p>
        </p:txBody>
      </p:sp>
      <p:sp>
        <p:nvSpPr>
          <p:cNvPr id="15" name="TextBox 14"/>
          <p:cNvSpPr txBox="1"/>
          <p:nvPr/>
        </p:nvSpPr>
        <p:spPr>
          <a:xfrm>
            <a:off x="3286152" y="1215929"/>
            <a:ext cx="811682" cy="826445"/>
          </a:xfrm>
          <a:prstGeom prst="rect">
            <a:avLst/>
          </a:prstGeom>
          <a:noFill/>
        </p:spPr>
        <p:txBody>
          <a:bodyPr wrap="square" rtlCol="0">
            <a:spAutoFit/>
          </a:bodyPr>
          <a:lstStyle/>
          <a:p>
            <a:pPr algn="ctr">
              <a:lnSpc>
                <a:spcPct val="85000"/>
              </a:lnSpc>
            </a:pPr>
            <a:r>
              <a:rPr lang="en-IE" sz="1400" dirty="0">
                <a:solidFill>
                  <a:srgbClr val="22505F"/>
                </a:solidFill>
              </a:rPr>
              <a:t>Disagree </a:t>
            </a:r>
            <a:r>
              <a:rPr lang="en-IE" sz="1400" dirty="0" smtClean="0">
                <a:solidFill>
                  <a:srgbClr val="22505F"/>
                </a:solidFill>
              </a:rPr>
              <a:t>Slightly</a:t>
            </a:r>
          </a:p>
          <a:p>
            <a:pPr algn="ctr">
              <a:lnSpc>
                <a:spcPct val="85000"/>
              </a:lnSpc>
            </a:pPr>
            <a:r>
              <a:rPr lang="en-IE" sz="1400" dirty="0" smtClean="0">
                <a:solidFill>
                  <a:srgbClr val="22505F"/>
                </a:solidFill>
              </a:rPr>
              <a:t>(2)</a:t>
            </a:r>
          </a:p>
          <a:p>
            <a:pPr algn="ctr">
              <a:lnSpc>
                <a:spcPct val="85000"/>
              </a:lnSpc>
            </a:pPr>
            <a:r>
              <a:rPr lang="en-IE" sz="1400" dirty="0">
                <a:solidFill>
                  <a:srgbClr val="22505F"/>
                </a:solidFill>
              </a:rPr>
              <a:t>%</a:t>
            </a:r>
          </a:p>
        </p:txBody>
      </p:sp>
      <p:sp>
        <p:nvSpPr>
          <p:cNvPr id="16" name="TextBox 15"/>
          <p:cNvSpPr txBox="1"/>
          <p:nvPr/>
        </p:nvSpPr>
        <p:spPr>
          <a:xfrm>
            <a:off x="3933405" y="1400660"/>
            <a:ext cx="811682" cy="641714"/>
          </a:xfrm>
          <a:prstGeom prst="rect">
            <a:avLst/>
          </a:prstGeom>
          <a:noFill/>
        </p:spPr>
        <p:txBody>
          <a:bodyPr wrap="square" rtlCol="0">
            <a:spAutoFit/>
          </a:bodyPr>
          <a:lstStyle/>
          <a:p>
            <a:pPr algn="ctr">
              <a:lnSpc>
                <a:spcPct val="85000"/>
              </a:lnSpc>
            </a:pPr>
            <a:r>
              <a:rPr lang="en-IE" sz="1400" dirty="0" smtClean="0">
                <a:solidFill>
                  <a:srgbClr val="22505F"/>
                </a:solidFill>
              </a:rPr>
              <a:t>Neither</a:t>
            </a:r>
          </a:p>
          <a:p>
            <a:pPr algn="ctr">
              <a:lnSpc>
                <a:spcPct val="85000"/>
              </a:lnSpc>
            </a:pPr>
            <a:r>
              <a:rPr lang="en-IE" sz="1400" dirty="0" smtClean="0">
                <a:solidFill>
                  <a:srgbClr val="22505F"/>
                </a:solidFill>
              </a:rPr>
              <a:t>(3)</a:t>
            </a:r>
          </a:p>
          <a:p>
            <a:pPr algn="ctr">
              <a:lnSpc>
                <a:spcPct val="85000"/>
              </a:lnSpc>
            </a:pPr>
            <a:r>
              <a:rPr lang="en-IE" sz="1400" dirty="0">
                <a:solidFill>
                  <a:srgbClr val="22505F"/>
                </a:solidFill>
              </a:rPr>
              <a:t>%</a:t>
            </a:r>
          </a:p>
        </p:txBody>
      </p:sp>
      <p:sp>
        <p:nvSpPr>
          <p:cNvPr id="23" name="TextBox 22"/>
          <p:cNvSpPr txBox="1"/>
          <p:nvPr/>
        </p:nvSpPr>
        <p:spPr>
          <a:xfrm>
            <a:off x="4562126" y="1217533"/>
            <a:ext cx="811682" cy="824841"/>
          </a:xfrm>
          <a:prstGeom prst="rect">
            <a:avLst/>
          </a:prstGeom>
          <a:noFill/>
        </p:spPr>
        <p:txBody>
          <a:bodyPr wrap="square" rtlCol="0">
            <a:spAutoFit/>
          </a:bodyPr>
          <a:lstStyle/>
          <a:p>
            <a:pPr algn="ctr">
              <a:lnSpc>
                <a:spcPct val="85000"/>
              </a:lnSpc>
            </a:pPr>
            <a:r>
              <a:rPr lang="en-IE" sz="1400" dirty="0" smtClean="0">
                <a:solidFill>
                  <a:srgbClr val="22505F"/>
                </a:solidFill>
              </a:rPr>
              <a:t>Agree Slightly</a:t>
            </a:r>
          </a:p>
          <a:p>
            <a:pPr algn="ctr">
              <a:lnSpc>
                <a:spcPct val="85000"/>
              </a:lnSpc>
            </a:pPr>
            <a:r>
              <a:rPr lang="en-IE" sz="1400" dirty="0" smtClean="0">
                <a:solidFill>
                  <a:srgbClr val="22505F"/>
                </a:solidFill>
              </a:rPr>
              <a:t>(4)</a:t>
            </a:r>
          </a:p>
          <a:p>
            <a:pPr algn="ctr">
              <a:lnSpc>
                <a:spcPct val="85000"/>
              </a:lnSpc>
            </a:pPr>
            <a:r>
              <a:rPr lang="en-IE" sz="1400" dirty="0">
                <a:solidFill>
                  <a:srgbClr val="22505F"/>
                </a:solidFill>
              </a:rPr>
              <a:t>%</a:t>
            </a:r>
          </a:p>
        </p:txBody>
      </p:sp>
      <p:sp>
        <p:nvSpPr>
          <p:cNvPr id="24" name="TextBox 23"/>
          <p:cNvSpPr txBox="1"/>
          <p:nvPr/>
        </p:nvSpPr>
        <p:spPr>
          <a:xfrm>
            <a:off x="5336415" y="1215929"/>
            <a:ext cx="811682" cy="826445"/>
          </a:xfrm>
          <a:prstGeom prst="rect">
            <a:avLst/>
          </a:prstGeom>
          <a:noFill/>
        </p:spPr>
        <p:txBody>
          <a:bodyPr wrap="square" rtlCol="0">
            <a:spAutoFit/>
          </a:bodyPr>
          <a:lstStyle/>
          <a:p>
            <a:pPr algn="ctr">
              <a:lnSpc>
                <a:spcPct val="85000"/>
              </a:lnSpc>
            </a:pPr>
            <a:r>
              <a:rPr lang="en-IE" sz="1400" dirty="0" smtClean="0">
                <a:solidFill>
                  <a:srgbClr val="22505F"/>
                </a:solidFill>
              </a:rPr>
              <a:t>Agree Strongly</a:t>
            </a:r>
          </a:p>
          <a:p>
            <a:pPr algn="ctr">
              <a:lnSpc>
                <a:spcPct val="85000"/>
              </a:lnSpc>
            </a:pPr>
            <a:r>
              <a:rPr lang="en-IE" sz="1400" dirty="0" smtClean="0">
                <a:solidFill>
                  <a:srgbClr val="22505F"/>
                </a:solidFill>
              </a:rPr>
              <a:t>(5)</a:t>
            </a:r>
          </a:p>
          <a:p>
            <a:pPr algn="ctr">
              <a:lnSpc>
                <a:spcPct val="85000"/>
              </a:lnSpc>
            </a:pPr>
            <a:r>
              <a:rPr lang="en-IE" sz="1400" dirty="0">
                <a:solidFill>
                  <a:srgbClr val="22505F"/>
                </a:solidFill>
              </a:rPr>
              <a:t>%</a:t>
            </a:r>
          </a:p>
        </p:txBody>
      </p:sp>
      <p:sp>
        <p:nvSpPr>
          <p:cNvPr id="25" name="TextBox 24"/>
          <p:cNvSpPr txBox="1"/>
          <p:nvPr/>
        </p:nvSpPr>
        <p:spPr>
          <a:xfrm>
            <a:off x="6895554" y="1400660"/>
            <a:ext cx="811682" cy="641714"/>
          </a:xfrm>
          <a:prstGeom prst="rect">
            <a:avLst/>
          </a:prstGeom>
          <a:noFill/>
        </p:spPr>
        <p:txBody>
          <a:bodyPr wrap="square" rtlCol="0">
            <a:spAutoFit/>
          </a:bodyPr>
          <a:lstStyle/>
          <a:p>
            <a:pPr algn="ctr">
              <a:lnSpc>
                <a:spcPct val="85000"/>
              </a:lnSpc>
            </a:pPr>
            <a:r>
              <a:rPr lang="en-IE" sz="1400" dirty="0" smtClean="0">
                <a:solidFill>
                  <a:srgbClr val="22505F"/>
                </a:solidFill>
              </a:rPr>
              <a:t>Don’t</a:t>
            </a:r>
          </a:p>
          <a:p>
            <a:pPr algn="ctr">
              <a:lnSpc>
                <a:spcPct val="85000"/>
              </a:lnSpc>
            </a:pPr>
            <a:r>
              <a:rPr lang="en-IE" sz="1400" dirty="0" smtClean="0">
                <a:solidFill>
                  <a:srgbClr val="22505F"/>
                </a:solidFill>
              </a:rPr>
              <a:t>Know</a:t>
            </a:r>
          </a:p>
          <a:p>
            <a:pPr algn="ctr">
              <a:lnSpc>
                <a:spcPct val="85000"/>
              </a:lnSpc>
            </a:pPr>
            <a:r>
              <a:rPr lang="en-IE" sz="1400" dirty="0">
                <a:solidFill>
                  <a:srgbClr val="22505F"/>
                </a:solidFill>
              </a:rPr>
              <a:t>%</a:t>
            </a:r>
          </a:p>
        </p:txBody>
      </p:sp>
      <p:sp>
        <p:nvSpPr>
          <p:cNvPr id="26" name="TextBox 25"/>
          <p:cNvSpPr txBox="1"/>
          <p:nvPr/>
        </p:nvSpPr>
        <p:spPr>
          <a:xfrm>
            <a:off x="7788012" y="1583787"/>
            <a:ext cx="811682" cy="458587"/>
          </a:xfrm>
          <a:prstGeom prst="rect">
            <a:avLst/>
          </a:prstGeom>
          <a:noFill/>
        </p:spPr>
        <p:txBody>
          <a:bodyPr wrap="square" rtlCol="0">
            <a:spAutoFit/>
          </a:bodyPr>
          <a:lstStyle/>
          <a:p>
            <a:pPr algn="ctr">
              <a:lnSpc>
                <a:spcPct val="85000"/>
              </a:lnSpc>
            </a:pPr>
            <a:r>
              <a:rPr lang="en-IE" sz="1400" b="1" dirty="0" smtClean="0">
                <a:solidFill>
                  <a:srgbClr val="22505F"/>
                </a:solidFill>
              </a:rPr>
              <a:t>Mean</a:t>
            </a:r>
          </a:p>
          <a:p>
            <a:pPr algn="ctr">
              <a:lnSpc>
                <a:spcPct val="85000"/>
              </a:lnSpc>
            </a:pPr>
            <a:r>
              <a:rPr lang="en-IE" sz="1400" b="1" dirty="0" smtClean="0">
                <a:solidFill>
                  <a:srgbClr val="22505F"/>
                </a:solidFill>
              </a:rPr>
              <a:t>Score</a:t>
            </a:r>
            <a:endParaRPr lang="en-IE" sz="1400" b="1" dirty="0">
              <a:solidFill>
                <a:srgbClr val="22505F"/>
              </a:solidFill>
            </a:endParaRPr>
          </a:p>
        </p:txBody>
      </p:sp>
      <p:sp>
        <p:nvSpPr>
          <p:cNvPr id="27" name="TextBox 26"/>
          <p:cNvSpPr txBox="1"/>
          <p:nvPr/>
        </p:nvSpPr>
        <p:spPr>
          <a:xfrm>
            <a:off x="8672598" y="6508770"/>
            <a:ext cx="325410" cy="153888"/>
          </a:xfrm>
          <a:prstGeom prst="rect">
            <a:avLst/>
          </a:prstGeom>
          <a:noFill/>
        </p:spPr>
        <p:txBody>
          <a:bodyPr wrap="none" lIns="0" tIns="0" rIns="0" bIns="0" rtlCol="0" anchor="b" anchorCtr="1">
            <a:spAutoFit/>
          </a:bodyPr>
          <a:lstStyle/>
          <a:p>
            <a:pPr algn="ctr"/>
            <a:r>
              <a:rPr lang="en-GB" sz="1000" i="1" dirty="0" smtClean="0">
                <a:solidFill>
                  <a:srgbClr val="22505F"/>
                </a:solidFill>
                <a:cs typeface="Calibri" pitchFamily="34" charset="0"/>
              </a:rPr>
              <a:t>(Q.14)</a:t>
            </a:r>
            <a:endParaRPr lang="en-US" sz="1000" i="1" dirty="0">
              <a:solidFill>
                <a:srgbClr val="22505F"/>
              </a:solidFill>
              <a:cs typeface="Calibri" pitchFamily="34" charset="0"/>
            </a:endParaRPr>
          </a:p>
        </p:txBody>
      </p:sp>
      <p:cxnSp>
        <p:nvCxnSpPr>
          <p:cNvPr id="14" name="Straight Connector 13"/>
          <p:cNvCxnSpPr/>
          <p:nvPr/>
        </p:nvCxnSpPr>
        <p:spPr>
          <a:xfrm flipV="1">
            <a:off x="4292805" y="1947374"/>
            <a:ext cx="0" cy="3396523"/>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4192357" y="2255051"/>
            <a:ext cx="182743" cy="215444"/>
          </a:xfrm>
          <a:prstGeom prst="rect">
            <a:avLst/>
          </a:prstGeom>
          <a:solidFill>
            <a:schemeClr val="accent6"/>
          </a:solidFill>
        </p:spPr>
        <p:txBody>
          <a:bodyPr wrap="none" lIns="0" tIns="0" rIns="0" bIns="0" rtlCol="0" anchor="ctr" anchorCtr="0">
            <a:spAutoFit/>
          </a:bodyPr>
          <a:lstStyle/>
          <a:p>
            <a:pPr algn="ctr"/>
            <a:r>
              <a:rPr lang="en-IE" sz="1400" dirty="0" smtClean="0">
                <a:solidFill>
                  <a:srgbClr val="22505F"/>
                </a:solidFill>
              </a:rPr>
              <a:t>17</a:t>
            </a:r>
            <a:endParaRPr lang="en-IE" sz="1400" dirty="0">
              <a:solidFill>
                <a:srgbClr val="22505F"/>
              </a:solidFill>
            </a:endParaRPr>
          </a:p>
        </p:txBody>
      </p:sp>
      <p:sp>
        <p:nvSpPr>
          <p:cNvPr id="30" name="TextBox 29"/>
          <p:cNvSpPr txBox="1"/>
          <p:nvPr/>
        </p:nvSpPr>
        <p:spPr>
          <a:xfrm>
            <a:off x="4192357" y="3081158"/>
            <a:ext cx="182743" cy="215444"/>
          </a:xfrm>
          <a:prstGeom prst="rect">
            <a:avLst/>
          </a:prstGeom>
          <a:solidFill>
            <a:schemeClr val="accent6"/>
          </a:solidFill>
        </p:spPr>
        <p:txBody>
          <a:bodyPr wrap="none" lIns="0" tIns="0" rIns="0" bIns="0" rtlCol="0" anchor="ctr" anchorCtr="0">
            <a:spAutoFit/>
          </a:bodyPr>
          <a:lstStyle/>
          <a:p>
            <a:pPr algn="ctr"/>
            <a:r>
              <a:rPr lang="en-IE" sz="1400" dirty="0" smtClean="0">
                <a:solidFill>
                  <a:srgbClr val="22505F"/>
                </a:solidFill>
              </a:rPr>
              <a:t>12</a:t>
            </a:r>
            <a:endParaRPr lang="en-IE" sz="1400" dirty="0">
              <a:solidFill>
                <a:srgbClr val="22505F"/>
              </a:solidFill>
            </a:endParaRPr>
          </a:p>
        </p:txBody>
      </p:sp>
      <p:sp>
        <p:nvSpPr>
          <p:cNvPr id="31" name="TextBox 30"/>
          <p:cNvSpPr txBox="1"/>
          <p:nvPr/>
        </p:nvSpPr>
        <p:spPr>
          <a:xfrm>
            <a:off x="4192357" y="3907265"/>
            <a:ext cx="182743" cy="215444"/>
          </a:xfrm>
          <a:prstGeom prst="rect">
            <a:avLst/>
          </a:prstGeom>
          <a:solidFill>
            <a:schemeClr val="accent6"/>
          </a:solidFill>
        </p:spPr>
        <p:txBody>
          <a:bodyPr wrap="none" lIns="0" tIns="0" rIns="0" bIns="0" rtlCol="0" anchor="ctr" anchorCtr="0">
            <a:spAutoFit/>
          </a:bodyPr>
          <a:lstStyle/>
          <a:p>
            <a:pPr algn="ctr"/>
            <a:r>
              <a:rPr lang="en-IE" sz="1400" dirty="0" smtClean="0">
                <a:solidFill>
                  <a:srgbClr val="22505F"/>
                </a:solidFill>
              </a:rPr>
              <a:t>15</a:t>
            </a:r>
            <a:endParaRPr lang="en-IE" sz="1400" dirty="0">
              <a:solidFill>
                <a:srgbClr val="22505F"/>
              </a:solidFill>
            </a:endParaRPr>
          </a:p>
        </p:txBody>
      </p:sp>
      <p:sp>
        <p:nvSpPr>
          <p:cNvPr id="32" name="TextBox 31"/>
          <p:cNvSpPr txBox="1"/>
          <p:nvPr/>
        </p:nvSpPr>
        <p:spPr>
          <a:xfrm>
            <a:off x="4192357" y="4733373"/>
            <a:ext cx="182743" cy="215444"/>
          </a:xfrm>
          <a:prstGeom prst="rect">
            <a:avLst/>
          </a:prstGeom>
          <a:solidFill>
            <a:schemeClr val="accent6"/>
          </a:solidFill>
        </p:spPr>
        <p:txBody>
          <a:bodyPr wrap="none" lIns="0" tIns="0" rIns="0" bIns="0" rtlCol="0" anchor="ctr" anchorCtr="0">
            <a:spAutoFit/>
          </a:bodyPr>
          <a:lstStyle/>
          <a:p>
            <a:pPr algn="ctr"/>
            <a:r>
              <a:rPr lang="en-IE" sz="1400" dirty="0" smtClean="0">
                <a:solidFill>
                  <a:srgbClr val="22505F"/>
                </a:solidFill>
              </a:rPr>
              <a:t>18</a:t>
            </a:r>
            <a:endParaRPr lang="en-IE" sz="1400" dirty="0">
              <a:solidFill>
                <a:srgbClr val="22505F"/>
              </a:solidFill>
            </a:endParaRPr>
          </a:p>
        </p:txBody>
      </p:sp>
      <p:sp>
        <p:nvSpPr>
          <p:cNvPr id="33" name="TextBox 32"/>
          <p:cNvSpPr txBox="1"/>
          <p:nvPr/>
        </p:nvSpPr>
        <p:spPr>
          <a:xfrm>
            <a:off x="7255710" y="2255051"/>
            <a:ext cx="91371" cy="215444"/>
          </a:xfrm>
          <a:prstGeom prst="rect">
            <a:avLst/>
          </a:prstGeom>
          <a:noFill/>
        </p:spPr>
        <p:txBody>
          <a:bodyPr wrap="none" lIns="0" tIns="0" rIns="0" bIns="0" rtlCol="0" anchor="ctr" anchorCtr="0">
            <a:spAutoFit/>
          </a:bodyPr>
          <a:lstStyle/>
          <a:p>
            <a:pPr algn="ctr"/>
            <a:r>
              <a:rPr lang="en-IE" sz="1400" dirty="0" smtClean="0">
                <a:solidFill>
                  <a:srgbClr val="22505F"/>
                </a:solidFill>
              </a:rPr>
              <a:t>1</a:t>
            </a:r>
            <a:endParaRPr lang="en-IE" sz="1400" dirty="0">
              <a:solidFill>
                <a:srgbClr val="22505F"/>
              </a:solidFill>
            </a:endParaRPr>
          </a:p>
        </p:txBody>
      </p:sp>
      <p:sp>
        <p:nvSpPr>
          <p:cNvPr id="34" name="TextBox 33"/>
          <p:cNvSpPr txBox="1"/>
          <p:nvPr/>
        </p:nvSpPr>
        <p:spPr>
          <a:xfrm>
            <a:off x="7255710" y="3081158"/>
            <a:ext cx="91371" cy="215444"/>
          </a:xfrm>
          <a:prstGeom prst="rect">
            <a:avLst/>
          </a:prstGeom>
          <a:noFill/>
        </p:spPr>
        <p:txBody>
          <a:bodyPr wrap="none" lIns="0" tIns="0" rIns="0" bIns="0" rtlCol="0" anchor="ctr" anchorCtr="0">
            <a:spAutoFit/>
          </a:bodyPr>
          <a:lstStyle/>
          <a:p>
            <a:pPr algn="ctr"/>
            <a:r>
              <a:rPr lang="en-IE" sz="1400" dirty="0" smtClean="0">
                <a:solidFill>
                  <a:srgbClr val="22505F"/>
                </a:solidFill>
              </a:rPr>
              <a:t>1</a:t>
            </a:r>
            <a:endParaRPr lang="en-IE" sz="1400" dirty="0">
              <a:solidFill>
                <a:srgbClr val="22505F"/>
              </a:solidFill>
            </a:endParaRPr>
          </a:p>
        </p:txBody>
      </p:sp>
      <p:sp>
        <p:nvSpPr>
          <p:cNvPr id="35" name="TextBox 34"/>
          <p:cNvSpPr txBox="1"/>
          <p:nvPr/>
        </p:nvSpPr>
        <p:spPr>
          <a:xfrm>
            <a:off x="7256511" y="3907265"/>
            <a:ext cx="89768" cy="215444"/>
          </a:xfrm>
          <a:prstGeom prst="rect">
            <a:avLst/>
          </a:prstGeom>
          <a:noFill/>
        </p:spPr>
        <p:txBody>
          <a:bodyPr wrap="none" lIns="0" tIns="0" rIns="0" bIns="0" rtlCol="0" anchor="ctr" anchorCtr="0">
            <a:spAutoFit/>
          </a:bodyPr>
          <a:lstStyle/>
          <a:p>
            <a:pPr algn="ctr"/>
            <a:r>
              <a:rPr lang="en-IE" sz="1400" dirty="0" smtClean="0">
                <a:solidFill>
                  <a:srgbClr val="22505F"/>
                </a:solidFill>
              </a:rPr>
              <a:t>*</a:t>
            </a:r>
            <a:endParaRPr lang="en-IE" sz="1400" dirty="0">
              <a:solidFill>
                <a:srgbClr val="22505F"/>
              </a:solidFill>
            </a:endParaRPr>
          </a:p>
        </p:txBody>
      </p:sp>
      <p:sp>
        <p:nvSpPr>
          <p:cNvPr id="36" name="TextBox 35"/>
          <p:cNvSpPr txBox="1"/>
          <p:nvPr/>
        </p:nvSpPr>
        <p:spPr>
          <a:xfrm>
            <a:off x="7255710" y="4733373"/>
            <a:ext cx="91371" cy="215444"/>
          </a:xfrm>
          <a:prstGeom prst="rect">
            <a:avLst/>
          </a:prstGeom>
          <a:noFill/>
        </p:spPr>
        <p:txBody>
          <a:bodyPr wrap="none" lIns="0" tIns="0" rIns="0" bIns="0" rtlCol="0" anchor="ctr" anchorCtr="0">
            <a:spAutoFit/>
          </a:bodyPr>
          <a:lstStyle/>
          <a:p>
            <a:pPr algn="ctr"/>
            <a:r>
              <a:rPr lang="en-IE" sz="1400" dirty="0" smtClean="0">
                <a:solidFill>
                  <a:srgbClr val="22505F"/>
                </a:solidFill>
              </a:rPr>
              <a:t>1</a:t>
            </a:r>
            <a:endParaRPr lang="en-IE" sz="1400" dirty="0">
              <a:solidFill>
                <a:srgbClr val="22505F"/>
              </a:solidFill>
            </a:endParaRPr>
          </a:p>
        </p:txBody>
      </p:sp>
      <p:sp>
        <p:nvSpPr>
          <p:cNvPr id="37" name="TextBox 36"/>
          <p:cNvSpPr txBox="1"/>
          <p:nvPr/>
        </p:nvSpPr>
        <p:spPr>
          <a:xfrm>
            <a:off x="8032751" y="2255051"/>
            <a:ext cx="322204" cy="215444"/>
          </a:xfrm>
          <a:prstGeom prst="rect">
            <a:avLst/>
          </a:prstGeom>
          <a:noFill/>
        </p:spPr>
        <p:txBody>
          <a:bodyPr wrap="none" lIns="0" tIns="0" rIns="0" bIns="0" rtlCol="0" anchor="ctr" anchorCtr="0">
            <a:spAutoFit/>
          </a:bodyPr>
          <a:lstStyle/>
          <a:p>
            <a:pPr algn="ctr"/>
            <a:r>
              <a:rPr lang="en-IE" sz="1400" b="1" dirty="0" smtClean="0">
                <a:solidFill>
                  <a:srgbClr val="22505F"/>
                </a:solidFill>
              </a:rPr>
              <a:t>3.32</a:t>
            </a:r>
            <a:endParaRPr lang="en-IE" sz="1400" b="1" dirty="0">
              <a:solidFill>
                <a:srgbClr val="22505F"/>
              </a:solidFill>
            </a:endParaRPr>
          </a:p>
        </p:txBody>
      </p:sp>
      <p:sp>
        <p:nvSpPr>
          <p:cNvPr id="38" name="TextBox 37"/>
          <p:cNvSpPr txBox="1"/>
          <p:nvPr/>
        </p:nvSpPr>
        <p:spPr>
          <a:xfrm>
            <a:off x="8032751" y="3081158"/>
            <a:ext cx="322204" cy="215444"/>
          </a:xfrm>
          <a:prstGeom prst="rect">
            <a:avLst/>
          </a:prstGeom>
          <a:noFill/>
        </p:spPr>
        <p:txBody>
          <a:bodyPr wrap="none" lIns="0" tIns="0" rIns="0" bIns="0" rtlCol="0" anchor="ctr" anchorCtr="0">
            <a:spAutoFit/>
          </a:bodyPr>
          <a:lstStyle/>
          <a:p>
            <a:pPr algn="ctr"/>
            <a:r>
              <a:rPr lang="en-IE" sz="1400" b="1" dirty="0" smtClean="0">
                <a:solidFill>
                  <a:srgbClr val="22505F"/>
                </a:solidFill>
              </a:rPr>
              <a:t>3.47</a:t>
            </a:r>
            <a:endParaRPr lang="en-IE" sz="1400" b="1" dirty="0">
              <a:solidFill>
                <a:srgbClr val="22505F"/>
              </a:solidFill>
            </a:endParaRPr>
          </a:p>
        </p:txBody>
      </p:sp>
      <p:sp>
        <p:nvSpPr>
          <p:cNvPr id="39" name="TextBox 38"/>
          <p:cNvSpPr txBox="1"/>
          <p:nvPr/>
        </p:nvSpPr>
        <p:spPr>
          <a:xfrm>
            <a:off x="8032751" y="3907265"/>
            <a:ext cx="322204" cy="215444"/>
          </a:xfrm>
          <a:prstGeom prst="rect">
            <a:avLst/>
          </a:prstGeom>
          <a:noFill/>
        </p:spPr>
        <p:txBody>
          <a:bodyPr wrap="none" lIns="0" tIns="0" rIns="0" bIns="0" rtlCol="0" anchor="ctr" anchorCtr="0">
            <a:spAutoFit/>
          </a:bodyPr>
          <a:lstStyle/>
          <a:p>
            <a:pPr algn="ctr"/>
            <a:r>
              <a:rPr lang="en-IE" sz="1400" b="1" dirty="0" smtClean="0">
                <a:solidFill>
                  <a:srgbClr val="22505F"/>
                </a:solidFill>
              </a:rPr>
              <a:t>3.94</a:t>
            </a:r>
            <a:endParaRPr lang="en-IE" sz="1400" b="1" dirty="0">
              <a:solidFill>
                <a:srgbClr val="22505F"/>
              </a:solidFill>
            </a:endParaRPr>
          </a:p>
        </p:txBody>
      </p:sp>
      <p:sp>
        <p:nvSpPr>
          <p:cNvPr id="40" name="TextBox 39"/>
          <p:cNvSpPr txBox="1"/>
          <p:nvPr/>
        </p:nvSpPr>
        <p:spPr>
          <a:xfrm>
            <a:off x="8032751" y="4733373"/>
            <a:ext cx="322204" cy="215444"/>
          </a:xfrm>
          <a:prstGeom prst="rect">
            <a:avLst/>
          </a:prstGeom>
          <a:noFill/>
        </p:spPr>
        <p:txBody>
          <a:bodyPr wrap="none" lIns="0" tIns="0" rIns="0" bIns="0" rtlCol="0" anchor="ctr" anchorCtr="0">
            <a:spAutoFit/>
          </a:bodyPr>
          <a:lstStyle/>
          <a:p>
            <a:pPr algn="ctr"/>
            <a:r>
              <a:rPr lang="en-IE" sz="1400" b="1" dirty="0" smtClean="0">
                <a:solidFill>
                  <a:srgbClr val="22505F"/>
                </a:solidFill>
              </a:rPr>
              <a:t>3.54</a:t>
            </a:r>
            <a:endParaRPr lang="en-IE" sz="1400" b="1" dirty="0">
              <a:solidFill>
                <a:srgbClr val="22505F"/>
              </a:solidFill>
            </a:endParaRPr>
          </a:p>
        </p:txBody>
      </p:sp>
      <p:cxnSp>
        <p:nvCxnSpPr>
          <p:cNvPr id="3" name="Straight Connector 2"/>
          <p:cNvCxnSpPr/>
          <p:nvPr/>
        </p:nvCxnSpPr>
        <p:spPr>
          <a:xfrm>
            <a:off x="916817" y="3603300"/>
            <a:ext cx="7696512"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190930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75999" y="322816"/>
            <a:ext cx="7392343" cy="353794"/>
          </a:xfrm>
        </p:spPr>
        <p:txBody>
          <a:bodyPr/>
          <a:lstStyle/>
          <a:p>
            <a:r>
              <a:rPr lang="en-IE" dirty="0"/>
              <a:t>Attitude Towards </a:t>
            </a:r>
            <a:r>
              <a:rPr lang="en-IE" dirty="0" err="1"/>
              <a:t>Jobbridge</a:t>
            </a:r>
            <a:r>
              <a:rPr lang="en-IE" dirty="0"/>
              <a:t> </a:t>
            </a:r>
            <a:r>
              <a:rPr lang="en-IE" dirty="0" smtClean="0"/>
              <a:t>Scheme X Demographics</a:t>
            </a:r>
            <a:endParaRPr lang="en-GB" dirty="0"/>
          </a:p>
        </p:txBody>
      </p:sp>
      <p:sp>
        <p:nvSpPr>
          <p:cNvPr id="6" name="Text Placeholder 5"/>
          <p:cNvSpPr>
            <a:spLocks noGrp="1"/>
          </p:cNvSpPr>
          <p:nvPr>
            <p:ph type="body" sz="quarter" idx="13"/>
          </p:nvPr>
        </p:nvSpPr>
        <p:spPr>
          <a:xfrm>
            <a:off x="576000" y="682816"/>
            <a:ext cx="5533398" cy="422422"/>
          </a:xfrm>
        </p:spPr>
        <p:txBody>
          <a:bodyPr/>
          <a:lstStyle/>
          <a:p>
            <a:r>
              <a:rPr lang="en-IE" dirty="0" smtClean="0"/>
              <a:t>(Base: All </a:t>
            </a:r>
            <a:r>
              <a:rPr lang="en-IE" dirty="0">
                <a:cs typeface="Calibri" pitchFamily="34" charset="0"/>
              </a:rPr>
              <a:t>Aged 18-25 – 412)</a:t>
            </a:r>
            <a:endParaRPr lang="en-US" dirty="0">
              <a:cs typeface="Calibri" pitchFamily="34" charset="0"/>
            </a:endParaRPr>
          </a:p>
        </p:txBody>
      </p:sp>
      <p:sp>
        <p:nvSpPr>
          <p:cNvPr id="7" name="Text Placeholder 6"/>
          <p:cNvSpPr>
            <a:spLocks noGrp="1"/>
          </p:cNvSpPr>
          <p:nvPr>
            <p:ph type="body" sz="quarter" idx="14"/>
          </p:nvPr>
        </p:nvSpPr>
        <p:spPr>
          <a:xfrm>
            <a:off x="576000" y="5570589"/>
            <a:ext cx="6480000" cy="810000"/>
          </a:xfrm>
        </p:spPr>
        <p:txBody>
          <a:bodyPr>
            <a:noAutofit/>
          </a:bodyPr>
          <a:lstStyle/>
          <a:p>
            <a:r>
              <a:rPr lang="en-GB" dirty="0" smtClean="0"/>
              <a:t>Older age groups appear slightly more negative in their attitude towards the </a:t>
            </a:r>
            <a:r>
              <a:rPr lang="en-GB" dirty="0" err="1" smtClean="0"/>
              <a:t>Jobbridge</a:t>
            </a:r>
            <a:r>
              <a:rPr lang="en-GB" dirty="0" smtClean="0"/>
              <a:t> scheme, as do lower social grades and those receiving </a:t>
            </a:r>
            <a:r>
              <a:rPr lang="en-GB" smtClean="0"/>
              <a:t>jobseekers. </a:t>
            </a:r>
            <a:endParaRPr lang="en-GB" dirty="0"/>
          </a:p>
        </p:txBody>
      </p:sp>
      <p:graphicFrame>
        <p:nvGraphicFramePr>
          <p:cNvPr id="9" name="Content Placeholder 7"/>
          <p:cNvGraphicFramePr>
            <a:graphicFrameLocks noGrp="1"/>
          </p:cNvGraphicFramePr>
          <p:nvPr>
            <p:ph idx="4294967295"/>
            <p:extLst>
              <p:ext uri="{D42A27DB-BD31-4B8C-83A1-F6EECF244321}">
                <p14:modId xmlns:p14="http://schemas.microsoft.com/office/powerpoint/2010/main" val="3525641927"/>
              </p:ext>
            </p:extLst>
          </p:nvPr>
        </p:nvGraphicFramePr>
        <p:xfrm>
          <a:off x="216559" y="1413995"/>
          <a:ext cx="8804020" cy="3388555"/>
        </p:xfrm>
        <a:graphic>
          <a:graphicData uri="http://schemas.openxmlformats.org/drawingml/2006/table">
            <a:tbl>
              <a:tblPr firstRow="1" bandRow="1">
                <a:tableStyleId>{5C22544A-7EE6-4342-B048-85BDC9FD1C3A}</a:tableStyleId>
              </a:tblPr>
              <a:tblGrid>
                <a:gridCol w="2027155"/>
                <a:gridCol w="555340"/>
                <a:gridCol w="490735"/>
                <a:gridCol w="559757"/>
                <a:gridCol w="490735"/>
                <a:gridCol w="490735"/>
                <a:gridCol w="490735"/>
                <a:gridCol w="490735"/>
                <a:gridCol w="490735"/>
                <a:gridCol w="490735"/>
                <a:gridCol w="641057"/>
                <a:gridCol w="528522"/>
                <a:gridCol w="528522"/>
                <a:gridCol w="528522"/>
              </a:tblGrid>
              <a:tr h="323503">
                <a:tc>
                  <a:txBody>
                    <a:bodyPr/>
                    <a:lstStyle/>
                    <a:p>
                      <a:endParaRPr lang="en-GB" sz="1400" dirty="0"/>
                    </a:p>
                  </a:txBody>
                  <a:tcPr marL="36000" marR="36000" marT="36000" marB="36000" anchor="ctr"/>
                </a:tc>
                <a:tc>
                  <a:txBody>
                    <a:bodyPr/>
                    <a:lstStyle/>
                    <a:p>
                      <a:pPr algn="ctr"/>
                      <a:endParaRPr lang="en-GB" sz="1400" b="1" dirty="0"/>
                    </a:p>
                  </a:txBody>
                  <a:tcPr marL="36000" marR="36000" marT="36000" marB="36000" anchor="ctr"/>
                </a:tc>
                <a:tc gridSpan="2">
                  <a:txBody>
                    <a:bodyPr/>
                    <a:lstStyle/>
                    <a:p>
                      <a:pPr algn="ctr"/>
                      <a:r>
                        <a:rPr lang="en-IE" sz="1400" dirty="0" smtClean="0"/>
                        <a:t>Sex</a:t>
                      </a:r>
                      <a:endParaRPr lang="en-GB" sz="1400" dirty="0"/>
                    </a:p>
                  </a:txBody>
                  <a:tcPr marL="36000" marR="36000" marT="36000" marB="36000" anchor="ctr"/>
                </a:tc>
                <a:tc hMerge="1">
                  <a:txBody>
                    <a:bodyPr/>
                    <a:lstStyle/>
                    <a:p>
                      <a:pPr algn="ctr"/>
                      <a:endParaRPr lang="en-GB" sz="1400" dirty="0"/>
                    </a:p>
                  </a:txBody>
                  <a:tcPr marL="36000" marR="36000" marT="36000" marB="36000"/>
                </a:tc>
                <a:tc gridSpan="2">
                  <a:txBody>
                    <a:bodyPr/>
                    <a:lstStyle/>
                    <a:p>
                      <a:pPr algn="ctr"/>
                      <a:r>
                        <a:rPr lang="en-GB" sz="1400" dirty="0" smtClean="0"/>
                        <a:t>Age</a:t>
                      </a:r>
                      <a:endParaRPr lang="en-GB" sz="1400" dirty="0"/>
                    </a:p>
                  </a:txBody>
                  <a:tcPr marL="36000" marR="36000" marT="36000" marB="36000" anchor="ctr"/>
                </a:tc>
                <a:tc hMerge="1">
                  <a:txBody>
                    <a:bodyPr/>
                    <a:lstStyle/>
                    <a:p>
                      <a:pPr algn="ctr"/>
                      <a:endParaRPr lang="en-GB" sz="1400" dirty="0"/>
                    </a:p>
                  </a:txBody>
                  <a:tcPr marL="36000" marR="36000" marT="36000" marB="36000" anchor="ctr"/>
                </a:tc>
                <a:tc gridSpan="2">
                  <a:txBody>
                    <a:bodyPr/>
                    <a:lstStyle/>
                    <a:p>
                      <a:pPr algn="ctr"/>
                      <a:r>
                        <a:rPr lang="en-GB" sz="1400" dirty="0" smtClean="0"/>
                        <a:t>Social Class</a:t>
                      </a:r>
                      <a:endParaRPr lang="en-GB" sz="1400" dirty="0"/>
                    </a:p>
                  </a:txBody>
                  <a:tcPr marL="36000" marR="36000" marT="36000" marB="36000" anchor="ctr"/>
                </a:tc>
                <a:tc hMerge="1">
                  <a:txBody>
                    <a:bodyPr/>
                    <a:lstStyle/>
                    <a:p>
                      <a:pPr algn="ctr"/>
                      <a:endParaRPr lang="en-GB" sz="1400" dirty="0"/>
                    </a:p>
                  </a:txBody>
                  <a:tcPr marL="36000" marR="36000" marT="36000" marB="36000" anchor="ctr"/>
                </a:tc>
                <a:tc gridSpan="4">
                  <a:txBody>
                    <a:bodyPr/>
                    <a:lstStyle/>
                    <a:p>
                      <a:pPr algn="ctr"/>
                      <a:r>
                        <a:rPr lang="en-GB" sz="1400" dirty="0" smtClean="0"/>
                        <a:t>Region</a:t>
                      </a:r>
                      <a:endParaRPr lang="en-GB" sz="1400" dirty="0"/>
                    </a:p>
                  </a:txBody>
                  <a:tcPr marL="36000" marR="36000" marT="36000" marB="36000" anchor="ctr"/>
                </a:tc>
                <a:tc hMerge="1">
                  <a:txBody>
                    <a:bodyPr/>
                    <a:lstStyle/>
                    <a:p>
                      <a:pPr algn="ctr"/>
                      <a:endParaRPr lang="en-GB" sz="1400" dirty="0"/>
                    </a:p>
                  </a:txBody>
                  <a:tcPr marL="36000" marR="36000" marT="36000" marB="36000" anchor="ctr"/>
                </a:tc>
                <a:tc hMerge="1">
                  <a:txBody>
                    <a:bodyPr/>
                    <a:lstStyle/>
                    <a:p>
                      <a:pPr algn="ctr"/>
                      <a:endParaRPr lang="en-GB" sz="1400" dirty="0"/>
                    </a:p>
                  </a:txBody>
                  <a:tcPr marL="36000" marR="36000" marT="36000" marB="36000" anchor="ctr"/>
                </a:tc>
                <a:tc hMerge="1">
                  <a:txBody>
                    <a:bodyPr/>
                    <a:lstStyle/>
                    <a:p>
                      <a:pPr algn="ctr"/>
                      <a:endParaRPr lang="en-GB" sz="1400" dirty="0"/>
                    </a:p>
                  </a:txBody>
                  <a:tcPr marL="36000" marR="36000" marT="36000" marB="36000" anchor="ctr"/>
                </a:tc>
                <a:tc gridSpan="2">
                  <a:txBody>
                    <a:bodyPr/>
                    <a:lstStyle/>
                    <a:p>
                      <a:pPr algn="ctr"/>
                      <a:r>
                        <a:rPr lang="en-GB" sz="1400" dirty="0" smtClean="0"/>
                        <a:t>Jobseekers</a:t>
                      </a:r>
                      <a:endParaRPr lang="en-GB" sz="1400" dirty="0"/>
                    </a:p>
                  </a:txBody>
                  <a:tcPr marL="36000" marR="36000" marT="36000" marB="36000" anchor="ctr"/>
                </a:tc>
                <a:tc hMerge="1">
                  <a:txBody>
                    <a:bodyPr/>
                    <a:lstStyle/>
                    <a:p>
                      <a:pPr algn="ctr"/>
                      <a:endParaRPr lang="en-GB" sz="1400" dirty="0"/>
                    </a:p>
                  </a:txBody>
                  <a:tcPr marL="36000" marR="36000" marT="36000" marB="36000" anchor="ctr"/>
                </a:tc>
              </a:tr>
              <a:tr h="703600">
                <a:tc>
                  <a:txBody>
                    <a:bodyPr/>
                    <a:lstStyle/>
                    <a:p>
                      <a:r>
                        <a:rPr lang="en-GB" sz="1600" b="1" dirty="0" smtClean="0"/>
                        <a:t>% Agree</a:t>
                      </a:r>
                      <a:endParaRPr lang="en-GB" sz="1600" b="1" dirty="0"/>
                    </a:p>
                  </a:txBody>
                  <a:tcPr marL="36000" marR="36000" marT="36000" marB="36000" anchor="b"/>
                </a:tc>
                <a:tc>
                  <a:txBody>
                    <a:bodyPr/>
                    <a:lstStyle/>
                    <a:p>
                      <a:pPr algn="ctr"/>
                      <a:r>
                        <a:rPr lang="en-IE" sz="1200" b="1" dirty="0" smtClean="0"/>
                        <a:t>TOTAL</a:t>
                      </a:r>
                    </a:p>
                    <a:p>
                      <a:pPr algn="ctr"/>
                      <a:r>
                        <a:rPr lang="en-IE" sz="1200" b="1" dirty="0" smtClean="0"/>
                        <a:t>(412)</a:t>
                      </a:r>
                    </a:p>
                    <a:p>
                      <a:pPr algn="ctr"/>
                      <a:r>
                        <a:rPr lang="en-IE" sz="1200" b="1" dirty="0" smtClean="0"/>
                        <a:t>%</a:t>
                      </a:r>
                      <a:endParaRPr lang="en-GB" sz="1200" b="1" dirty="0"/>
                    </a:p>
                  </a:txBody>
                  <a:tcPr marL="36000" marR="36000" marT="36000" marB="36000" anchor="b"/>
                </a:tc>
                <a:tc>
                  <a:txBody>
                    <a:bodyPr/>
                    <a:lstStyle/>
                    <a:p>
                      <a:pPr algn="ctr"/>
                      <a:r>
                        <a:rPr lang="en-IE" sz="1200" dirty="0" smtClean="0"/>
                        <a:t>Male</a:t>
                      </a:r>
                    </a:p>
                    <a:p>
                      <a:pPr algn="ctr"/>
                      <a:r>
                        <a:rPr lang="en-IE" sz="1200" dirty="0" smtClean="0"/>
                        <a:t>(202)</a:t>
                      </a:r>
                    </a:p>
                    <a:p>
                      <a:pPr algn="ctr"/>
                      <a:r>
                        <a:rPr lang="en-IE" sz="1200" dirty="0" smtClean="0"/>
                        <a:t>%</a:t>
                      </a:r>
                      <a:endParaRPr lang="en-GB" sz="1200" dirty="0"/>
                    </a:p>
                  </a:txBody>
                  <a:tcPr marL="36000" marR="36000" marT="36000" marB="36000" anchor="b"/>
                </a:tc>
                <a:tc>
                  <a:txBody>
                    <a:bodyPr/>
                    <a:lstStyle/>
                    <a:p>
                      <a:pPr algn="ctr"/>
                      <a:r>
                        <a:rPr lang="en-IE" sz="1200" dirty="0" smtClean="0"/>
                        <a:t>Female</a:t>
                      </a:r>
                    </a:p>
                    <a:p>
                      <a:pPr algn="ctr"/>
                      <a:r>
                        <a:rPr lang="en-IE" sz="1200" dirty="0" smtClean="0"/>
                        <a:t>(210)</a:t>
                      </a:r>
                    </a:p>
                    <a:p>
                      <a:pPr algn="ctr"/>
                      <a:r>
                        <a:rPr lang="en-IE" sz="1200" dirty="0" smtClean="0"/>
                        <a:t>%</a:t>
                      </a:r>
                      <a:endParaRPr lang="en-GB" sz="1200" dirty="0"/>
                    </a:p>
                  </a:txBody>
                  <a:tcPr marL="36000" marR="36000" marT="36000" marB="36000" anchor="b"/>
                </a:tc>
                <a:tc>
                  <a:txBody>
                    <a:bodyPr/>
                    <a:lstStyle/>
                    <a:p>
                      <a:pPr algn="ctr"/>
                      <a:r>
                        <a:rPr lang="en-GB" sz="1200" dirty="0" smtClean="0"/>
                        <a:t>18-21</a:t>
                      </a:r>
                    </a:p>
                    <a:p>
                      <a:pPr algn="ctr"/>
                      <a:r>
                        <a:rPr lang="en-GB" sz="1200" dirty="0" smtClean="0"/>
                        <a:t>(202)</a:t>
                      </a:r>
                    </a:p>
                    <a:p>
                      <a:pPr algn="ctr"/>
                      <a:r>
                        <a:rPr lang="en-GB" sz="1200" dirty="0" smtClean="0"/>
                        <a:t>%</a:t>
                      </a:r>
                      <a:endParaRPr lang="en-GB" sz="1200" dirty="0"/>
                    </a:p>
                  </a:txBody>
                  <a:tcPr marL="36000" marR="36000" marT="36000" marB="36000" anchor="b"/>
                </a:tc>
                <a:tc>
                  <a:txBody>
                    <a:bodyPr/>
                    <a:lstStyle/>
                    <a:p>
                      <a:pPr algn="ctr"/>
                      <a:r>
                        <a:rPr lang="en-GB" sz="1200" dirty="0" smtClean="0"/>
                        <a:t>22-25</a:t>
                      </a:r>
                    </a:p>
                    <a:p>
                      <a:pPr algn="ctr"/>
                      <a:r>
                        <a:rPr lang="en-GB" sz="1200" dirty="0" smtClean="0"/>
                        <a:t>(210)</a:t>
                      </a:r>
                    </a:p>
                    <a:p>
                      <a:pPr algn="ctr"/>
                      <a:r>
                        <a:rPr lang="en-GB" sz="1200" dirty="0" smtClean="0"/>
                        <a:t>%</a:t>
                      </a:r>
                      <a:endParaRPr lang="en-GB" sz="1200" dirty="0"/>
                    </a:p>
                  </a:txBody>
                  <a:tcPr marL="36000" marR="36000" marT="36000" marB="36000" anchor="b"/>
                </a:tc>
                <a:tc>
                  <a:txBody>
                    <a:bodyPr/>
                    <a:lstStyle/>
                    <a:p>
                      <a:pPr algn="ctr"/>
                      <a:r>
                        <a:rPr lang="en-GB" sz="1200" dirty="0" smtClean="0"/>
                        <a:t>ABC1</a:t>
                      </a:r>
                    </a:p>
                    <a:p>
                      <a:pPr algn="ctr"/>
                      <a:r>
                        <a:rPr lang="en-GB" sz="1200" dirty="0" smtClean="0"/>
                        <a:t>(206)</a:t>
                      </a:r>
                    </a:p>
                    <a:p>
                      <a:pPr algn="ctr"/>
                      <a:r>
                        <a:rPr lang="en-GB" sz="1200" dirty="0" smtClean="0"/>
                        <a:t>%</a:t>
                      </a:r>
                      <a:endParaRPr lang="en-GB" sz="1200" dirty="0"/>
                    </a:p>
                  </a:txBody>
                  <a:tcPr marL="36000" marR="36000" marT="36000" marB="36000" anchor="b"/>
                </a:tc>
                <a:tc>
                  <a:txBody>
                    <a:bodyPr/>
                    <a:lstStyle/>
                    <a:p>
                      <a:pPr algn="ctr"/>
                      <a:r>
                        <a:rPr lang="en-GB" sz="1200" dirty="0" smtClean="0"/>
                        <a:t>C2DE</a:t>
                      </a:r>
                    </a:p>
                    <a:p>
                      <a:pPr algn="ctr"/>
                      <a:r>
                        <a:rPr lang="en-GB" sz="1200" dirty="0" smtClean="0"/>
                        <a:t>(198)</a:t>
                      </a:r>
                    </a:p>
                    <a:p>
                      <a:pPr algn="ctr"/>
                      <a:r>
                        <a:rPr lang="en-GB" sz="1200" dirty="0" smtClean="0"/>
                        <a:t>%</a:t>
                      </a:r>
                      <a:endParaRPr lang="en-GB" sz="1200" dirty="0"/>
                    </a:p>
                  </a:txBody>
                  <a:tcPr marL="36000" marR="36000" marT="36000" marB="36000" anchor="b"/>
                </a:tc>
                <a:tc>
                  <a:txBody>
                    <a:bodyPr/>
                    <a:lstStyle/>
                    <a:p>
                      <a:pPr algn="ctr"/>
                      <a:r>
                        <a:rPr lang="en-GB" sz="1200" dirty="0" smtClean="0"/>
                        <a:t>Dublin</a:t>
                      </a:r>
                    </a:p>
                    <a:p>
                      <a:pPr algn="ctr"/>
                      <a:r>
                        <a:rPr lang="en-GB" sz="1200" dirty="0" smtClean="0"/>
                        <a:t>(115)</a:t>
                      </a:r>
                    </a:p>
                    <a:p>
                      <a:pPr algn="ctr"/>
                      <a:r>
                        <a:rPr lang="en-GB" sz="1200" dirty="0" smtClean="0"/>
                        <a:t>%</a:t>
                      </a:r>
                      <a:endParaRPr lang="en-GB" sz="1200" dirty="0"/>
                    </a:p>
                  </a:txBody>
                  <a:tcPr marL="36000" marR="36000" marT="36000" marB="36000" anchor="b"/>
                </a:tc>
                <a:tc>
                  <a:txBody>
                    <a:bodyPr/>
                    <a:lstStyle/>
                    <a:p>
                      <a:pPr algn="ctr"/>
                      <a:r>
                        <a:rPr lang="en-GB" sz="1200" dirty="0" smtClean="0"/>
                        <a:t>ROL</a:t>
                      </a:r>
                    </a:p>
                    <a:p>
                      <a:pPr algn="ctr"/>
                      <a:r>
                        <a:rPr lang="en-GB" sz="1200" dirty="0" smtClean="0"/>
                        <a:t>(107)</a:t>
                      </a:r>
                    </a:p>
                    <a:p>
                      <a:pPr algn="ctr"/>
                      <a:r>
                        <a:rPr lang="en-GB" sz="1200" dirty="0" smtClean="0"/>
                        <a:t>%</a:t>
                      </a:r>
                      <a:endParaRPr lang="en-GB" sz="1200" dirty="0"/>
                    </a:p>
                  </a:txBody>
                  <a:tcPr marL="36000" marR="36000" marT="36000" marB="36000" anchor="b"/>
                </a:tc>
                <a:tc>
                  <a:txBody>
                    <a:bodyPr/>
                    <a:lstStyle/>
                    <a:p>
                      <a:pPr algn="ctr"/>
                      <a:r>
                        <a:rPr lang="en-GB" sz="1200" dirty="0" smtClean="0"/>
                        <a:t>Munster</a:t>
                      </a:r>
                    </a:p>
                    <a:p>
                      <a:pPr algn="ctr"/>
                      <a:r>
                        <a:rPr lang="en-GB" sz="1200" dirty="0" smtClean="0"/>
                        <a:t>(119)</a:t>
                      </a:r>
                    </a:p>
                    <a:p>
                      <a:pPr algn="ctr"/>
                      <a:r>
                        <a:rPr lang="en-GB" sz="1200" dirty="0" smtClean="0"/>
                        <a:t>%</a:t>
                      </a:r>
                      <a:endParaRPr lang="en-GB" sz="1200" dirty="0"/>
                    </a:p>
                  </a:txBody>
                  <a:tcPr marL="36000" marR="36000" marT="36000" marB="36000" anchor="b"/>
                </a:tc>
                <a:tc>
                  <a:txBody>
                    <a:bodyPr/>
                    <a:lstStyle/>
                    <a:p>
                      <a:pPr algn="ctr"/>
                      <a:r>
                        <a:rPr lang="en-GB" sz="1200" dirty="0" smtClean="0"/>
                        <a:t>Conn./</a:t>
                      </a:r>
                    </a:p>
                    <a:p>
                      <a:pPr algn="ctr"/>
                      <a:r>
                        <a:rPr lang="en-GB" sz="1200" dirty="0" smtClean="0"/>
                        <a:t>Ulster</a:t>
                      </a:r>
                    </a:p>
                    <a:p>
                      <a:pPr algn="ctr"/>
                      <a:r>
                        <a:rPr lang="en-GB" sz="1200" dirty="0" smtClean="0"/>
                        <a:t>(70)</a:t>
                      </a:r>
                    </a:p>
                    <a:p>
                      <a:pPr algn="ctr"/>
                      <a:r>
                        <a:rPr lang="en-GB" sz="1200" dirty="0" smtClean="0"/>
                        <a:t>%</a:t>
                      </a:r>
                      <a:endParaRPr lang="en-GB" sz="1200" dirty="0"/>
                    </a:p>
                  </a:txBody>
                  <a:tcPr marL="36000" marR="36000" marT="36000" marB="36000" anchor="b"/>
                </a:tc>
                <a:tc>
                  <a:txBody>
                    <a:bodyPr/>
                    <a:lstStyle/>
                    <a:p>
                      <a:pPr algn="ctr"/>
                      <a:r>
                        <a:rPr lang="en-GB" sz="1200" dirty="0" smtClean="0"/>
                        <a:t>Yes</a:t>
                      </a:r>
                    </a:p>
                    <a:p>
                      <a:pPr algn="ctr"/>
                      <a:r>
                        <a:rPr lang="en-GB" sz="1200" dirty="0" smtClean="0"/>
                        <a:t>(97)</a:t>
                      </a:r>
                    </a:p>
                    <a:p>
                      <a:pPr algn="ctr"/>
                      <a:r>
                        <a:rPr lang="en-GB" sz="1200" dirty="0" smtClean="0"/>
                        <a:t>%</a:t>
                      </a:r>
                      <a:endParaRPr lang="en-GB" sz="1200" dirty="0"/>
                    </a:p>
                  </a:txBody>
                  <a:tcPr marL="36000" marR="36000" marT="36000" marB="36000" anchor="b"/>
                </a:tc>
                <a:tc>
                  <a:txBody>
                    <a:bodyPr/>
                    <a:lstStyle/>
                    <a:p>
                      <a:pPr algn="ctr"/>
                      <a:r>
                        <a:rPr lang="en-GB" sz="1200" dirty="0" smtClean="0"/>
                        <a:t>No</a:t>
                      </a:r>
                    </a:p>
                    <a:p>
                      <a:pPr algn="ctr"/>
                      <a:r>
                        <a:rPr lang="en-GB" sz="1200" dirty="0" smtClean="0"/>
                        <a:t>(315)</a:t>
                      </a:r>
                    </a:p>
                    <a:p>
                      <a:pPr algn="ctr"/>
                      <a:r>
                        <a:rPr lang="en-GB" sz="1200" dirty="0" smtClean="0"/>
                        <a:t>%</a:t>
                      </a:r>
                      <a:endParaRPr lang="en-GB" sz="1200" dirty="0"/>
                    </a:p>
                  </a:txBody>
                  <a:tcPr marL="36000" marR="36000" marT="36000" marB="36000" anchor="b"/>
                </a:tc>
              </a:tr>
              <a:tr h="565383">
                <a:tc>
                  <a:txBody>
                    <a:bodyPr/>
                    <a:lstStyle/>
                    <a:p>
                      <a:r>
                        <a:rPr lang="en-IE" sz="1400" dirty="0" smtClean="0">
                          <a:solidFill>
                            <a:srgbClr val="22505F"/>
                          </a:solidFill>
                        </a:rPr>
                        <a:t>It is exploitative to those taking part in the scheme</a:t>
                      </a:r>
                      <a:endParaRPr lang="en-IE" sz="1400" dirty="0">
                        <a:solidFill>
                          <a:srgbClr val="22505F"/>
                        </a:solidFill>
                      </a:endParaRPr>
                    </a:p>
                  </a:txBody>
                  <a:tcPr marL="36000" marR="36000" marT="36000" marB="36000" anchor="ctr"/>
                </a:tc>
                <a:tc>
                  <a:txBody>
                    <a:bodyPr/>
                    <a:lstStyle/>
                    <a:p>
                      <a:pPr algn="ctr"/>
                      <a:r>
                        <a:rPr lang="en-GB" sz="1400" b="1" dirty="0" smtClean="0"/>
                        <a:t>52</a:t>
                      </a:r>
                      <a:endParaRPr lang="en-GB" sz="1400" b="1" dirty="0"/>
                    </a:p>
                  </a:txBody>
                  <a:tcPr marL="36000" marR="36000" marT="36000" marB="36000" anchor="ctr"/>
                </a:tc>
                <a:tc>
                  <a:txBody>
                    <a:bodyPr/>
                    <a:lstStyle/>
                    <a:p>
                      <a:pPr algn="ctr"/>
                      <a:r>
                        <a:rPr lang="en-GB" sz="1400" dirty="0" smtClean="0"/>
                        <a:t>54</a:t>
                      </a:r>
                      <a:endParaRPr lang="en-GB" sz="1400" dirty="0"/>
                    </a:p>
                  </a:txBody>
                  <a:tcPr marL="36000" marR="36000" marT="36000" marB="36000" anchor="ctr"/>
                </a:tc>
                <a:tc>
                  <a:txBody>
                    <a:bodyPr/>
                    <a:lstStyle/>
                    <a:p>
                      <a:pPr algn="ctr"/>
                      <a:r>
                        <a:rPr lang="en-GB" sz="1400" dirty="0" smtClean="0"/>
                        <a:t>51</a:t>
                      </a:r>
                      <a:endParaRPr lang="en-GB" sz="1400" dirty="0"/>
                    </a:p>
                  </a:txBody>
                  <a:tcPr marL="36000" marR="36000" marT="36000" marB="36000" anchor="ctr"/>
                </a:tc>
                <a:tc>
                  <a:txBody>
                    <a:bodyPr/>
                    <a:lstStyle/>
                    <a:p>
                      <a:pPr algn="ctr"/>
                      <a:r>
                        <a:rPr lang="en-GB" sz="1400" dirty="0" smtClean="0"/>
                        <a:t>47</a:t>
                      </a:r>
                      <a:endParaRPr lang="en-GB" sz="1400" dirty="0"/>
                    </a:p>
                  </a:txBody>
                  <a:tcPr marL="36000" marR="36000" marT="36000" marB="36000" anchor="ctr"/>
                </a:tc>
                <a:tc>
                  <a:txBody>
                    <a:bodyPr/>
                    <a:lstStyle/>
                    <a:p>
                      <a:pPr algn="ctr"/>
                      <a:r>
                        <a:rPr lang="en-GB" sz="1400" dirty="0" smtClean="0"/>
                        <a:t>56</a:t>
                      </a:r>
                      <a:endParaRPr lang="en-GB" sz="1400" dirty="0"/>
                    </a:p>
                  </a:txBody>
                  <a:tcPr marL="36000" marR="36000" marT="36000" marB="36000" anchor="ctr">
                    <a:solidFill>
                      <a:schemeClr val="accent3"/>
                    </a:solidFill>
                  </a:tcPr>
                </a:tc>
                <a:tc>
                  <a:txBody>
                    <a:bodyPr/>
                    <a:lstStyle/>
                    <a:p>
                      <a:pPr algn="ctr"/>
                      <a:r>
                        <a:rPr lang="en-GB" sz="1400" dirty="0" smtClean="0"/>
                        <a:t>48</a:t>
                      </a:r>
                      <a:endParaRPr lang="en-GB" sz="1400" dirty="0"/>
                    </a:p>
                  </a:txBody>
                  <a:tcPr marL="36000" marR="36000" marT="36000" marB="36000" anchor="ctr">
                    <a:solidFill>
                      <a:schemeClr val="tx1">
                        <a:lumMod val="85000"/>
                      </a:schemeClr>
                    </a:solidFill>
                  </a:tcPr>
                </a:tc>
                <a:tc>
                  <a:txBody>
                    <a:bodyPr/>
                    <a:lstStyle/>
                    <a:p>
                      <a:pPr algn="ctr"/>
                      <a:r>
                        <a:rPr lang="en-GB" sz="1400" dirty="0" smtClean="0"/>
                        <a:t>56</a:t>
                      </a:r>
                      <a:endParaRPr lang="en-GB" sz="1400" dirty="0"/>
                    </a:p>
                  </a:txBody>
                  <a:tcPr marL="36000" marR="36000" marT="36000" marB="36000" anchor="ctr">
                    <a:solidFill>
                      <a:schemeClr val="accent3"/>
                    </a:solidFill>
                  </a:tcPr>
                </a:tc>
                <a:tc>
                  <a:txBody>
                    <a:bodyPr/>
                    <a:lstStyle/>
                    <a:p>
                      <a:pPr algn="ctr"/>
                      <a:r>
                        <a:rPr lang="en-GB" sz="1400" dirty="0" smtClean="0"/>
                        <a:t>34</a:t>
                      </a:r>
                      <a:endParaRPr lang="en-GB" sz="1400" dirty="0"/>
                    </a:p>
                  </a:txBody>
                  <a:tcPr marL="36000" marR="36000" marT="36000" marB="36000" anchor="ctr">
                    <a:solidFill>
                      <a:schemeClr val="tx1">
                        <a:lumMod val="85000"/>
                      </a:schemeClr>
                    </a:solidFill>
                  </a:tcPr>
                </a:tc>
                <a:tc>
                  <a:txBody>
                    <a:bodyPr/>
                    <a:lstStyle/>
                    <a:p>
                      <a:pPr algn="ctr"/>
                      <a:r>
                        <a:rPr lang="en-GB" sz="1400" dirty="0" smtClean="0"/>
                        <a:t>53</a:t>
                      </a:r>
                      <a:endParaRPr lang="en-GB" sz="1400" dirty="0"/>
                    </a:p>
                  </a:txBody>
                  <a:tcPr marL="36000" marR="36000" marT="36000" marB="36000" anchor="ctr"/>
                </a:tc>
                <a:tc>
                  <a:txBody>
                    <a:bodyPr/>
                    <a:lstStyle/>
                    <a:p>
                      <a:pPr algn="ctr"/>
                      <a:r>
                        <a:rPr lang="en-GB" sz="1400" dirty="0" smtClean="0"/>
                        <a:t>61</a:t>
                      </a:r>
                      <a:endParaRPr lang="en-GB" sz="1400" dirty="0"/>
                    </a:p>
                  </a:txBody>
                  <a:tcPr marL="36000" marR="36000" marT="36000" marB="36000" anchor="ctr">
                    <a:solidFill>
                      <a:schemeClr val="accent3"/>
                    </a:solidFill>
                  </a:tcPr>
                </a:tc>
                <a:tc>
                  <a:txBody>
                    <a:bodyPr/>
                    <a:lstStyle/>
                    <a:p>
                      <a:pPr algn="ctr"/>
                      <a:r>
                        <a:rPr lang="en-GB" sz="1400" dirty="0" smtClean="0"/>
                        <a:t>53</a:t>
                      </a:r>
                      <a:endParaRPr lang="en-GB" sz="1400" dirty="0"/>
                    </a:p>
                  </a:txBody>
                  <a:tcPr marL="36000" marR="36000" marT="36000" marB="36000" anchor="ctr"/>
                </a:tc>
                <a:tc>
                  <a:txBody>
                    <a:bodyPr/>
                    <a:lstStyle/>
                    <a:p>
                      <a:pPr algn="ctr"/>
                      <a:r>
                        <a:rPr lang="en-GB" sz="1400" dirty="0" smtClean="0"/>
                        <a:t>64</a:t>
                      </a:r>
                      <a:endParaRPr lang="en-GB" sz="1400" dirty="0"/>
                    </a:p>
                  </a:txBody>
                  <a:tcPr marL="36000" marR="36000" marT="36000" marB="36000" anchor="ctr">
                    <a:solidFill>
                      <a:schemeClr val="accent3"/>
                    </a:solidFill>
                  </a:tcPr>
                </a:tc>
                <a:tc>
                  <a:txBody>
                    <a:bodyPr/>
                    <a:lstStyle/>
                    <a:p>
                      <a:pPr algn="ctr"/>
                      <a:r>
                        <a:rPr lang="en-GB" sz="1400" dirty="0" smtClean="0"/>
                        <a:t>48</a:t>
                      </a:r>
                      <a:endParaRPr lang="en-GB" sz="1400" dirty="0"/>
                    </a:p>
                  </a:txBody>
                  <a:tcPr marL="36000" marR="36000" marT="36000" marB="36000" anchor="ctr"/>
                </a:tc>
              </a:tr>
              <a:tr h="565383">
                <a:tc>
                  <a:txBody>
                    <a:bodyPr/>
                    <a:lstStyle/>
                    <a:p>
                      <a:r>
                        <a:rPr lang="en-IE" sz="1400" dirty="0" smtClean="0"/>
                        <a:t>It takes the place of an actual paid job</a:t>
                      </a:r>
                    </a:p>
                  </a:txBody>
                  <a:tcPr marL="36000" marR="36000" marT="36000" marB="36000" anchor="ctr"/>
                </a:tc>
                <a:tc>
                  <a:txBody>
                    <a:bodyPr/>
                    <a:lstStyle/>
                    <a:p>
                      <a:pPr algn="ctr"/>
                      <a:r>
                        <a:rPr lang="en-GB" sz="1400" b="1" dirty="0" smtClean="0"/>
                        <a:t>57</a:t>
                      </a:r>
                      <a:endParaRPr lang="en-GB" sz="1400" b="1" dirty="0"/>
                    </a:p>
                  </a:txBody>
                  <a:tcPr marL="36000" marR="36000" marT="36000" marB="36000" anchor="ctr"/>
                </a:tc>
                <a:tc>
                  <a:txBody>
                    <a:bodyPr/>
                    <a:lstStyle/>
                    <a:p>
                      <a:pPr algn="ctr"/>
                      <a:r>
                        <a:rPr lang="en-GB" sz="1400" dirty="0" smtClean="0"/>
                        <a:t>56</a:t>
                      </a:r>
                      <a:endParaRPr lang="en-GB" sz="1400" dirty="0"/>
                    </a:p>
                  </a:txBody>
                  <a:tcPr marL="36000" marR="36000" marT="36000" marB="36000" anchor="ctr"/>
                </a:tc>
                <a:tc>
                  <a:txBody>
                    <a:bodyPr/>
                    <a:lstStyle/>
                    <a:p>
                      <a:pPr algn="ctr"/>
                      <a:r>
                        <a:rPr lang="en-GB" sz="1400" dirty="0" smtClean="0"/>
                        <a:t>58</a:t>
                      </a:r>
                      <a:endParaRPr lang="en-GB" sz="1400" dirty="0"/>
                    </a:p>
                  </a:txBody>
                  <a:tcPr marL="36000" marR="36000" marT="36000" marB="36000" anchor="ctr"/>
                </a:tc>
                <a:tc>
                  <a:txBody>
                    <a:bodyPr/>
                    <a:lstStyle/>
                    <a:p>
                      <a:pPr algn="ctr"/>
                      <a:r>
                        <a:rPr lang="en-GB" sz="1400" dirty="0" smtClean="0"/>
                        <a:t>51</a:t>
                      </a:r>
                      <a:endParaRPr lang="en-GB" sz="1400" dirty="0"/>
                    </a:p>
                  </a:txBody>
                  <a:tcPr marL="36000" marR="36000" marT="36000" marB="36000" anchor="ctr">
                    <a:solidFill>
                      <a:schemeClr val="tx1">
                        <a:lumMod val="85000"/>
                      </a:schemeClr>
                    </a:solidFill>
                  </a:tcPr>
                </a:tc>
                <a:tc>
                  <a:txBody>
                    <a:bodyPr/>
                    <a:lstStyle/>
                    <a:p>
                      <a:pPr algn="ctr"/>
                      <a:r>
                        <a:rPr lang="en-GB" sz="1400" dirty="0" smtClean="0"/>
                        <a:t>61</a:t>
                      </a:r>
                      <a:endParaRPr lang="en-GB" sz="1400" dirty="0"/>
                    </a:p>
                  </a:txBody>
                  <a:tcPr marL="36000" marR="36000" marT="36000" marB="36000" anchor="ctr">
                    <a:solidFill>
                      <a:schemeClr val="accent3"/>
                    </a:solidFill>
                  </a:tcPr>
                </a:tc>
                <a:tc>
                  <a:txBody>
                    <a:bodyPr/>
                    <a:lstStyle/>
                    <a:p>
                      <a:pPr algn="ctr"/>
                      <a:r>
                        <a:rPr lang="en-GB" sz="1400" dirty="0" smtClean="0"/>
                        <a:t>48</a:t>
                      </a:r>
                      <a:endParaRPr lang="en-GB" sz="1400" dirty="0"/>
                    </a:p>
                  </a:txBody>
                  <a:tcPr marL="36000" marR="36000" marT="36000" marB="36000" anchor="ctr">
                    <a:solidFill>
                      <a:schemeClr val="tx1">
                        <a:lumMod val="85000"/>
                      </a:schemeClr>
                    </a:solidFill>
                  </a:tcPr>
                </a:tc>
                <a:tc>
                  <a:txBody>
                    <a:bodyPr/>
                    <a:lstStyle/>
                    <a:p>
                      <a:pPr algn="ctr"/>
                      <a:r>
                        <a:rPr lang="en-GB" sz="1400" dirty="0" smtClean="0"/>
                        <a:t>67</a:t>
                      </a:r>
                      <a:endParaRPr lang="en-GB" sz="1400" dirty="0"/>
                    </a:p>
                  </a:txBody>
                  <a:tcPr marL="36000" marR="36000" marT="36000" marB="36000" anchor="ctr">
                    <a:solidFill>
                      <a:schemeClr val="accent3"/>
                    </a:solidFill>
                  </a:tcPr>
                </a:tc>
                <a:tc>
                  <a:txBody>
                    <a:bodyPr/>
                    <a:lstStyle/>
                    <a:p>
                      <a:pPr algn="ctr"/>
                      <a:r>
                        <a:rPr lang="en-GB" sz="1400" dirty="0" smtClean="0"/>
                        <a:t>43</a:t>
                      </a:r>
                      <a:endParaRPr lang="en-GB" sz="1400" dirty="0"/>
                    </a:p>
                  </a:txBody>
                  <a:tcPr marL="36000" marR="36000" marT="36000" marB="36000" anchor="ctr">
                    <a:solidFill>
                      <a:schemeClr val="tx1">
                        <a:lumMod val="85000"/>
                      </a:schemeClr>
                    </a:solidFill>
                  </a:tcPr>
                </a:tc>
                <a:tc>
                  <a:txBody>
                    <a:bodyPr/>
                    <a:lstStyle/>
                    <a:p>
                      <a:pPr algn="ctr"/>
                      <a:r>
                        <a:rPr lang="en-GB" sz="1400" dirty="0" smtClean="0"/>
                        <a:t>60</a:t>
                      </a:r>
                      <a:endParaRPr lang="en-GB" sz="1400" dirty="0"/>
                    </a:p>
                  </a:txBody>
                  <a:tcPr marL="36000" marR="36000" marT="36000" marB="36000" anchor="ctr"/>
                </a:tc>
                <a:tc>
                  <a:txBody>
                    <a:bodyPr/>
                    <a:lstStyle/>
                    <a:p>
                      <a:pPr algn="ctr"/>
                      <a:r>
                        <a:rPr lang="en-GB" sz="1400" dirty="0" smtClean="0"/>
                        <a:t>64</a:t>
                      </a:r>
                      <a:endParaRPr lang="en-GB" sz="1400" dirty="0"/>
                    </a:p>
                  </a:txBody>
                  <a:tcPr marL="36000" marR="36000" marT="36000" marB="36000" anchor="ctr">
                    <a:solidFill>
                      <a:schemeClr val="accent3"/>
                    </a:solidFill>
                  </a:tcPr>
                </a:tc>
                <a:tc>
                  <a:txBody>
                    <a:bodyPr/>
                    <a:lstStyle/>
                    <a:p>
                      <a:pPr algn="ctr"/>
                      <a:r>
                        <a:rPr lang="en-GB" sz="1400" dirty="0" smtClean="0"/>
                        <a:t>55</a:t>
                      </a:r>
                      <a:endParaRPr lang="en-GB" sz="1400" dirty="0"/>
                    </a:p>
                  </a:txBody>
                  <a:tcPr marL="36000" marR="36000" marT="36000" marB="36000" anchor="ctr"/>
                </a:tc>
                <a:tc>
                  <a:txBody>
                    <a:bodyPr/>
                    <a:lstStyle/>
                    <a:p>
                      <a:pPr algn="ctr"/>
                      <a:r>
                        <a:rPr lang="en-GB" sz="1400" dirty="0" smtClean="0"/>
                        <a:t>68</a:t>
                      </a:r>
                      <a:endParaRPr lang="en-GB" sz="1400" dirty="0"/>
                    </a:p>
                  </a:txBody>
                  <a:tcPr marL="36000" marR="36000" marT="36000" marB="36000" anchor="ctr">
                    <a:solidFill>
                      <a:schemeClr val="accent3"/>
                    </a:solidFill>
                  </a:tcPr>
                </a:tc>
                <a:tc>
                  <a:txBody>
                    <a:bodyPr/>
                    <a:lstStyle/>
                    <a:p>
                      <a:pPr algn="ctr"/>
                      <a:r>
                        <a:rPr lang="en-GB" sz="1400" dirty="0" smtClean="0"/>
                        <a:t>53</a:t>
                      </a:r>
                      <a:endParaRPr lang="en-GB" sz="1400" dirty="0"/>
                    </a:p>
                  </a:txBody>
                  <a:tcPr marL="36000" marR="36000" marT="36000" marB="36000" anchor="ctr"/>
                </a:tc>
              </a:tr>
              <a:tr h="565383">
                <a:tc>
                  <a:txBody>
                    <a:bodyPr/>
                    <a:lstStyle/>
                    <a:p>
                      <a:r>
                        <a:rPr lang="en-IE" sz="1400" dirty="0" smtClean="0"/>
                        <a:t>It provides valuable work experience to jobseekers</a:t>
                      </a:r>
                    </a:p>
                  </a:txBody>
                  <a:tcPr marL="36000" marR="36000" marT="36000" marB="36000" anchor="ctr"/>
                </a:tc>
                <a:tc>
                  <a:txBody>
                    <a:bodyPr/>
                    <a:lstStyle/>
                    <a:p>
                      <a:pPr algn="ctr"/>
                      <a:r>
                        <a:rPr lang="en-GB" sz="1400" b="1" dirty="0" smtClean="0"/>
                        <a:t>74</a:t>
                      </a:r>
                      <a:endParaRPr lang="en-GB" sz="1400" b="1" dirty="0"/>
                    </a:p>
                  </a:txBody>
                  <a:tcPr marL="36000" marR="36000" marT="36000" marB="36000" anchor="ctr"/>
                </a:tc>
                <a:tc>
                  <a:txBody>
                    <a:bodyPr/>
                    <a:lstStyle/>
                    <a:p>
                      <a:pPr algn="ctr"/>
                      <a:r>
                        <a:rPr lang="en-GB" sz="1400" dirty="0" smtClean="0"/>
                        <a:t>74</a:t>
                      </a:r>
                      <a:endParaRPr lang="en-GB" sz="1400" dirty="0"/>
                    </a:p>
                  </a:txBody>
                  <a:tcPr marL="36000" marR="36000" marT="36000" marB="36000" anchor="ctr"/>
                </a:tc>
                <a:tc>
                  <a:txBody>
                    <a:bodyPr/>
                    <a:lstStyle/>
                    <a:p>
                      <a:pPr algn="ctr"/>
                      <a:r>
                        <a:rPr lang="en-GB" sz="1400" dirty="0" smtClean="0"/>
                        <a:t>74</a:t>
                      </a:r>
                      <a:endParaRPr lang="en-GB" sz="1400" dirty="0"/>
                    </a:p>
                  </a:txBody>
                  <a:tcPr marL="36000" marR="36000" marT="36000" marB="36000" anchor="ctr"/>
                </a:tc>
                <a:tc>
                  <a:txBody>
                    <a:bodyPr/>
                    <a:lstStyle/>
                    <a:p>
                      <a:pPr algn="ctr"/>
                      <a:r>
                        <a:rPr lang="en-GB" sz="1400" dirty="0" smtClean="0"/>
                        <a:t>72</a:t>
                      </a:r>
                      <a:endParaRPr lang="en-GB" sz="1400" dirty="0"/>
                    </a:p>
                  </a:txBody>
                  <a:tcPr marL="36000" marR="36000" marT="36000" marB="36000" anchor="ctr"/>
                </a:tc>
                <a:tc>
                  <a:txBody>
                    <a:bodyPr/>
                    <a:lstStyle/>
                    <a:p>
                      <a:pPr algn="ctr"/>
                      <a:r>
                        <a:rPr lang="en-GB" sz="1400" dirty="0" smtClean="0"/>
                        <a:t>76</a:t>
                      </a:r>
                      <a:endParaRPr lang="en-GB" sz="1400" dirty="0"/>
                    </a:p>
                  </a:txBody>
                  <a:tcPr marL="36000" marR="36000" marT="36000" marB="36000" anchor="ctr"/>
                </a:tc>
                <a:tc>
                  <a:txBody>
                    <a:bodyPr/>
                    <a:lstStyle/>
                    <a:p>
                      <a:pPr algn="ctr"/>
                      <a:r>
                        <a:rPr lang="en-GB" sz="1400" dirty="0" smtClean="0"/>
                        <a:t>74</a:t>
                      </a:r>
                      <a:endParaRPr lang="en-GB" sz="1400" dirty="0"/>
                    </a:p>
                  </a:txBody>
                  <a:tcPr marL="36000" marR="36000" marT="36000" marB="36000" anchor="ctr"/>
                </a:tc>
                <a:tc>
                  <a:txBody>
                    <a:bodyPr/>
                    <a:lstStyle/>
                    <a:p>
                      <a:pPr algn="ctr"/>
                      <a:r>
                        <a:rPr lang="en-GB" sz="1400" dirty="0" smtClean="0"/>
                        <a:t>75</a:t>
                      </a:r>
                      <a:endParaRPr lang="en-GB" sz="1400" dirty="0"/>
                    </a:p>
                  </a:txBody>
                  <a:tcPr marL="36000" marR="36000" marT="36000" marB="36000" anchor="ctr"/>
                </a:tc>
                <a:tc>
                  <a:txBody>
                    <a:bodyPr/>
                    <a:lstStyle/>
                    <a:p>
                      <a:pPr algn="ctr"/>
                      <a:r>
                        <a:rPr lang="en-GB" sz="1400" dirty="0" smtClean="0"/>
                        <a:t>70</a:t>
                      </a:r>
                      <a:endParaRPr lang="en-GB" sz="1400" dirty="0"/>
                    </a:p>
                  </a:txBody>
                  <a:tcPr marL="36000" marR="36000" marT="36000" marB="36000" anchor="ctr"/>
                </a:tc>
                <a:tc>
                  <a:txBody>
                    <a:bodyPr/>
                    <a:lstStyle/>
                    <a:p>
                      <a:pPr algn="ctr"/>
                      <a:r>
                        <a:rPr lang="en-GB" sz="1400" dirty="0" smtClean="0"/>
                        <a:t>78</a:t>
                      </a:r>
                      <a:endParaRPr lang="en-GB" sz="1400" dirty="0"/>
                    </a:p>
                  </a:txBody>
                  <a:tcPr marL="36000" marR="36000" marT="36000" marB="36000" anchor="ctr"/>
                </a:tc>
                <a:tc>
                  <a:txBody>
                    <a:bodyPr/>
                    <a:lstStyle/>
                    <a:p>
                      <a:pPr algn="ctr"/>
                      <a:r>
                        <a:rPr lang="en-GB" sz="1400" dirty="0" smtClean="0"/>
                        <a:t>74</a:t>
                      </a:r>
                      <a:endParaRPr lang="en-GB" sz="1400" dirty="0"/>
                    </a:p>
                  </a:txBody>
                  <a:tcPr marL="36000" marR="36000" marT="36000" marB="36000" anchor="ctr"/>
                </a:tc>
                <a:tc>
                  <a:txBody>
                    <a:bodyPr/>
                    <a:lstStyle/>
                    <a:p>
                      <a:pPr algn="ctr"/>
                      <a:r>
                        <a:rPr lang="en-GB" sz="1400" dirty="0" smtClean="0"/>
                        <a:t>73</a:t>
                      </a:r>
                      <a:endParaRPr lang="en-GB" sz="1400" dirty="0"/>
                    </a:p>
                  </a:txBody>
                  <a:tcPr marL="36000" marR="36000" marT="36000" marB="36000" anchor="ctr"/>
                </a:tc>
                <a:tc>
                  <a:txBody>
                    <a:bodyPr/>
                    <a:lstStyle/>
                    <a:p>
                      <a:pPr algn="ctr"/>
                      <a:r>
                        <a:rPr lang="en-GB" sz="1400" dirty="0" smtClean="0"/>
                        <a:t>64</a:t>
                      </a:r>
                      <a:endParaRPr lang="en-GB" sz="1400" dirty="0"/>
                    </a:p>
                  </a:txBody>
                  <a:tcPr marL="36000" marR="36000" marT="36000" marB="36000" anchor="ctr">
                    <a:solidFill>
                      <a:schemeClr val="tx1">
                        <a:lumMod val="85000"/>
                      </a:schemeClr>
                    </a:solidFill>
                  </a:tcPr>
                </a:tc>
                <a:tc>
                  <a:txBody>
                    <a:bodyPr/>
                    <a:lstStyle/>
                    <a:p>
                      <a:pPr algn="ctr"/>
                      <a:r>
                        <a:rPr lang="en-GB" sz="1400" dirty="0" smtClean="0"/>
                        <a:t>79</a:t>
                      </a:r>
                      <a:endParaRPr lang="en-GB" sz="1400" dirty="0"/>
                    </a:p>
                  </a:txBody>
                  <a:tcPr marL="36000" marR="36000" marT="36000" marB="36000" anchor="ctr">
                    <a:solidFill>
                      <a:schemeClr val="accent3"/>
                    </a:solidFill>
                  </a:tcPr>
                </a:tc>
              </a:tr>
              <a:tr h="565383">
                <a:tc>
                  <a:txBody>
                    <a:bodyPr/>
                    <a:lstStyle/>
                    <a:p>
                      <a:r>
                        <a:rPr lang="en-IE" sz="1400" dirty="0" smtClean="0"/>
                        <a:t>It helps jobseekers progress into employment</a:t>
                      </a:r>
                    </a:p>
                  </a:txBody>
                  <a:tcPr marL="36000" marR="36000" marT="36000" marB="36000" anchor="ctr"/>
                </a:tc>
                <a:tc>
                  <a:txBody>
                    <a:bodyPr/>
                    <a:lstStyle/>
                    <a:p>
                      <a:pPr algn="ctr"/>
                      <a:r>
                        <a:rPr lang="en-GB" sz="1400" b="1" dirty="0" smtClean="0"/>
                        <a:t>59</a:t>
                      </a:r>
                      <a:endParaRPr lang="en-GB" sz="1400" b="1" dirty="0"/>
                    </a:p>
                  </a:txBody>
                  <a:tcPr marL="36000" marR="36000" marT="36000" marB="36000" anchor="ctr"/>
                </a:tc>
                <a:tc>
                  <a:txBody>
                    <a:bodyPr/>
                    <a:lstStyle/>
                    <a:p>
                      <a:pPr algn="ctr"/>
                      <a:r>
                        <a:rPr lang="en-GB" sz="1400" dirty="0" smtClean="0"/>
                        <a:t>56</a:t>
                      </a:r>
                      <a:endParaRPr lang="en-GB" sz="1400" dirty="0"/>
                    </a:p>
                  </a:txBody>
                  <a:tcPr marL="36000" marR="36000" marT="36000" marB="36000" anchor="ctr"/>
                </a:tc>
                <a:tc>
                  <a:txBody>
                    <a:bodyPr/>
                    <a:lstStyle/>
                    <a:p>
                      <a:pPr algn="ctr"/>
                      <a:r>
                        <a:rPr lang="en-GB" sz="1400" dirty="0" smtClean="0"/>
                        <a:t>61</a:t>
                      </a:r>
                      <a:endParaRPr lang="en-GB" sz="1400" dirty="0"/>
                    </a:p>
                  </a:txBody>
                  <a:tcPr marL="36000" marR="36000" marT="36000" marB="36000" anchor="ctr"/>
                </a:tc>
                <a:tc>
                  <a:txBody>
                    <a:bodyPr/>
                    <a:lstStyle/>
                    <a:p>
                      <a:pPr algn="ctr"/>
                      <a:r>
                        <a:rPr lang="en-GB" sz="1400" dirty="0" smtClean="0"/>
                        <a:t>58</a:t>
                      </a:r>
                      <a:endParaRPr lang="en-GB" sz="1400" dirty="0"/>
                    </a:p>
                  </a:txBody>
                  <a:tcPr marL="36000" marR="36000" marT="36000" marB="36000" anchor="ctr"/>
                </a:tc>
                <a:tc>
                  <a:txBody>
                    <a:bodyPr/>
                    <a:lstStyle/>
                    <a:p>
                      <a:pPr algn="ctr"/>
                      <a:r>
                        <a:rPr lang="en-GB" sz="1400" dirty="0" smtClean="0"/>
                        <a:t>59</a:t>
                      </a:r>
                      <a:endParaRPr lang="en-GB" sz="1400" dirty="0"/>
                    </a:p>
                  </a:txBody>
                  <a:tcPr marL="36000" marR="36000" marT="36000" marB="36000" anchor="ctr"/>
                </a:tc>
                <a:tc>
                  <a:txBody>
                    <a:bodyPr/>
                    <a:lstStyle/>
                    <a:p>
                      <a:pPr algn="ctr"/>
                      <a:r>
                        <a:rPr lang="en-GB" sz="1400" dirty="0" smtClean="0"/>
                        <a:t>55</a:t>
                      </a:r>
                      <a:endParaRPr lang="en-GB" sz="1400" dirty="0"/>
                    </a:p>
                  </a:txBody>
                  <a:tcPr marL="36000" marR="36000" marT="36000" marB="36000" anchor="ctr"/>
                </a:tc>
                <a:tc>
                  <a:txBody>
                    <a:bodyPr/>
                    <a:lstStyle/>
                    <a:p>
                      <a:pPr algn="ctr"/>
                      <a:r>
                        <a:rPr lang="en-GB" sz="1400" dirty="0" smtClean="0"/>
                        <a:t>65</a:t>
                      </a:r>
                      <a:endParaRPr lang="en-GB" sz="1400" dirty="0"/>
                    </a:p>
                  </a:txBody>
                  <a:tcPr marL="36000" marR="36000" marT="36000" marB="36000" anchor="ctr">
                    <a:solidFill>
                      <a:schemeClr val="accent3"/>
                    </a:solidFill>
                  </a:tcPr>
                </a:tc>
                <a:tc>
                  <a:txBody>
                    <a:bodyPr/>
                    <a:lstStyle/>
                    <a:p>
                      <a:pPr algn="ctr"/>
                      <a:r>
                        <a:rPr lang="en-GB" sz="1400" dirty="0" smtClean="0"/>
                        <a:t>58</a:t>
                      </a:r>
                      <a:endParaRPr lang="en-GB" sz="1400" dirty="0"/>
                    </a:p>
                  </a:txBody>
                  <a:tcPr marL="36000" marR="36000" marT="36000" marB="36000" anchor="ctr"/>
                </a:tc>
                <a:tc>
                  <a:txBody>
                    <a:bodyPr/>
                    <a:lstStyle/>
                    <a:p>
                      <a:pPr algn="ctr"/>
                      <a:r>
                        <a:rPr lang="en-GB" sz="1400" dirty="0" smtClean="0"/>
                        <a:t>64</a:t>
                      </a:r>
                      <a:endParaRPr lang="en-GB" sz="1400" dirty="0"/>
                    </a:p>
                  </a:txBody>
                  <a:tcPr marL="36000" marR="36000" marT="36000" marB="36000" anchor="ctr">
                    <a:solidFill>
                      <a:schemeClr val="accent3"/>
                    </a:solidFill>
                  </a:tcPr>
                </a:tc>
                <a:tc>
                  <a:txBody>
                    <a:bodyPr/>
                    <a:lstStyle/>
                    <a:p>
                      <a:pPr algn="ctr"/>
                      <a:r>
                        <a:rPr lang="en-GB" sz="1400" dirty="0" smtClean="0"/>
                        <a:t>49</a:t>
                      </a:r>
                      <a:endParaRPr lang="en-GB" sz="1400" dirty="0"/>
                    </a:p>
                  </a:txBody>
                  <a:tcPr marL="36000" marR="36000" marT="36000" marB="36000" anchor="ctr">
                    <a:solidFill>
                      <a:schemeClr val="tx1">
                        <a:lumMod val="85000"/>
                      </a:schemeClr>
                    </a:solidFill>
                  </a:tcPr>
                </a:tc>
                <a:tc>
                  <a:txBody>
                    <a:bodyPr/>
                    <a:lstStyle/>
                    <a:p>
                      <a:pPr algn="ctr"/>
                      <a:r>
                        <a:rPr lang="en-GB" sz="1400" dirty="0" smtClean="0"/>
                        <a:t>66</a:t>
                      </a:r>
                      <a:endParaRPr lang="en-GB" sz="1400" dirty="0"/>
                    </a:p>
                  </a:txBody>
                  <a:tcPr marL="36000" marR="36000" marT="36000" marB="36000" anchor="ctr">
                    <a:solidFill>
                      <a:schemeClr val="accent3"/>
                    </a:solidFill>
                  </a:tcPr>
                </a:tc>
                <a:tc>
                  <a:txBody>
                    <a:bodyPr/>
                    <a:lstStyle/>
                    <a:p>
                      <a:pPr algn="ctr"/>
                      <a:r>
                        <a:rPr lang="en-GB" sz="1400" dirty="0" smtClean="0"/>
                        <a:t>50</a:t>
                      </a:r>
                      <a:endParaRPr lang="en-GB" sz="1400" dirty="0"/>
                    </a:p>
                  </a:txBody>
                  <a:tcPr marL="36000" marR="36000" marT="36000" marB="36000" anchor="ctr">
                    <a:solidFill>
                      <a:schemeClr val="tx1">
                        <a:lumMod val="85000"/>
                      </a:schemeClr>
                    </a:solidFill>
                  </a:tcPr>
                </a:tc>
                <a:tc>
                  <a:txBody>
                    <a:bodyPr/>
                    <a:lstStyle/>
                    <a:p>
                      <a:pPr algn="ctr"/>
                      <a:r>
                        <a:rPr lang="en-GB" sz="1400" dirty="0" smtClean="0"/>
                        <a:t>62</a:t>
                      </a:r>
                      <a:endParaRPr lang="en-GB" sz="1400" dirty="0"/>
                    </a:p>
                  </a:txBody>
                  <a:tcPr marL="36000" marR="36000" marT="36000" marB="36000" anchor="ctr"/>
                </a:tc>
              </a:tr>
            </a:tbl>
          </a:graphicData>
        </a:graphic>
      </p:graphicFrame>
      <p:sp>
        <p:nvSpPr>
          <p:cNvPr id="14" name="TextBox 13"/>
          <p:cNvSpPr txBox="1"/>
          <p:nvPr/>
        </p:nvSpPr>
        <p:spPr>
          <a:xfrm>
            <a:off x="8705460" y="6508770"/>
            <a:ext cx="259686" cy="153888"/>
          </a:xfrm>
          <a:prstGeom prst="rect">
            <a:avLst/>
          </a:prstGeom>
          <a:noFill/>
        </p:spPr>
        <p:txBody>
          <a:bodyPr wrap="none" lIns="0" tIns="0" rIns="0" bIns="0" rtlCol="0" anchor="b" anchorCtr="1">
            <a:spAutoFit/>
          </a:bodyPr>
          <a:lstStyle/>
          <a:p>
            <a:pPr algn="ctr"/>
            <a:r>
              <a:rPr lang="en-GB" sz="1000" i="1" dirty="0" smtClean="0">
                <a:solidFill>
                  <a:srgbClr val="22505F"/>
                </a:solidFill>
                <a:cs typeface="Calibri" pitchFamily="34" charset="0"/>
              </a:rPr>
              <a:t>(Q.6)</a:t>
            </a:r>
            <a:endParaRPr lang="en-US" sz="1000" i="1" dirty="0">
              <a:solidFill>
                <a:srgbClr val="22505F"/>
              </a:solidFill>
              <a:cs typeface="Calibri" pitchFamily="34" charset="0"/>
            </a:endParaRPr>
          </a:p>
        </p:txBody>
      </p:sp>
      <p:sp>
        <p:nvSpPr>
          <p:cNvPr id="2" name="Oval 1"/>
          <p:cNvSpPr/>
          <p:nvPr/>
        </p:nvSpPr>
        <p:spPr>
          <a:xfrm>
            <a:off x="4326461" y="2616200"/>
            <a:ext cx="508000" cy="956733"/>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8" name="Oval 7"/>
          <p:cNvSpPr/>
          <p:nvPr/>
        </p:nvSpPr>
        <p:spPr>
          <a:xfrm>
            <a:off x="5333995" y="2641600"/>
            <a:ext cx="508000" cy="956733"/>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0" name="Oval 9"/>
          <p:cNvSpPr/>
          <p:nvPr/>
        </p:nvSpPr>
        <p:spPr>
          <a:xfrm>
            <a:off x="7984061" y="2650066"/>
            <a:ext cx="508000" cy="956733"/>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extLst>
      <p:ext uri="{BB962C8B-B14F-4D97-AF65-F5344CB8AC3E}">
        <p14:creationId xmlns:p14="http://schemas.microsoft.com/office/powerpoint/2010/main" val="18783827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6000" y="805798"/>
            <a:ext cx="1722716" cy="332399"/>
          </a:xfrm>
        </p:spPr>
        <p:txBody>
          <a:bodyPr/>
          <a:lstStyle/>
          <a:p>
            <a:r>
              <a:rPr lang="en-IE" dirty="0" smtClean="0"/>
              <a:t>Methodology</a:t>
            </a:r>
            <a:endParaRPr lang="en-IE" dirty="0"/>
          </a:p>
        </p:txBody>
      </p:sp>
      <p:sp>
        <p:nvSpPr>
          <p:cNvPr id="3" name="Text Placeholder 2"/>
          <p:cNvSpPr>
            <a:spLocks noGrp="1"/>
          </p:cNvSpPr>
          <p:nvPr>
            <p:ph type="body" sz="quarter" idx="13"/>
          </p:nvPr>
        </p:nvSpPr>
        <p:spPr>
          <a:xfrm>
            <a:off x="891687" y="1501027"/>
            <a:ext cx="7054885" cy="2585323"/>
          </a:xfrm>
        </p:spPr>
        <p:txBody>
          <a:bodyPr/>
          <a:lstStyle/>
          <a:p>
            <a:pPr>
              <a:lnSpc>
                <a:spcPct val="100000"/>
              </a:lnSpc>
              <a:spcBef>
                <a:spcPts val="600"/>
              </a:spcBef>
              <a:spcAft>
                <a:spcPts val="600"/>
              </a:spcAft>
            </a:pPr>
            <a:r>
              <a:rPr lang="en-IE" dirty="0" smtClean="0"/>
              <a:t>412 face-to-face interviews were conducted through on-street intercepts throughout Ireland among those aged 18-25.</a:t>
            </a:r>
          </a:p>
          <a:p>
            <a:pPr>
              <a:lnSpc>
                <a:spcPct val="100000"/>
              </a:lnSpc>
              <a:spcBef>
                <a:spcPts val="600"/>
              </a:spcBef>
              <a:spcAft>
                <a:spcPts val="600"/>
              </a:spcAft>
            </a:pPr>
            <a:r>
              <a:rPr lang="en-IE" dirty="0" smtClean="0"/>
              <a:t>Quotas were set to the known profile of those aged 18-25 living in Ireland based on census 2011 data.  </a:t>
            </a:r>
          </a:p>
          <a:p>
            <a:pPr>
              <a:lnSpc>
                <a:spcPct val="100000"/>
              </a:lnSpc>
              <a:spcBef>
                <a:spcPts val="600"/>
              </a:spcBef>
              <a:spcAft>
                <a:spcPts val="600"/>
              </a:spcAft>
            </a:pPr>
            <a:r>
              <a:rPr lang="en-IE" dirty="0" smtClean="0"/>
              <a:t>All data was then weighted to this known proportion to ensure the data is reflective of this group.</a:t>
            </a:r>
          </a:p>
          <a:p>
            <a:pPr>
              <a:lnSpc>
                <a:spcPct val="100000"/>
              </a:lnSpc>
              <a:spcBef>
                <a:spcPts val="600"/>
              </a:spcBef>
              <a:spcAft>
                <a:spcPts val="600"/>
              </a:spcAft>
            </a:pPr>
            <a:r>
              <a:rPr lang="en-IE" dirty="0" smtClean="0"/>
              <a:t>A sample of 412 files a margin for error of +/- 4.9%.</a:t>
            </a:r>
          </a:p>
          <a:p>
            <a:pPr>
              <a:lnSpc>
                <a:spcPct val="100000"/>
              </a:lnSpc>
              <a:spcBef>
                <a:spcPts val="600"/>
              </a:spcBef>
              <a:spcAft>
                <a:spcPts val="600"/>
              </a:spcAft>
            </a:pPr>
            <a:r>
              <a:rPr lang="en-IE" dirty="0" smtClean="0"/>
              <a:t>Interviewing was conducted during 17</a:t>
            </a:r>
            <a:r>
              <a:rPr lang="en-IE" baseline="30000" dirty="0" smtClean="0"/>
              <a:t>th</a:t>
            </a:r>
            <a:r>
              <a:rPr lang="en-IE" dirty="0" smtClean="0"/>
              <a:t> June – 6</a:t>
            </a:r>
            <a:r>
              <a:rPr lang="en-IE" baseline="30000" dirty="0" smtClean="0"/>
              <a:t>th</a:t>
            </a:r>
            <a:r>
              <a:rPr lang="en-IE" dirty="0" smtClean="0"/>
              <a:t> July 2014.</a:t>
            </a:r>
            <a:endParaRPr lang="en-IE" dirty="0"/>
          </a:p>
        </p:txBody>
      </p:sp>
    </p:spTree>
    <p:extLst>
      <p:ext uri="{BB962C8B-B14F-4D97-AF65-F5344CB8AC3E}">
        <p14:creationId xmlns:p14="http://schemas.microsoft.com/office/powerpoint/2010/main" val="194984949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IE" dirty="0" smtClean="0"/>
              <a:t>Voting Behaviour</a:t>
            </a:r>
            <a:endParaRPr lang="en-IE" dirty="0"/>
          </a:p>
        </p:txBody>
      </p:sp>
      <p:pic>
        <p:nvPicPr>
          <p:cNvPr id="5" name="Picture Placeholder 4"/>
          <p:cNvPicPr>
            <a:picLocks noGrp="1" noChangeAspect="1"/>
          </p:cNvPicPr>
          <p:nvPr>
            <p:ph type="pic" sz="quarter" idx="11"/>
          </p:nvPr>
        </p:nvPicPr>
        <p:blipFill>
          <a:blip r:embed="rId2"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417711344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Chart 24"/>
          <p:cNvGraphicFramePr/>
          <p:nvPr>
            <p:extLst>
              <p:ext uri="{D42A27DB-BD31-4B8C-83A1-F6EECF244321}">
                <p14:modId xmlns:p14="http://schemas.microsoft.com/office/powerpoint/2010/main" val="1609767202"/>
              </p:ext>
            </p:extLst>
          </p:nvPr>
        </p:nvGraphicFramePr>
        <p:xfrm>
          <a:off x="816215" y="836974"/>
          <a:ext cx="3291507" cy="2397983"/>
        </p:xfrm>
        <a:graphic>
          <a:graphicData uri="http://schemas.openxmlformats.org/drawingml/2006/chart">
            <c:chart xmlns:c="http://schemas.openxmlformats.org/drawingml/2006/chart" xmlns:r="http://schemas.openxmlformats.org/officeDocument/2006/relationships" r:id="rId2"/>
          </a:graphicData>
        </a:graphic>
      </p:graphicFrame>
      <p:sp>
        <p:nvSpPr>
          <p:cNvPr id="4" name="Title 3"/>
          <p:cNvSpPr>
            <a:spLocks noGrp="1"/>
          </p:cNvSpPr>
          <p:nvPr>
            <p:ph type="title"/>
          </p:nvPr>
        </p:nvSpPr>
        <p:spPr>
          <a:xfrm>
            <a:off x="576000" y="322816"/>
            <a:ext cx="2974722" cy="353794"/>
          </a:xfrm>
        </p:spPr>
        <p:txBody>
          <a:bodyPr/>
          <a:lstStyle/>
          <a:p>
            <a:r>
              <a:rPr lang="en-IE" dirty="0" smtClean="0"/>
              <a:t>Registered To Vote</a:t>
            </a:r>
            <a:endParaRPr lang="en-GB" dirty="0"/>
          </a:p>
        </p:txBody>
      </p:sp>
      <p:sp>
        <p:nvSpPr>
          <p:cNvPr id="6" name="Text Placeholder 5"/>
          <p:cNvSpPr>
            <a:spLocks noGrp="1"/>
          </p:cNvSpPr>
          <p:nvPr>
            <p:ph type="body" sz="quarter" idx="13"/>
          </p:nvPr>
        </p:nvSpPr>
        <p:spPr>
          <a:xfrm>
            <a:off x="587875" y="682816"/>
            <a:ext cx="3252019" cy="422422"/>
          </a:xfrm>
        </p:spPr>
        <p:txBody>
          <a:bodyPr/>
          <a:lstStyle/>
          <a:p>
            <a:r>
              <a:rPr lang="en-IE" dirty="0" smtClean="0"/>
              <a:t>(Base: All </a:t>
            </a:r>
            <a:r>
              <a:rPr lang="en-IE" dirty="0">
                <a:cs typeface="Calibri" pitchFamily="34" charset="0"/>
              </a:rPr>
              <a:t>Aged 18-25 – 412)</a:t>
            </a:r>
            <a:endParaRPr lang="en-US" dirty="0">
              <a:cs typeface="Calibri" pitchFamily="34" charset="0"/>
            </a:endParaRPr>
          </a:p>
        </p:txBody>
      </p:sp>
      <p:sp>
        <p:nvSpPr>
          <p:cNvPr id="7" name="Text Placeholder 6"/>
          <p:cNvSpPr>
            <a:spLocks noGrp="1"/>
          </p:cNvSpPr>
          <p:nvPr>
            <p:ph type="body" sz="quarter" idx="14"/>
          </p:nvPr>
        </p:nvSpPr>
        <p:spPr/>
        <p:txBody>
          <a:bodyPr>
            <a:noAutofit/>
          </a:bodyPr>
          <a:lstStyle/>
          <a:p>
            <a:r>
              <a:rPr lang="en-GB" dirty="0" smtClean="0"/>
              <a:t>7 in 10 18-25 year olds claim they are registered to vote. Of those who are registered, just over half actually voted. This converts to 38% of all 18-25 year olds actually voting in the recent elections in May 2014.</a:t>
            </a:r>
            <a:endParaRPr lang="en-GB" dirty="0"/>
          </a:p>
        </p:txBody>
      </p:sp>
      <p:sp>
        <p:nvSpPr>
          <p:cNvPr id="15" name="TextBox 14"/>
          <p:cNvSpPr txBox="1"/>
          <p:nvPr/>
        </p:nvSpPr>
        <p:spPr>
          <a:xfrm>
            <a:off x="8582028" y="6508770"/>
            <a:ext cx="506550" cy="153888"/>
          </a:xfrm>
          <a:prstGeom prst="rect">
            <a:avLst/>
          </a:prstGeom>
          <a:noFill/>
        </p:spPr>
        <p:txBody>
          <a:bodyPr wrap="none" lIns="0" tIns="0" rIns="0" bIns="0" rtlCol="0" anchor="b" anchorCtr="1">
            <a:spAutoFit/>
          </a:bodyPr>
          <a:lstStyle/>
          <a:p>
            <a:pPr algn="ctr"/>
            <a:r>
              <a:rPr lang="en-GB" sz="1000" i="1" dirty="0" smtClean="0">
                <a:solidFill>
                  <a:srgbClr val="22505F"/>
                </a:solidFill>
                <a:cs typeface="Calibri" pitchFamily="34" charset="0"/>
              </a:rPr>
              <a:t>(Q.15/16)</a:t>
            </a:r>
            <a:endParaRPr lang="en-US" sz="1000" i="1" dirty="0">
              <a:solidFill>
                <a:srgbClr val="22505F"/>
              </a:solidFill>
              <a:cs typeface="Calibri" pitchFamily="34" charset="0"/>
            </a:endParaRPr>
          </a:p>
        </p:txBody>
      </p:sp>
      <p:sp>
        <p:nvSpPr>
          <p:cNvPr id="58" name="Text Box 48"/>
          <p:cNvSpPr txBox="1">
            <a:spLocks noChangeArrowheads="1"/>
          </p:cNvSpPr>
          <p:nvPr/>
        </p:nvSpPr>
        <p:spPr bwMode="auto">
          <a:xfrm>
            <a:off x="350238" y="1318356"/>
            <a:ext cx="1375506"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No, Not Registered</a:t>
            </a:r>
          </a:p>
        </p:txBody>
      </p:sp>
      <p:sp>
        <p:nvSpPr>
          <p:cNvPr id="59" name="Text Box 48"/>
          <p:cNvSpPr txBox="1">
            <a:spLocks noChangeArrowheads="1"/>
          </p:cNvSpPr>
          <p:nvPr/>
        </p:nvSpPr>
        <p:spPr bwMode="auto">
          <a:xfrm>
            <a:off x="3223947" y="2671821"/>
            <a:ext cx="1058881"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Yes, registered</a:t>
            </a:r>
          </a:p>
        </p:txBody>
      </p:sp>
      <p:graphicFrame>
        <p:nvGraphicFramePr>
          <p:cNvPr id="18" name="Table 17"/>
          <p:cNvGraphicFramePr>
            <a:graphicFrameLocks noGrp="1"/>
          </p:cNvGraphicFramePr>
          <p:nvPr>
            <p:extLst>
              <p:ext uri="{D42A27DB-BD31-4B8C-83A1-F6EECF244321}">
                <p14:modId xmlns:p14="http://schemas.microsoft.com/office/powerpoint/2010/main" val="2839684426"/>
              </p:ext>
            </p:extLst>
          </p:nvPr>
        </p:nvGraphicFramePr>
        <p:xfrm>
          <a:off x="1658627" y="3051472"/>
          <a:ext cx="1630427" cy="2417400"/>
        </p:xfrm>
        <a:graphic>
          <a:graphicData uri="http://schemas.openxmlformats.org/drawingml/2006/table">
            <a:tbl>
              <a:tblPr firstRow="1" bandRow="1">
                <a:tableStyleId>{69CF1AB2-1976-4502-BF36-3FF5EA218861}</a:tableStyleId>
              </a:tblPr>
              <a:tblGrid>
                <a:gridCol w="1109409"/>
                <a:gridCol w="521018"/>
              </a:tblGrid>
              <a:tr h="128550">
                <a:tc>
                  <a:txBody>
                    <a:bodyPr/>
                    <a:lstStyle/>
                    <a:p>
                      <a:r>
                        <a:rPr lang="en-IE" b="0" dirty="0" smtClean="0"/>
                        <a:t>Male </a:t>
                      </a:r>
                      <a:endParaRPr lang="en-IE" b="0" dirty="0"/>
                    </a:p>
                  </a:txBody>
                  <a:tcPr marL="36000" marR="36000" marT="18000" marB="18000"/>
                </a:tc>
                <a:tc>
                  <a:txBody>
                    <a:bodyPr/>
                    <a:lstStyle/>
                    <a:p>
                      <a:pPr algn="ctr"/>
                      <a:r>
                        <a:rPr lang="en-IE" b="0" dirty="0" smtClean="0"/>
                        <a:t>67%</a:t>
                      </a:r>
                      <a:endParaRPr lang="en-IE" b="0" dirty="0"/>
                    </a:p>
                  </a:txBody>
                  <a:tcPr marL="36000" marR="36000" marT="18000" marB="18000"/>
                </a:tc>
              </a:tr>
              <a:tr h="128550">
                <a:tc>
                  <a:txBody>
                    <a:bodyPr/>
                    <a:lstStyle/>
                    <a:p>
                      <a:r>
                        <a:rPr lang="en-IE" dirty="0" smtClean="0"/>
                        <a:t>Female</a:t>
                      </a:r>
                      <a:endParaRPr lang="en-IE" dirty="0"/>
                    </a:p>
                  </a:txBody>
                  <a:tcPr marL="36000" marR="36000" marT="18000" marB="18000"/>
                </a:tc>
                <a:tc>
                  <a:txBody>
                    <a:bodyPr/>
                    <a:lstStyle/>
                    <a:p>
                      <a:pPr algn="ctr"/>
                      <a:r>
                        <a:rPr lang="en-IE" dirty="0" smtClean="0"/>
                        <a:t>72%</a:t>
                      </a:r>
                      <a:endParaRPr lang="en-IE" dirty="0"/>
                    </a:p>
                  </a:txBody>
                  <a:tcPr marL="36000" marR="36000" marT="18000" marB="18000"/>
                </a:tc>
              </a:tr>
              <a:tr h="128550">
                <a:tc>
                  <a:txBody>
                    <a:bodyPr/>
                    <a:lstStyle/>
                    <a:p>
                      <a:r>
                        <a:rPr lang="en-IE" dirty="0" smtClean="0"/>
                        <a:t>18-21</a:t>
                      </a:r>
                      <a:endParaRPr lang="en-IE" dirty="0"/>
                    </a:p>
                  </a:txBody>
                  <a:tcPr marL="36000" marR="36000" marT="18000" marB="18000"/>
                </a:tc>
                <a:tc>
                  <a:txBody>
                    <a:bodyPr/>
                    <a:lstStyle/>
                    <a:p>
                      <a:pPr algn="ctr"/>
                      <a:r>
                        <a:rPr lang="en-IE" dirty="0" smtClean="0"/>
                        <a:t>57%</a:t>
                      </a:r>
                      <a:endParaRPr lang="en-IE" dirty="0"/>
                    </a:p>
                  </a:txBody>
                  <a:tcPr marL="36000" marR="36000" marT="18000" marB="18000">
                    <a:solidFill>
                      <a:schemeClr val="tx1">
                        <a:lumMod val="85000"/>
                      </a:schemeClr>
                    </a:solidFill>
                  </a:tcPr>
                </a:tc>
              </a:tr>
              <a:tr h="128550">
                <a:tc>
                  <a:txBody>
                    <a:bodyPr/>
                    <a:lstStyle/>
                    <a:p>
                      <a:r>
                        <a:rPr lang="en-IE" dirty="0" smtClean="0"/>
                        <a:t>22-25</a:t>
                      </a:r>
                      <a:endParaRPr lang="en-IE" dirty="0"/>
                    </a:p>
                  </a:txBody>
                  <a:tcPr marL="36000" marR="36000" marT="18000" marB="18000"/>
                </a:tc>
                <a:tc>
                  <a:txBody>
                    <a:bodyPr/>
                    <a:lstStyle/>
                    <a:p>
                      <a:pPr algn="ctr"/>
                      <a:r>
                        <a:rPr lang="en-IE" dirty="0" smtClean="0"/>
                        <a:t>81%</a:t>
                      </a:r>
                      <a:endParaRPr lang="en-IE" dirty="0"/>
                    </a:p>
                  </a:txBody>
                  <a:tcPr marL="36000" marR="36000" marT="18000" marB="18000">
                    <a:solidFill>
                      <a:schemeClr val="accent3"/>
                    </a:solidFill>
                  </a:tcPr>
                </a:tc>
              </a:tr>
              <a:tr h="128550">
                <a:tc>
                  <a:txBody>
                    <a:bodyPr/>
                    <a:lstStyle/>
                    <a:p>
                      <a:r>
                        <a:rPr lang="en-IE" dirty="0" smtClean="0"/>
                        <a:t>ABC1</a:t>
                      </a:r>
                      <a:endParaRPr lang="en-IE" dirty="0"/>
                    </a:p>
                  </a:txBody>
                  <a:tcPr marL="36000" marR="36000" marT="18000" marB="18000"/>
                </a:tc>
                <a:tc>
                  <a:txBody>
                    <a:bodyPr/>
                    <a:lstStyle/>
                    <a:p>
                      <a:pPr algn="ctr"/>
                      <a:r>
                        <a:rPr lang="en-IE" dirty="0" smtClean="0"/>
                        <a:t>72%</a:t>
                      </a:r>
                      <a:endParaRPr lang="en-IE" dirty="0"/>
                    </a:p>
                  </a:txBody>
                  <a:tcPr marL="36000" marR="36000" marT="18000" marB="18000"/>
                </a:tc>
              </a:tr>
              <a:tr h="128550">
                <a:tc>
                  <a:txBody>
                    <a:bodyPr/>
                    <a:lstStyle/>
                    <a:p>
                      <a:r>
                        <a:rPr lang="en-IE" dirty="0" smtClean="0"/>
                        <a:t>C2DE</a:t>
                      </a:r>
                      <a:endParaRPr lang="en-IE" dirty="0"/>
                    </a:p>
                  </a:txBody>
                  <a:tcPr marL="36000" marR="36000" marT="18000" marB="18000"/>
                </a:tc>
                <a:tc>
                  <a:txBody>
                    <a:bodyPr/>
                    <a:lstStyle/>
                    <a:p>
                      <a:pPr algn="ctr"/>
                      <a:r>
                        <a:rPr lang="en-IE" dirty="0" smtClean="0"/>
                        <a:t>66%</a:t>
                      </a:r>
                      <a:endParaRPr lang="en-IE" dirty="0"/>
                    </a:p>
                  </a:txBody>
                  <a:tcPr marL="36000" marR="36000" marT="18000" marB="18000">
                    <a:solidFill>
                      <a:schemeClr val="tx1">
                        <a:lumMod val="85000"/>
                      </a:schemeClr>
                    </a:solidFill>
                  </a:tcPr>
                </a:tc>
              </a:tr>
              <a:tr h="128550">
                <a:tc>
                  <a:txBody>
                    <a:bodyPr/>
                    <a:lstStyle/>
                    <a:p>
                      <a:r>
                        <a:rPr lang="en-IE" dirty="0" smtClean="0"/>
                        <a:t>Dublin</a:t>
                      </a:r>
                      <a:endParaRPr lang="en-IE" dirty="0"/>
                    </a:p>
                  </a:txBody>
                  <a:tcPr marL="36000" marR="36000" marT="18000" marB="18000"/>
                </a:tc>
                <a:tc>
                  <a:txBody>
                    <a:bodyPr/>
                    <a:lstStyle/>
                    <a:p>
                      <a:pPr algn="ctr"/>
                      <a:r>
                        <a:rPr lang="en-IE" dirty="0" smtClean="0"/>
                        <a:t>65%</a:t>
                      </a:r>
                      <a:endParaRPr lang="en-IE" dirty="0"/>
                    </a:p>
                  </a:txBody>
                  <a:tcPr marL="36000" marR="36000" marT="18000" marB="18000">
                    <a:solidFill>
                      <a:schemeClr val="tx1">
                        <a:lumMod val="85000"/>
                      </a:schemeClr>
                    </a:solidFill>
                  </a:tcPr>
                </a:tc>
              </a:tr>
              <a:tr h="128550">
                <a:tc>
                  <a:txBody>
                    <a:bodyPr/>
                    <a:lstStyle/>
                    <a:p>
                      <a:r>
                        <a:rPr lang="en-IE" dirty="0" smtClean="0"/>
                        <a:t>ROL</a:t>
                      </a:r>
                      <a:endParaRPr lang="en-IE" dirty="0"/>
                    </a:p>
                  </a:txBody>
                  <a:tcPr marL="36000" marR="36000" marT="18000" marB="18000"/>
                </a:tc>
                <a:tc>
                  <a:txBody>
                    <a:bodyPr/>
                    <a:lstStyle/>
                    <a:p>
                      <a:pPr algn="ctr"/>
                      <a:r>
                        <a:rPr lang="en-IE" dirty="0" smtClean="0"/>
                        <a:t>71%</a:t>
                      </a:r>
                      <a:endParaRPr lang="en-IE" dirty="0"/>
                    </a:p>
                  </a:txBody>
                  <a:tcPr marL="36000" marR="36000" marT="18000" marB="18000"/>
                </a:tc>
              </a:tr>
              <a:tr h="128550">
                <a:tc>
                  <a:txBody>
                    <a:bodyPr/>
                    <a:lstStyle/>
                    <a:p>
                      <a:r>
                        <a:rPr lang="en-IE" dirty="0" smtClean="0"/>
                        <a:t>Munster</a:t>
                      </a:r>
                      <a:endParaRPr lang="en-IE" dirty="0"/>
                    </a:p>
                  </a:txBody>
                  <a:tcPr marL="36000" marR="36000" marT="18000" marB="18000"/>
                </a:tc>
                <a:tc>
                  <a:txBody>
                    <a:bodyPr/>
                    <a:lstStyle/>
                    <a:p>
                      <a:pPr algn="ctr"/>
                      <a:r>
                        <a:rPr lang="en-IE" dirty="0" smtClean="0"/>
                        <a:t>71%</a:t>
                      </a:r>
                      <a:endParaRPr lang="en-IE" dirty="0"/>
                    </a:p>
                  </a:txBody>
                  <a:tcPr marL="36000" marR="36000" marT="18000" marB="18000"/>
                </a:tc>
              </a:tr>
              <a:tr h="128550">
                <a:tc>
                  <a:txBody>
                    <a:bodyPr/>
                    <a:lstStyle/>
                    <a:p>
                      <a:r>
                        <a:rPr lang="en-IE" dirty="0" smtClean="0"/>
                        <a:t>Conn./Ulster</a:t>
                      </a:r>
                      <a:endParaRPr lang="en-IE" dirty="0"/>
                    </a:p>
                  </a:txBody>
                  <a:tcPr marL="36000" marR="36000" marT="18000" marB="18000"/>
                </a:tc>
                <a:tc>
                  <a:txBody>
                    <a:bodyPr/>
                    <a:lstStyle/>
                    <a:p>
                      <a:pPr algn="ctr"/>
                      <a:r>
                        <a:rPr lang="en-IE" dirty="0" smtClean="0"/>
                        <a:t>73%</a:t>
                      </a:r>
                      <a:endParaRPr lang="en-IE" dirty="0"/>
                    </a:p>
                  </a:txBody>
                  <a:tcPr marL="36000" marR="36000" marT="18000" marB="18000">
                    <a:solidFill>
                      <a:schemeClr val="accent3"/>
                    </a:solidFill>
                  </a:tcPr>
                </a:tc>
              </a:tr>
            </a:tbl>
          </a:graphicData>
        </a:graphic>
      </p:graphicFrame>
      <p:cxnSp>
        <p:nvCxnSpPr>
          <p:cNvPr id="8" name="Straight Connector 7"/>
          <p:cNvCxnSpPr/>
          <p:nvPr/>
        </p:nvCxnSpPr>
        <p:spPr>
          <a:xfrm>
            <a:off x="4572000" y="1105238"/>
            <a:ext cx="0" cy="4203032"/>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16" name="Chart 15"/>
          <p:cNvGraphicFramePr/>
          <p:nvPr>
            <p:extLst>
              <p:ext uri="{D42A27DB-BD31-4B8C-83A1-F6EECF244321}">
                <p14:modId xmlns:p14="http://schemas.microsoft.com/office/powerpoint/2010/main" val="1047692134"/>
              </p:ext>
            </p:extLst>
          </p:nvPr>
        </p:nvGraphicFramePr>
        <p:xfrm>
          <a:off x="5127290" y="836974"/>
          <a:ext cx="3291507" cy="2397983"/>
        </p:xfrm>
        <a:graphic>
          <a:graphicData uri="http://schemas.openxmlformats.org/drawingml/2006/chart">
            <c:chart xmlns:c="http://schemas.openxmlformats.org/drawingml/2006/chart" xmlns:r="http://schemas.openxmlformats.org/officeDocument/2006/relationships" r:id="rId3"/>
          </a:graphicData>
        </a:graphic>
      </p:graphicFrame>
      <p:sp>
        <p:nvSpPr>
          <p:cNvPr id="17" name="Title 3"/>
          <p:cNvSpPr txBox="1">
            <a:spLocks/>
          </p:cNvSpPr>
          <p:nvPr/>
        </p:nvSpPr>
        <p:spPr>
          <a:xfrm>
            <a:off x="4887074" y="130627"/>
            <a:ext cx="3556281" cy="593483"/>
          </a:xfrm>
          <a:prstGeom prst="rect">
            <a:avLst/>
          </a:prstGeom>
        </p:spPr>
        <p:txBody>
          <a:bodyPr vert="horz" lIns="91440" tIns="45720" rIns="91440" bIns="45720" rtlCol="0" anchor="ctr">
            <a:noAutofit/>
          </a:bodyPr>
          <a:lstStyle>
            <a:lvl1pPr algn="l" defTabSz="685800" rtl="0" eaLnBrk="1" latinLnBrk="0" hangingPunct="1">
              <a:lnSpc>
                <a:spcPts val="2100"/>
              </a:lnSpc>
              <a:spcBef>
                <a:spcPct val="0"/>
              </a:spcBef>
              <a:spcAft>
                <a:spcPts val="300"/>
              </a:spcAft>
              <a:buNone/>
              <a:defRPr sz="2400" b="1" kern="1200">
                <a:solidFill>
                  <a:schemeClr val="accent5"/>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E" dirty="0" smtClean="0"/>
              <a:t>Voted In Euro &amp; Local Elections May 2014</a:t>
            </a:r>
            <a:endParaRPr lang="en-GB" dirty="0"/>
          </a:p>
        </p:txBody>
      </p:sp>
      <p:sp>
        <p:nvSpPr>
          <p:cNvPr id="19" name="Text Placeholder 5"/>
          <p:cNvSpPr txBox="1">
            <a:spLocks/>
          </p:cNvSpPr>
          <p:nvPr/>
        </p:nvSpPr>
        <p:spPr>
          <a:xfrm>
            <a:off x="4898950" y="682816"/>
            <a:ext cx="3252019" cy="422422"/>
          </a:xfrm>
          <a:prstGeom prst="rect">
            <a:avLst/>
          </a:prstGeom>
        </p:spPr>
        <p:txBody>
          <a:bodyPr vert="horz" lIns="91440" tIns="45720" rIns="91440" bIns="45720" rtlCol="0">
            <a:normAutofit/>
          </a:bodyPr>
          <a:lstStyle>
            <a:lvl1pPr marL="0" indent="0" algn="l" defTabSz="685800" rtl="0" eaLnBrk="1" latinLnBrk="0" hangingPunct="1">
              <a:lnSpc>
                <a:spcPts val="2000"/>
              </a:lnSpc>
              <a:spcBef>
                <a:spcPts val="0"/>
              </a:spcBef>
              <a:buFont typeface="Arial" panose="020B0604020202020204" pitchFamily="34" charset="0"/>
              <a:buNone/>
              <a:defRPr sz="1200" kern="1200">
                <a:solidFill>
                  <a:schemeClr val="accent5"/>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IE" dirty="0" smtClean="0"/>
              <a:t>(Base: All </a:t>
            </a:r>
            <a:r>
              <a:rPr lang="en-IE" dirty="0" smtClean="0">
                <a:cs typeface="Calibri" pitchFamily="34" charset="0"/>
              </a:rPr>
              <a:t>Registered To Vote – 286)</a:t>
            </a:r>
            <a:endParaRPr lang="en-US" dirty="0">
              <a:cs typeface="Calibri" pitchFamily="34" charset="0"/>
            </a:endParaRPr>
          </a:p>
        </p:txBody>
      </p:sp>
      <p:sp>
        <p:nvSpPr>
          <p:cNvPr id="20" name="Text Box 48"/>
          <p:cNvSpPr txBox="1">
            <a:spLocks noChangeArrowheads="1"/>
          </p:cNvSpPr>
          <p:nvPr/>
        </p:nvSpPr>
        <p:spPr bwMode="auto">
          <a:xfrm>
            <a:off x="4951334" y="1703717"/>
            <a:ext cx="810735"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Didn’t vote</a:t>
            </a:r>
          </a:p>
        </p:txBody>
      </p:sp>
      <p:sp>
        <p:nvSpPr>
          <p:cNvPr id="21" name="Text Box 48"/>
          <p:cNvSpPr txBox="1">
            <a:spLocks noChangeArrowheads="1"/>
          </p:cNvSpPr>
          <p:nvPr/>
        </p:nvSpPr>
        <p:spPr bwMode="auto">
          <a:xfrm>
            <a:off x="7695195" y="2671821"/>
            <a:ext cx="738536"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Yes, voted</a:t>
            </a:r>
          </a:p>
        </p:txBody>
      </p:sp>
      <p:graphicFrame>
        <p:nvGraphicFramePr>
          <p:cNvPr id="22" name="Table 21"/>
          <p:cNvGraphicFramePr>
            <a:graphicFrameLocks noGrp="1"/>
          </p:cNvGraphicFramePr>
          <p:nvPr>
            <p:extLst>
              <p:ext uri="{D42A27DB-BD31-4B8C-83A1-F6EECF244321}">
                <p14:modId xmlns:p14="http://schemas.microsoft.com/office/powerpoint/2010/main" val="1855003325"/>
              </p:ext>
            </p:extLst>
          </p:nvPr>
        </p:nvGraphicFramePr>
        <p:xfrm>
          <a:off x="5969702" y="3051472"/>
          <a:ext cx="1630427" cy="2417400"/>
        </p:xfrm>
        <a:graphic>
          <a:graphicData uri="http://schemas.openxmlformats.org/drawingml/2006/table">
            <a:tbl>
              <a:tblPr firstRow="1" bandRow="1">
                <a:tableStyleId>{69CF1AB2-1976-4502-BF36-3FF5EA218861}</a:tableStyleId>
              </a:tblPr>
              <a:tblGrid>
                <a:gridCol w="1109409"/>
                <a:gridCol w="521018"/>
              </a:tblGrid>
              <a:tr h="128550">
                <a:tc>
                  <a:txBody>
                    <a:bodyPr/>
                    <a:lstStyle/>
                    <a:p>
                      <a:r>
                        <a:rPr lang="en-IE" b="0" dirty="0" smtClean="0"/>
                        <a:t>Male </a:t>
                      </a:r>
                      <a:endParaRPr lang="en-IE" b="0" dirty="0"/>
                    </a:p>
                  </a:txBody>
                  <a:tcPr marL="36000" marR="36000" marT="18000" marB="18000"/>
                </a:tc>
                <a:tc>
                  <a:txBody>
                    <a:bodyPr/>
                    <a:lstStyle/>
                    <a:p>
                      <a:pPr algn="ctr"/>
                      <a:r>
                        <a:rPr lang="en-IE" b="0" dirty="0" smtClean="0"/>
                        <a:t>54%</a:t>
                      </a:r>
                      <a:endParaRPr lang="en-IE" b="0" dirty="0"/>
                    </a:p>
                  </a:txBody>
                  <a:tcPr marL="36000" marR="36000" marT="18000" marB="18000"/>
                </a:tc>
              </a:tr>
              <a:tr h="128550">
                <a:tc>
                  <a:txBody>
                    <a:bodyPr/>
                    <a:lstStyle/>
                    <a:p>
                      <a:r>
                        <a:rPr lang="en-IE" dirty="0" smtClean="0"/>
                        <a:t>Female</a:t>
                      </a:r>
                      <a:endParaRPr lang="en-IE" dirty="0"/>
                    </a:p>
                  </a:txBody>
                  <a:tcPr marL="36000" marR="36000" marT="18000" marB="18000"/>
                </a:tc>
                <a:tc>
                  <a:txBody>
                    <a:bodyPr/>
                    <a:lstStyle/>
                    <a:p>
                      <a:pPr algn="ctr"/>
                      <a:r>
                        <a:rPr lang="en-IE" dirty="0" smtClean="0"/>
                        <a:t>54%</a:t>
                      </a:r>
                      <a:endParaRPr lang="en-IE" dirty="0"/>
                    </a:p>
                  </a:txBody>
                  <a:tcPr marL="36000" marR="36000" marT="18000" marB="18000"/>
                </a:tc>
              </a:tr>
              <a:tr h="128550">
                <a:tc>
                  <a:txBody>
                    <a:bodyPr/>
                    <a:lstStyle/>
                    <a:p>
                      <a:r>
                        <a:rPr lang="en-IE" dirty="0" smtClean="0"/>
                        <a:t>18-21</a:t>
                      </a:r>
                      <a:endParaRPr lang="en-IE" dirty="0"/>
                    </a:p>
                  </a:txBody>
                  <a:tcPr marL="36000" marR="36000" marT="18000" marB="18000"/>
                </a:tc>
                <a:tc>
                  <a:txBody>
                    <a:bodyPr/>
                    <a:lstStyle/>
                    <a:p>
                      <a:pPr algn="ctr"/>
                      <a:r>
                        <a:rPr lang="en-IE" dirty="0" smtClean="0"/>
                        <a:t>48%</a:t>
                      </a:r>
                      <a:endParaRPr lang="en-IE" dirty="0"/>
                    </a:p>
                  </a:txBody>
                  <a:tcPr marL="36000" marR="36000" marT="18000" marB="18000">
                    <a:solidFill>
                      <a:schemeClr val="tx1">
                        <a:lumMod val="85000"/>
                      </a:schemeClr>
                    </a:solidFill>
                  </a:tcPr>
                </a:tc>
              </a:tr>
              <a:tr h="128550">
                <a:tc>
                  <a:txBody>
                    <a:bodyPr/>
                    <a:lstStyle/>
                    <a:p>
                      <a:r>
                        <a:rPr lang="en-IE" dirty="0" smtClean="0"/>
                        <a:t>22-25</a:t>
                      </a:r>
                      <a:endParaRPr lang="en-IE" dirty="0"/>
                    </a:p>
                  </a:txBody>
                  <a:tcPr marL="36000" marR="36000" marT="18000" marB="18000"/>
                </a:tc>
                <a:tc>
                  <a:txBody>
                    <a:bodyPr/>
                    <a:lstStyle/>
                    <a:p>
                      <a:pPr algn="ctr"/>
                      <a:r>
                        <a:rPr lang="en-IE" dirty="0" smtClean="0"/>
                        <a:t>58%</a:t>
                      </a:r>
                      <a:endParaRPr lang="en-IE" dirty="0"/>
                    </a:p>
                  </a:txBody>
                  <a:tcPr marL="36000" marR="36000" marT="18000" marB="18000">
                    <a:solidFill>
                      <a:schemeClr val="accent3"/>
                    </a:solidFill>
                  </a:tcPr>
                </a:tc>
              </a:tr>
              <a:tr h="128550">
                <a:tc>
                  <a:txBody>
                    <a:bodyPr/>
                    <a:lstStyle/>
                    <a:p>
                      <a:r>
                        <a:rPr lang="en-IE" dirty="0" smtClean="0"/>
                        <a:t>ABC1</a:t>
                      </a:r>
                      <a:endParaRPr lang="en-IE" dirty="0"/>
                    </a:p>
                  </a:txBody>
                  <a:tcPr marL="36000" marR="36000" marT="18000" marB="18000"/>
                </a:tc>
                <a:tc>
                  <a:txBody>
                    <a:bodyPr/>
                    <a:lstStyle/>
                    <a:p>
                      <a:pPr algn="ctr"/>
                      <a:r>
                        <a:rPr lang="en-IE" dirty="0" smtClean="0"/>
                        <a:t>59%</a:t>
                      </a:r>
                      <a:endParaRPr lang="en-IE" dirty="0"/>
                    </a:p>
                  </a:txBody>
                  <a:tcPr marL="36000" marR="36000" marT="18000" marB="18000">
                    <a:solidFill>
                      <a:schemeClr val="accent3"/>
                    </a:solidFill>
                  </a:tcPr>
                </a:tc>
              </a:tr>
              <a:tr h="128550">
                <a:tc>
                  <a:txBody>
                    <a:bodyPr/>
                    <a:lstStyle/>
                    <a:p>
                      <a:r>
                        <a:rPr lang="en-IE" dirty="0" smtClean="0"/>
                        <a:t>C2DE</a:t>
                      </a:r>
                      <a:endParaRPr lang="en-IE" dirty="0"/>
                    </a:p>
                  </a:txBody>
                  <a:tcPr marL="36000" marR="36000" marT="18000" marB="18000"/>
                </a:tc>
                <a:tc>
                  <a:txBody>
                    <a:bodyPr/>
                    <a:lstStyle/>
                    <a:p>
                      <a:pPr algn="ctr"/>
                      <a:r>
                        <a:rPr lang="en-IE" dirty="0" smtClean="0"/>
                        <a:t>46%</a:t>
                      </a:r>
                      <a:endParaRPr lang="en-IE" dirty="0"/>
                    </a:p>
                  </a:txBody>
                  <a:tcPr marL="36000" marR="36000" marT="18000" marB="18000">
                    <a:solidFill>
                      <a:schemeClr val="tx1">
                        <a:lumMod val="85000"/>
                      </a:schemeClr>
                    </a:solidFill>
                  </a:tcPr>
                </a:tc>
              </a:tr>
              <a:tr h="128550">
                <a:tc>
                  <a:txBody>
                    <a:bodyPr/>
                    <a:lstStyle/>
                    <a:p>
                      <a:r>
                        <a:rPr lang="en-IE" dirty="0" smtClean="0"/>
                        <a:t>Dublin</a:t>
                      </a:r>
                      <a:endParaRPr lang="en-IE" dirty="0"/>
                    </a:p>
                  </a:txBody>
                  <a:tcPr marL="36000" marR="36000" marT="18000" marB="18000"/>
                </a:tc>
                <a:tc>
                  <a:txBody>
                    <a:bodyPr/>
                    <a:lstStyle/>
                    <a:p>
                      <a:pPr algn="ctr"/>
                      <a:r>
                        <a:rPr lang="en-IE" dirty="0" smtClean="0"/>
                        <a:t>53%</a:t>
                      </a:r>
                      <a:endParaRPr lang="en-IE" dirty="0"/>
                    </a:p>
                  </a:txBody>
                  <a:tcPr marL="36000" marR="36000" marT="18000" marB="18000"/>
                </a:tc>
              </a:tr>
              <a:tr h="128550">
                <a:tc>
                  <a:txBody>
                    <a:bodyPr/>
                    <a:lstStyle/>
                    <a:p>
                      <a:r>
                        <a:rPr lang="en-IE" dirty="0" smtClean="0"/>
                        <a:t>ROL</a:t>
                      </a:r>
                      <a:endParaRPr lang="en-IE" dirty="0"/>
                    </a:p>
                  </a:txBody>
                  <a:tcPr marL="36000" marR="36000" marT="18000" marB="18000"/>
                </a:tc>
                <a:tc>
                  <a:txBody>
                    <a:bodyPr/>
                    <a:lstStyle/>
                    <a:p>
                      <a:pPr algn="ctr"/>
                      <a:r>
                        <a:rPr lang="en-IE" dirty="0" smtClean="0"/>
                        <a:t>54%</a:t>
                      </a:r>
                      <a:endParaRPr lang="en-IE" dirty="0"/>
                    </a:p>
                  </a:txBody>
                  <a:tcPr marL="36000" marR="36000" marT="18000" marB="18000"/>
                </a:tc>
              </a:tr>
              <a:tr h="128550">
                <a:tc>
                  <a:txBody>
                    <a:bodyPr/>
                    <a:lstStyle/>
                    <a:p>
                      <a:r>
                        <a:rPr lang="en-IE" dirty="0" smtClean="0"/>
                        <a:t>Munster</a:t>
                      </a:r>
                      <a:endParaRPr lang="en-IE" dirty="0"/>
                    </a:p>
                  </a:txBody>
                  <a:tcPr marL="36000" marR="36000" marT="18000" marB="18000"/>
                </a:tc>
                <a:tc>
                  <a:txBody>
                    <a:bodyPr/>
                    <a:lstStyle/>
                    <a:p>
                      <a:pPr algn="ctr"/>
                      <a:r>
                        <a:rPr lang="en-IE" dirty="0" smtClean="0"/>
                        <a:t>47%</a:t>
                      </a:r>
                      <a:endParaRPr lang="en-IE" dirty="0"/>
                    </a:p>
                  </a:txBody>
                  <a:tcPr marL="36000" marR="36000" marT="18000" marB="18000">
                    <a:solidFill>
                      <a:schemeClr val="tx1">
                        <a:lumMod val="85000"/>
                      </a:schemeClr>
                    </a:solidFill>
                  </a:tcPr>
                </a:tc>
              </a:tr>
              <a:tr h="128550">
                <a:tc>
                  <a:txBody>
                    <a:bodyPr/>
                    <a:lstStyle/>
                    <a:p>
                      <a:r>
                        <a:rPr lang="en-IE" dirty="0" smtClean="0"/>
                        <a:t>Conn./Ulster</a:t>
                      </a:r>
                      <a:endParaRPr lang="en-IE" dirty="0"/>
                    </a:p>
                  </a:txBody>
                  <a:tcPr marL="36000" marR="36000" marT="18000" marB="18000"/>
                </a:tc>
                <a:tc>
                  <a:txBody>
                    <a:bodyPr/>
                    <a:lstStyle/>
                    <a:p>
                      <a:pPr algn="ctr"/>
                      <a:r>
                        <a:rPr lang="en-IE" dirty="0" smtClean="0"/>
                        <a:t>68%</a:t>
                      </a:r>
                      <a:endParaRPr lang="en-IE" dirty="0"/>
                    </a:p>
                  </a:txBody>
                  <a:tcPr marL="36000" marR="36000" marT="18000" marB="18000">
                    <a:solidFill>
                      <a:schemeClr val="accent3"/>
                    </a:solidFill>
                  </a:tcPr>
                </a:tc>
              </a:tr>
            </a:tbl>
          </a:graphicData>
        </a:graphic>
      </p:graphicFrame>
      <p:sp>
        <p:nvSpPr>
          <p:cNvPr id="10" name="Bent Arrow 9"/>
          <p:cNvSpPr/>
          <p:nvPr/>
        </p:nvSpPr>
        <p:spPr>
          <a:xfrm rot="10800000">
            <a:off x="3475923" y="2907604"/>
            <a:ext cx="442934" cy="38001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tx1"/>
              </a:solidFill>
            </a:endParaRPr>
          </a:p>
        </p:txBody>
      </p:sp>
      <p:sp>
        <p:nvSpPr>
          <p:cNvPr id="24" name="Bent Arrow 23"/>
          <p:cNvSpPr/>
          <p:nvPr/>
        </p:nvSpPr>
        <p:spPr>
          <a:xfrm rot="10800000">
            <a:off x="7708035" y="2907604"/>
            <a:ext cx="442934" cy="38001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tx1"/>
              </a:solidFill>
            </a:endParaRPr>
          </a:p>
        </p:txBody>
      </p:sp>
      <p:sp>
        <p:nvSpPr>
          <p:cNvPr id="26" name="Text Box 48"/>
          <p:cNvSpPr txBox="1">
            <a:spLocks noChangeArrowheads="1"/>
          </p:cNvSpPr>
          <p:nvPr/>
        </p:nvSpPr>
        <p:spPr bwMode="auto">
          <a:xfrm>
            <a:off x="7943873" y="724917"/>
            <a:ext cx="1039259" cy="1352883"/>
          </a:xfrm>
          <a:prstGeom prst="roundRect">
            <a:avLst/>
          </a:prstGeom>
          <a:solidFill>
            <a:schemeClr val="bg2"/>
          </a:solidFill>
          <a:ln w="9525">
            <a:noFill/>
            <a:miter lim="800000"/>
            <a:headEnd/>
            <a:tailEnd/>
          </a:ln>
        </p:spPr>
        <p:txBody>
          <a:bodyPr wrap="square" lIns="0" tIns="0" rIns="0" bIns="0" anchor="b" anchorCtr="1">
            <a:spAutoFit/>
          </a:bodyPr>
          <a:lstStyle/>
          <a:p>
            <a:pPr algn="ctr">
              <a:lnSpc>
                <a:spcPct val="85000"/>
              </a:lnSpc>
            </a:pPr>
            <a:r>
              <a:rPr lang="en-IE" sz="2000" b="1" dirty="0" smtClean="0">
                <a:cs typeface="Calibri" pitchFamily="34" charset="0"/>
              </a:rPr>
              <a:t>38% </a:t>
            </a:r>
            <a:r>
              <a:rPr lang="en-IE" sz="1400" b="1" dirty="0" smtClean="0">
                <a:cs typeface="Calibri" pitchFamily="34" charset="0"/>
              </a:rPr>
              <a:t>of ALL 18-25 year olds in Ireland actually </a:t>
            </a:r>
            <a:r>
              <a:rPr lang="en-IE" sz="2000" b="1" dirty="0" smtClean="0">
                <a:cs typeface="Calibri" pitchFamily="34" charset="0"/>
              </a:rPr>
              <a:t>voted</a:t>
            </a:r>
            <a:endParaRPr lang="en-IE" sz="1400" b="1" dirty="0" smtClean="0">
              <a:cs typeface="Calibri" pitchFamily="34" charset="0"/>
            </a:endParaRPr>
          </a:p>
        </p:txBody>
      </p:sp>
    </p:spTree>
    <p:extLst>
      <p:ext uri="{BB962C8B-B14F-4D97-AF65-F5344CB8AC3E}">
        <p14:creationId xmlns:p14="http://schemas.microsoft.com/office/powerpoint/2010/main" val="138052990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75999" y="144688"/>
            <a:ext cx="5103643" cy="698461"/>
          </a:xfrm>
        </p:spPr>
        <p:txBody>
          <a:bodyPr/>
          <a:lstStyle/>
          <a:p>
            <a:r>
              <a:rPr lang="en-IE" dirty="0" smtClean="0"/>
              <a:t>1</a:t>
            </a:r>
            <a:r>
              <a:rPr lang="en-IE" baseline="30000" dirty="0" smtClean="0"/>
              <a:t>st</a:t>
            </a:r>
            <a:r>
              <a:rPr lang="en-IE" dirty="0" smtClean="0"/>
              <a:t> Preference Vote In </a:t>
            </a:r>
            <a:r>
              <a:rPr lang="en-IE" u="sng" dirty="0" smtClean="0"/>
              <a:t>Local</a:t>
            </a:r>
            <a:r>
              <a:rPr lang="en-IE" dirty="0" smtClean="0"/>
              <a:t> Elections – Excluding Refused</a:t>
            </a:r>
            <a:endParaRPr lang="en-GB" dirty="0"/>
          </a:p>
        </p:txBody>
      </p:sp>
      <p:sp>
        <p:nvSpPr>
          <p:cNvPr id="6" name="Text Placeholder 5"/>
          <p:cNvSpPr>
            <a:spLocks noGrp="1"/>
          </p:cNvSpPr>
          <p:nvPr>
            <p:ph type="body" sz="quarter" idx="13"/>
          </p:nvPr>
        </p:nvSpPr>
        <p:spPr>
          <a:xfrm>
            <a:off x="587875" y="777816"/>
            <a:ext cx="3252019" cy="422422"/>
          </a:xfrm>
        </p:spPr>
        <p:txBody>
          <a:bodyPr>
            <a:normAutofit fontScale="92500"/>
          </a:bodyPr>
          <a:lstStyle/>
          <a:p>
            <a:r>
              <a:rPr lang="en-IE" dirty="0" smtClean="0"/>
              <a:t>(Base: All </a:t>
            </a:r>
            <a:r>
              <a:rPr lang="en-IE" dirty="0" smtClean="0">
                <a:cs typeface="Calibri" pitchFamily="34" charset="0"/>
              </a:rPr>
              <a:t>18-25 Who Voted Excluding Refused – 148)</a:t>
            </a:r>
            <a:endParaRPr lang="en-US" dirty="0">
              <a:cs typeface="Calibri" pitchFamily="34" charset="0"/>
            </a:endParaRPr>
          </a:p>
        </p:txBody>
      </p:sp>
      <p:sp>
        <p:nvSpPr>
          <p:cNvPr id="7" name="Text Placeholder 6"/>
          <p:cNvSpPr>
            <a:spLocks noGrp="1"/>
          </p:cNvSpPr>
          <p:nvPr>
            <p:ph type="body" sz="quarter" idx="14"/>
          </p:nvPr>
        </p:nvSpPr>
        <p:spPr>
          <a:xfrm>
            <a:off x="576000" y="5612924"/>
            <a:ext cx="6480000" cy="810000"/>
          </a:xfrm>
        </p:spPr>
        <p:txBody>
          <a:bodyPr>
            <a:noAutofit/>
          </a:bodyPr>
          <a:lstStyle/>
          <a:p>
            <a:r>
              <a:rPr lang="en-GB" dirty="0" smtClean="0"/>
              <a:t>Sinn </a:t>
            </a:r>
            <a:r>
              <a:rPr lang="en-GB" dirty="0" err="1" smtClean="0"/>
              <a:t>Féin</a:t>
            </a:r>
            <a:r>
              <a:rPr lang="en-GB" dirty="0" smtClean="0"/>
              <a:t> received high levels of support from those aged 18-25, particularly when compared to the total voting populations support. Labour also over index slightly in their support, while support for all other parties are slightly under that of the total voting population.</a:t>
            </a:r>
            <a:endParaRPr lang="en-GB" dirty="0"/>
          </a:p>
        </p:txBody>
      </p:sp>
      <p:sp>
        <p:nvSpPr>
          <p:cNvPr id="15" name="TextBox 14"/>
          <p:cNvSpPr txBox="1"/>
          <p:nvPr/>
        </p:nvSpPr>
        <p:spPr>
          <a:xfrm>
            <a:off x="8639736" y="6508770"/>
            <a:ext cx="391133" cy="153888"/>
          </a:xfrm>
          <a:prstGeom prst="rect">
            <a:avLst/>
          </a:prstGeom>
          <a:noFill/>
        </p:spPr>
        <p:txBody>
          <a:bodyPr wrap="none" lIns="0" tIns="0" rIns="0" bIns="0" rtlCol="0" anchor="b" anchorCtr="1">
            <a:spAutoFit/>
          </a:bodyPr>
          <a:lstStyle/>
          <a:p>
            <a:pPr algn="ctr"/>
            <a:r>
              <a:rPr lang="en-GB" sz="1000" i="1" dirty="0" smtClean="0">
                <a:solidFill>
                  <a:srgbClr val="22505F"/>
                </a:solidFill>
                <a:cs typeface="Calibri" pitchFamily="34" charset="0"/>
              </a:rPr>
              <a:t>(Q.17a)</a:t>
            </a:r>
            <a:endParaRPr lang="en-US" sz="1000" i="1" dirty="0">
              <a:solidFill>
                <a:srgbClr val="22505F"/>
              </a:solidFill>
              <a:cs typeface="Calibri" pitchFamily="34" charset="0"/>
            </a:endParaRPr>
          </a:p>
        </p:txBody>
      </p:sp>
      <p:sp>
        <p:nvSpPr>
          <p:cNvPr id="58" name="Text Box 48"/>
          <p:cNvSpPr txBox="1">
            <a:spLocks noChangeArrowheads="1"/>
          </p:cNvSpPr>
          <p:nvPr/>
        </p:nvSpPr>
        <p:spPr bwMode="auto">
          <a:xfrm>
            <a:off x="1040818" y="4112158"/>
            <a:ext cx="657809"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Sinn Fein</a:t>
            </a:r>
          </a:p>
        </p:txBody>
      </p:sp>
      <p:sp>
        <p:nvSpPr>
          <p:cNvPr id="26" name="Text Box 48"/>
          <p:cNvSpPr txBox="1">
            <a:spLocks noChangeArrowheads="1"/>
          </p:cNvSpPr>
          <p:nvPr/>
        </p:nvSpPr>
        <p:spPr bwMode="auto">
          <a:xfrm>
            <a:off x="6318147" y="248773"/>
            <a:ext cx="1046610" cy="549381"/>
          </a:xfrm>
          <a:prstGeom prst="rect">
            <a:avLst/>
          </a:prstGeom>
          <a:noFill/>
          <a:ln w="9525">
            <a:noFill/>
            <a:miter lim="800000"/>
            <a:headEnd/>
            <a:tailEnd/>
          </a:ln>
        </p:spPr>
        <p:txBody>
          <a:bodyPr wrap="square" lIns="0" tIns="0" rIns="0" bIns="0" anchor="b" anchorCtr="1">
            <a:spAutoFit/>
          </a:bodyPr>
          <a:lstStyle/>
          <a:p>
            <a:pPr algn="ctr">
              <a:lnSpc>
                <a:spcPct val="85000"/>
              </a:lnSpc>
            </a:pPr>
            <a:r>
              <a:rPr lang="en-IE" sz="1400" dirty="0">
                <a:solidFill>
                  <a:srgbClr val="22505F"/>
                </a:solidFill>
                <a:cs typeface="Calibri" pitchFamily="34" charset="0"/>
              </a:rPr>
              <a:t>A</a:t>
            </a:r>
            <a:r>
              <a:rPr lang="en-IE" sz="1400" dirty="0" smtClean="0">
                <a:solidFill>
                  <a:srgbClr val="22505F"/>
                </a:solidFill>
                <a:cs typeface="Calibri" pitchFamily="34" charset="0"/>
              </a:rPr>
              <a:t>ctual result for voting population</a:t>
            </a:r>
          </a:p>
        </p:txBody>
      </p:sp>
      <p:sp>
        <p:nvSpPr>
          <p:cNvPr id="27" name="Text Box 48"/>
          <p:cNvSpPr txBox="1">
            <a:spLocks noChangeArrowheads="1"/>
          </p:cNvSpPr>
          <p:nvPr/>
        </p:nvSpPr>
        <p:spPr bwMode="auto">
          <a:xfrm>
            <a:off x="8003261" y="339534"/>
            <a:ext cx="826479" cy="367858"/>
          </a:xfrm>
          <a:prstGeom prst="rect">
            <a:avLst/>
          </a:prstGeom>
          <a:noFill/>
          <a:ln w="9525">
            <a:noFill/>
            <a:miter lim="800000"/>
            <a:headEnd/>
            <a:tailEnd/>
          </a:ln>
        </p:spPr>
        <p:txBody>
          <a:bodyPr wrap="square" lIns="0" tIns="0" rIns="0" bIns="0" anchor="b" anchorCtr="1">
            <a:spAutoFit/>
          </a:bodyPr>
          <a:lstStyle/>
          <a:p>
            <a:pPr algn="ctr">
              <a:lnSpc>
                <a:spcPct val="85000"/>
              </a:lnSpc>
            </a:pPr>
            <a:r>
              <a:rPr lang="en-IE" sz="1400" dirty="0" smtClean="0">
                <a:solidFill>
                  <a:srgbClr val="22505F"/>
                </a:solidFill>
                <a:cs typeface="Calibri" pitchFamily="34" charset="0"/>
              </a:rPr>
              <a:t>18-25 year old vote</a:t>
            </a:r>
          </a:p>
        </p:txBody>
      </p:sp>
      <p:sp>
        <p:nvSpPr>
          <p:cNvPr id="2" name="Rectangle 1"/>
          <p:cNvSpPr/>
          <p:nvPr/>
        </p:nvSpPr>
        <p:spPr>
          <a:xfrm>
            <a:off x="7377346" y="369084"/>
            <a:ext cx="285484" cy="308759"/>
          </a:xfrm>
          <a:prstGeom prst="rect">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8" name="Rectangle 27"/>
          <p:cNvSpPr/>
          <p:nvPr/>
        </p:nvSpPr>
        <p:spPr>
          <a:xfrm>
            <a:off x="7662830" y="369084"/>
            <a:ext cx="285484" cy="308759"/>
          </a:xfrm>
          <a:prstGeom prst="rect">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9" name="Text Box 48"/>
          <p:cNvSpPr txBox="1">
            <a:spLocks noChangeArrowheads="1"/>
          </p:cNvSpPr>
          <p:nvPr/>
        </p:nvSpPr>
        <p:spPr bwMode="auto">
          <a:xfrm>
            <a:off x="2011107" y="4112158"/>
            <a:ext cx="940900"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Independent</a:t>
            </a:r>
          </a:p>
        </p:txBody>
      </p:sp>
      <p:sp>
        <p:nvSpPr>
          <p:cNvPr id="30" name="Text Box 48"/>
          <p:cNvSpPr txBox="1">
            <a:spLocks noChangeArrowheads="1"/>
          </p:cNvSpPr>
          <p:nvPr/>
        </p:nvSpPr>
        <p:spPr bwMode="auto">
          <a:xfrm>
            <a:off x="3228861" y="4112158"/>
            <a:ext cx="679674"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Fine Gael</a:t>
            </a:r>
          </a:p>
        </p:txBody>
      </p:sp>
      <p:sp>
        <p:nvSpPr>
          <p:cNvPr id="31" name="Text Box 48"/>
          <p:cNvSpPr txBox="1">
            <a:spLocks noChangeArrowheads="1"/>
          </p:cNvSpPr>
          <p:nvPr/>
        </p:nvSpPr>
        <p:spPr bwMode="auto">
          <a:xfrm>
            <a:off x="4272948" y="4112158"/>
            <a:ext cx="772648"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Fianna Fail</a:t>
            </a:r>
          </a:p>
        </p:txBody>
      </p:sp>
      <p:sp>
        <p:nvSpPr>
          <p:cNvPr id="32" name="Text Box 48"/>
          <p:cNvSpPr txBox="1">
            <a:spLocks noChangeArrowheads="1"/>
          </p:cNvSpPr>
          <p:nvPr/>
        </p:nvSpPr>
        <p:spPr bwMode="auto">
          <a:xfrm>
            <a:off x="5516887" y="4112158"/>
            <a:ext cx="508152"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Labour</a:t>
            </a:r>
          </a:p>
        </p:txBody>
      </p:sp>
      <p:sp>
        <p:nvSpPr>
          <p:cNvPr id="33" name="Text Box 48"/>
          <p:cNvSpPr txBox="1">
            <a:spLocks noChangeArrowheads="1"/>
          </p:cNvSpPr>
          <p:nvPr/>
        </p:nvSpPr>
        <p:spPr bwMode="auto">
          <a:xfrm>
            <a:off x="6622528" y="4112158"/>
            <a:ext cx="448071" cy="366254"/>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Green</a:t>
            </a:r>
          </a:p>
          <a:p>
            <a:pPr algn="ctr">
              <a:lnSpc>
                <a:spcPct val="85000"/>
              </a:lnSpc>
            </a:pPr>
            <a:r>
              <a:rPr lang="en-IE" sz="1400" dirty="0" smtClean="0">
                <a:solidFill>
                  <a:srgbClr val="22505F"/>
                </a:solidFill>
                <a:cs typeface="Calibri" pitchFamily="34" charset="0"/>
              </a:rPr>
              <a:t>Party</a:t>
            </a:r>
          </a:p>
        </p:txBody>
      </p:sp>
      <p:sp>
        <p:nvSpPr>
          <p:cNvPr id="34" name="Text Box 48"/>
          <p:cNvSpPr txBox="1">
            <a:spLocks noChangeArrowheads="1"/>
          </p:cNvSpPr>
          <p:nvPr/>
        </p:nvSpPr>
        <p:spPr bwMode="auto">
          <a:xfrm>
            <a:off x="7763086" y="4112158"/>
            <a:ext cx="426399" cy="366254"/>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Other</a:t>
            </a:r>
          </a:p>
          <a:p>
            <a:pPr algn="ctr">
              <a:lnSpc>
                <a:spcPct val="85000"/>
              </a:lnSpc>
            </a:pPr>
            <a:r>
              <a:rPr lang="en-IE" sz="1400" dirty="0" smtClean="0">
                <a:solidFill>
                  <a:srgbClr val="22505F"/>
                </a:solidFill>
                <a:cs typeface="Calibri" pitchFamily="34" charset="0"/>
              </a:rPr>
              <a:t>Party</a:t>
            </a:r>
          </a:p>
        </p:txBody>
      </p:sp>
      <p:graphicFrame>
        <p:nvGraphicFramePr>
          <p:cNvPr id="11" name="Chart 10"/>
          <p:cNvGraphicFramePr/>
          <p:nvPr>
            <p:extLst>
              <p:ext uri="{D42A27DB-BD31-4B8C-83A1-F6EECF244321}">
                <p14:modId xmlns:p14="http://schemas.microsoft.com/office/powerpoint/2010/main" val="18232391"/>
              </p:ext>
            </p:extLst>
          </p:nvPr>
        </p:nvGraphicFramePr>
        <p:xfrm>
          <a:off x="688769" y="2008990"/>
          <a:ext cx="7950967" cy="2194874"/>
        </p:xfrm>
        <a:graphic>
          <a:graphicData uri="http://schemas.openxmlformats.org/drawingml/2006/chart">
            <c:chart xmlns:c="http://schemas.openxmlformats.org/drawingml/2006/chart" xmlns:r="http://schemas.openxmlformats.org/officeDocument/2006/relationships" r:id="rId2"/>
          </a:graphicData>
        </a:graphic>
      </p:graphicFrame>
      <p:sp>
        <p:nvSpPr>
          <p:cNvPr id="18" name="Oval 17"/>
          <p:cNvSpPr/>
          <p:nvPr/>
        </p:nvSpPr>
        <p:spPr>
          <a:xfrm>
            <a:off x="1409197" y="2192866"/>
            <a:ext cx="331555" cy="440266"/>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extLst>
      <p:ext uri="{BB962C8B-B14F-4D97-AF65-F5344CB8AC3E}">
        <p14:creationId xmlns:p14="http://schemas.microsoft.com/office/powerpoint/2010/main" val="97856153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title"/>
          </p:nvPr>
        </p:nvSpPr>
        <p:spPr>
          <a:xfrm>
            <a:off x="575999" y="358441"/>
            <a:ext cx="7695933" cy="353794"/>
          </a:xfrm>
        </p:spPr>
        <p:txBody>
          <a:bodyPr/>
          <a:lstStyle/>
          <a:p>
            <a:r>
              <a:rPr lang="en-IE" dirty="0" smtClean="0"/>
              <a:t>1</a:t>
            </a:r>
            <a:r>
              <a:rPr lang="en-IE" baseline="30000" dirty="0" smtClean="0"/>
              <a:t>st</a:t>
            </a:r>
            <a:r>
              <a:rPr lang="en-IE" dirty="0" smtClean="0"/>
              <a:t> Preference Support In </a:t>
            </a:r>
            <a:r>
              <a:rPr lang="en-IE" u="sng" dirty="0" smtClean="0"/>
              <a:t>Local</a:t>
            </a:r>
            <a:r>
              <a:rPr lang="en-IE" dirty="0" smtClean="0"/>
              <a:t> Election X Demographics</a:t>
            </a:r>
            <a:endParaRPr lang="en-GB" dirty="0"/>
          </a:p>
        </p:txBody>
      </p:sp>
      <p:sp>
        <p:nvSpPr>
          <p:cNvPr id="6" name="Text Placeholder 5"/>
          <p:cNvSpPr>
            <a:spLocks noGrp="1"/>
          </p:cNvSpPr>
          <p:nvPr>
            <p:ph type="body" sz="quarter" idx="13"/>
          </p:nvPr>
        </p:nvSpPr>
        <p:spPr>
          <a:xfrm>
            <a:off x="576000" y="718441"/>
            <a:ext cx="5533398" cy="422422"/>
          </a:xfrm>
        </p:spPr>
        <p:txBody>
          <a:bodyPr/>
          <a:lstStyle/>
          <a:p>
            <a:r>
              <a:rPr lang="en-IE" dirty="0" smtClean="0"/>
              <a:t>(Base: All </a:t>
            </a:r>
            <a:r>
              <a:rPr lang="en-IE" dirty="0" smtClean="0">
                <a:cs typeface="Calibri" pitchFamily="34" charset="0"/>
              </a:rPr>
              <a:t>18-25 Who Voted Excluding Refused – 148)</a:t>
            </a:r>
            <a:endParaRPr lang="en-US" dirty="0">
              <a:cs typeface="Calibri" pitchFamily="34" charset="0"/>
            </a:endParaRPr>
          </a:p>
        </p:txBody>
      </p:sp>
      <p:sp>
        <p:nvSpPr>
          <p:cNvPr id="7" name="Text Placeholder 6"/>
          <p:cNvSpPr>
            <a:spLocks noGrp="1"/>
          </p:cNvSpPr>
          <p:nvPr>
            <p:ph type="body" sz="quarter" idx="14"/>
          </p:nvPr>
        </p:nvSpPr>
        <p:spPr>
          <a:xfrm>
            <a:off x="576000" y="5748396"/>
            <a:ext cx="6480000" cy="810000"/>
          </a:xfrm>
        </p:spPr>
        <p:txBody>
          <a:bodyPr>
            <a:noAutofit/>
          </a:bodyPr>
          <a:lstStyle/>
          <a:p>
            <a:r>
              <a:rPr lang="en-GB" dirty="0" smtClean="0"/>
              <a:t>Sinn </a:t>
            </a:r>
            <a:r>
              <a:rPr lang="en-GB" dirty="0" err="1" smtClean="0"/>
              <a:t>Féin</a:t>
            </a:r>
            <a:r>
              <a:rPr lang="en-GB" dirty="0" smtClean="0"/>
              <a:t> support is high across most demographics especially males and lower social grades- however struggle slightly among higher social grades, who over index on Independents.</a:t>
            </a:r>
            <a:endParaRPr lang="en-GB" dirty="0"/>
          </a:p>
        </p:txBody>
      </p:sp>
      <p:graphicFrame>
        <p:nvGraphicFramePr>
          <p:cNvPr id="9" name="Content Placeholder 7"/>
          <p:cNvGraphicFramePr>
            <a:graphicFrameLocks noGrp="1"/>
          </p:cNvGraphicFramePr>
          <p:nvPr>
            <p:ph idx="4294967295"/>
            <p:extLst>
              <p:ext uri="{D42A27DB-BD31-4B8C-83A1-F6EECF244321}">
                <p14:modId xmlns:p14="http://schemas.microsoft.com/office/powerpoint/2010/main" val="370680563"/>
              </p:ext>
            </p:extLst>
          </p:nvPr>
        </p:nvGraphicFramePr>
        <p:xfrm>
          <a:off x="121558" y="1216077"/>
          <a:ext cx="8876451" cy="3887436"/>
        </p:xfrm>
        <a:graphic>
          <a:graphicData uri="http://schemas.openxmlformats.org/drawingml/2006/table">
            <a:tbl>
              <a:tblPr firstRow="1" bandRow="1">
                <a:tableStyleId>{5C22544A-7EE6-4342-B048-85BDC9FD1C3A}</a:tableStyleId>
              </a:tblPr>
              <a:tblGrid>
                <a:gridCol w="1456947"/>
                <a:gridCol w="570731"/>
                <a:gridCol w="570731"/>
                <a:gridCol w="570731"/>
                <a:gridCol w="570731"/>
                <a:gridCol w="570731"/>
                <a:gridCol w="570731"/>
                <a:gridCol w="570731"/>
                <a:gridCol w="570731"/>
                <a:gridCol w="498076"/>
                <a:gridCol w="643387"/>
                <a:gridCol w="570731"/>
                <a:gridCol w="570731"/>
                <a:gridCol w="570731"/>
              </a:tblGrid>
              <a:tr h="533554">
                <a:tc>
                  <a:txBody>
                    <a:bodyPr/>
                    <a:lstStyle/>
                    <a:p>
                      <a:endParaRPr lang="en-GB" sz="1400" dirty="0"/>
                    </a:p>
                  </a:txBody>
                  <a:tcPr marL="36000" marR="36000" marT="36000" marB="36000" anchor="ctr"/>
                </a:tc>
                <a:tc>
                  <a:txBody>
                    <a:bodyPr/>
                    <a:lstStyle/>
                    <a:p>
                      <a:pPr algn="ctr"/>
                      <a:endParaRPr lang="en-GB" sz="1400" b="1" dirty="0"/>
                    </a:p>
                  </a:txBody>
                  <a:tcPr marL="36000" marR="36000" marT="36000" marB="36000" anchor="ctr"/>
                </a:tc>
                <a:tc gridSpan="2">
                  <a:txBody>
                    <a:bodyPr/>
                    <a:lstStyle/>
                    <a:p>
                      <a:pPr algn="ctr"/>
                      <a:r>
                        <a:rPr lang="en-IE" sz="1400" dirty="0" smtClean="0"/>
                        <a:t>Sex</a:t>
                      </a:r>
                      <a:endParaRPr lang="en-GB" sz="1400" dirty="0"/>
                    </a:p>
                  </a:txBody>
                  <a:tcPr marL="36000" marR="36000" marT="36000" marB="36000" anchor="ctr"/>
                </a:tc>
                <a:tc hMerge="1">
                  <a:txBody>
                    <a:bodyPr/>
                    <a:lstStyle/>
                    <a:p>
                      <a:pPr algn="ctr"/>
                      <a:endParaRPr lang="en-GB" sz="1400" dirty="0"/>
                    </a:p>
                  </a:txBody>
                  <a:tcPr marL="36000" marR="36000" marT="36000" marB="36000"/>
                </a:tc>
                <a:tc gridSpan="2">
                  <a:txBody>
                    <a:bodyPr/>
                    <a:lstStyle/>
                    <a:p>
                      <a:pPr algn="ctr"/>
                      <a:r>
                        <a:rPr lang="en-GB" sz="1400" dirty="0" smtClean="0"/>
                        <a:t>Age</a:t>
                      </a:r>
                      <a:endParaRPr lang="en-GB" sz="1400" dirty="0"/>
                    </a:p>
                  </a:txBody>
                  <a:tcPr marL="36000" marR="36000" marT="36000" marB="36000" anchor="ctr"/>
                </a:tc>
                <a:tc hMerge="1">
                  <a:txBody>
                    <a:bodyPr/>
                    <a:lstStyle/>
                    <a:p>
                      <a:pPr algn="ctr"/>
                      <a:endParaRPr lang="en-GB" sz="1400" dirty="0"/>
                    </a:p>
                  </a:txBody>
                  <a:tcPr marL="36000" marR="36000" marT="36000" marB="36000" anchor="ctr"/>
                </a:tc>
                <a:tc gridSpan="2">
                  <a:txBody>
                    <a:bodyPr/>
                    <a:lstStyle/>
                    <a:p>
                      <a:pPr algn="ctr"/>
                      <a:r>
                        <a:rPr lang="en-GB" sz="1400" dirty="0" smtClean="0"/>
                        <a:t>Social Class</a:t>
                      </a:r>
                      <a:endParaRPr lang="en-GB" sz="1400" dirty="0"/>
                    </a:p>
                  </a:txBody>
                  <a:tcPr marL="36000" marR="36000" marT="36000" marB="36000" anchor="ctr"/>
                </a:tc>
                <a:tc hMerge="1">
                  <a:txBody>
                    <a:bodyPr/>
                    <a:lstStyle/>
                    <a:p>
                      <a:pPr algn="ctr"/>
                      <a:endParaRPr lang="en-GB" sz="1400" dirty="0"/>
                    </a:p>
                  </a:txBody>
                  <a:tcPr marL="36000" marR="36000" marT="36000" marB="36000" anchor="ctr"/>
                </a:tc>
                <a:tc gridSpan="4">
                  <a:txBody>
                    <a:bodyPr/>
                    <a:lstStyle/>
                    <a:p>
                      <a:pPr algn="ctr"/>
                      <a:r>
                        <a:rPr lang="en-GB" sz="1400" dirty="0" smtClean="0"/>
                        <a:t>Region</a:t>
                      </a:r>
                      <a:endParaRPr lang="en-GB" sz="1400" dirty="0"/>
                    </a:p>
                  </a:txBody>
                  <a:tcPr marL="36000" marR="36000" marT="36000" marB="36000" anchor="ctr"/>
                </a:tc>
                <a:tc hMerge="1">
                  <a:txBody>
                    <a:bodyPr/>
                    <a:lstStyle/>
                    <a:p>
                      <a:pPr algn="ctr"/>
                      <a:endParaRPr lang="en-GB" sz="1400" dirty="0"/>
                    </a:p>
                  </a:txBody>
                  <a:tcPr marL="36000" marR="36000" marT="36000" marB="36000" anchor="ctr"/>
                </a:tc>
                <a:tc hMerge="1">
                  <a:txBody>
                    <a:bodyPr/>
                    <a:lstStyle/>
                    <a:p>
                      <a:pPr algn="ctr"/>
                      <a:endParaRPr lang="en-GB" sz="1400" dirty="0"/>
                    </a:p>
                  </a:txBody>
                  <a:tcPr marL="36000" marR="36000" marT="36000" marB="36000" anchor="ctr"/>
                </a:tc>
                <a:tc hMerge="1">
                  <a:txBody>
                    <a:bodyPr/>
                    <a:lstStyle/>
                    <a:p>
                      <a:pPr algn="ctr"/>
                      <a:endParaRPr lang="en-GB" sz="1400" dirty="0"/>
                    </a:p>
                  </a:txBody>
                  <a:tcPr marL="36000" marR="36000" marT="36000" marB="36000" anchor="ctr"/>
                </a:tc>
                <a:tc gridSpan="2">
                  <a:txBody>
                    <a:bodyPr/>
                    <a:lstStyle/>
                    <a:p>
                      <a:pPr algn="ctr"/>
                      <a:r>
                        <a:rPr lang="en-GB" sz="1400" dirty="0" smtClean="0"/>
                        <a:t>Area</a:t>
                      </a:r>
                      <a:endParaRPr lang="en-GB" sz="1400" dirty="0"/>
                    </a:p>
                  </a:txBody>
                  <a:tcPr marL="36000" marR="36000" marT="36000" marB="36000" anchor="ctr"/>
                </a:tc>
                <a:tc hMerge="1">
                  <a:txBody>
                    <a:bodyPr/>
                    <a:lstStyle/>
                    <a:p>
                      <a:pPr algn="ctr"/>
                      <a:endParaRPr lang="en-GB" sz="1400" dirty="0"/>
                    </a:p>
                  </a:txBody>
                  <a:tcPr marL="36000" marR="36000" marT="36000" marB="36000" anchor="ctr"/>
                </a:tc>
              </a:tr>
              <a:tr h="926275">
                <a:tc>
                  <a:txBody>
                    <a:bodyPr/>
                    <a:lstStyle/>
                    <a:p>
                      <a:endParaRPr lang="en-GB" sz="1400"/>
                    </a:p>
                  </a:txBody>
                  <a:tcPr marL="36000" marR="36000" marT="36000" marB="36000" anchor="b"/>
                </a:tc>
                <a:tc>
                  <a:txBody>
                    <a:bodyPr/>
                    <a:lstStyle/>
                    <a:p>
                      <a:pPr algn="ctr"/>
                      <a:r>
                        <a:rPr lang="en-IE" sz="1400" b="1" dirty="0" smtClean="0"/>
                        <a:t>TOTAL</a:t>
                      </a:r>
                    </a:p>
                    <a:p>
                      <a:pPr algn="ctr"/>
                      <a:r>
                        <a:rPr lang="en-IE" sz="1400" b="1" dirty="0" smtClean="0"/>
                        <a:t>(148)</a:t>
                      </a:r>
                    </a:p>
                    <a:p>
                      <a:pPr algn="ctr"/>
                      <a:r>
                        <a:rPr lang="en-IE" sz="1400" b="1" dirty="0" smtClean="0"/>
                        <a:t>%</a:t>
                      </a:r>
                      <a:endParaRPr lang="en-GB" sz="1400" b="1" dirty="0"/>
                    </a:p>
                  </a:txBody>
                  <a:tcPr marL="36000" marR="36000" marT="36000" marB="36000" anchor="b"/>
                </a:tc>
                <a:tc>
                  <a:txBody>
                    <a:bodyPr/>
                    <a:lstStyle/>
                    <a:p>
                      <a:pPr algn="ctr"/>
                      <a:r>
                        <a:rPr lang="en-IE" sz="1400" dirty="0" smtClean="0"/>
                        <a:t>Male</a:t>
                      </a:r>
                    </a:p>
                    <a:p>
                      <a:pPr algn="ctr"/>
                      <a:r>
                        <a:rPr lang="en-IE" sz="1400" dirty="0" smtClean="0"/>
                        <a:t>(71)</a:t>
                      </a:r>
                    </a:p>
                    <a:p>
                      <a:pPr algn="ctr"/>
                      <a:r>
                        <a:rPr lang="en-IE" sz="1400" dirty="0" smtClean="0"/>
                        <a:t>%</a:t>
                      </a:r>
                      <a:endParaRPr lang="en-GB" sz="1400" dirty="0"/>
                    </a:p>
                  </a:txBody>
                  <a:tcPr marL="36000" marR="36000" marT="36000" marB="36000" anchor="b"/>
                </a:tc>
                <a:tc>
                  <a:txBody>
                    <a:bodyPr/>
                    <a:lstStyle/>
                    <a:p>
                      <a:pPr algn="ctr"/>
                      <a:r>
                        <a:rPr lang="en-IE" sz="1400" dirty="0" smtClean="0"/>
                        <a:t>Female</a:t>
                      </a:r>
                    </a:p>
                    <a:p>
                      <a:pPr algn="ctr"/>
                      <a:r>
                        <a:rPr lang="en-IE" sz="1400" dirty="0" smtClean="0"/>
                        <a:t>(78)</a:t>
                      </a:r>
                    </a:p>
                    <a:p>
                      <a:pPr algn="ctr"/>
                      <a:r>
                        <a:rPr lang="en-IE" sz="1400" dirty="0" smtClean="0"/>
                        <a:t>%</a:t>
                      </a:r>
                      <a:endParaRPr lang="en-GB" sz="1400" dirty="0"/>
                    </a:p>
                  </a:txBody>
                  <a:tcPr marL="36000" marR="36000" marT="36000" marB="36000" anchor="b"/>
                </a:tc>
                <a:tc>
                  <a:txBody>
                    <a:bodyPr/>
                    <a:lstStyle/>
                    <a:p>
                      <a:pPr algn="ctr"/>
                      <a:r>
                        <a:rPr lang="en-GB" sz="1400" dirty="0" smtClean="0"/>
                        <a:t>18-21</a:t>
                      </a:r>
                    </a:p>
                    <a:p>
                      <a:pPr algn="ctr"/>
                      <a:r>
                        <a:rPr lang="en-GB" sz="1400" dirty="0" smtClean="0"/>
                        <a:t>(55)</a:t>
                      </a:r>
                    </a:p>
                    <a:p>
                      <a:pPr algn="ctr"/>
                      <a:r>
                        <a:rPr lang="en-GB" sz="1400" dirty="0" smtClean="0"/>
                        <a:t>%</a:t>
                      </a:r>
                      <a:endParaRPr lang="en-GB" sz="1400" dirty="0"/>
                    </a:p>
                  </a:txBody>
                  <a:tcPr marL="36000" marR="36000" marT="36000" marB="36000" anchor="b"/>
                </a:tc>
                <a:tc>
                  <a:txBody>
                    <a:bodyPr/>
                    <a:lstStyle/>
                    <a:p>
                      <a:pPr algn="ctr"/>
                      <a:r>
                        <a:rPr lang="en-GB" sz="1400" dirty="0" smtClean="0"/>
                        <a:t>22-25</a:t>
                      </a:r>
                    </a:p>
                    <a:p>
                      <a:pPr algn="ctr"/>
                      <a:r>
                        <a:rPr lang="en-GB" sz="1400" dirty="0" smtClean="0"/>
                        <a:t>(93)</a:t>
                      </a:r>
                    </a:p>
                    <a:p>
                      <a:pPr algn="ctr"/>
                      <a:r>
                        <a:rPr lang="en-GB" sz="1400" dirty="0" smtClean="0"/>
                        <a:t>%</a:t>
                      </a:r>
                      <a:endParaRPr lang="en-GB" sz="1400" dirty="0"/>
                    </a:p>
                  </a:txBody>
                  <a:tcPr marL="36000" marR="36000" marT="36000" marB="36000" anchor="b"/>
                </a:tc>
                <a:tc>
                  <a:txBody>
                    <a:bodyPr/>
                    <a:lstStyle/>
                    <a:p>
                      <a:pPr algn="ctr"/>
                      <a:r>
                        <a:rPr lang="en-GB" sz="1400" dirty="0" smtClean="0"/>
                        <a:t>ABC1</a:t>
                      </a:r>
                    </a:p>
                    <a:p>
                      <a:pPr algn="ctr"/>
                      <a:r>
                        <a:rPr lang="en-GB" sz="1400" dirty="0" smtClean="0"/>
                        <a:t>(85)</a:t>
                      </a:r>
                    </a:p>
                    <a:p>
                      <a:pPr algn="ctr"/>
                      <a:r>
                        <a:rPr lang="en-GB" sz="1400" dirty="0" smtClean="0"/>
                        <a:t>%</a:t>
                      </a:r>
                      <a:endParaRPr lang="en-GB" sz="1400" dirty="0"/>
                    </a:p>
                  </a:txBody>
                  <a:tcPr marL="36000" marR="36000" marT="36000" marB="36000" anchor="b"/>
                </a:tc>
                <a:tc>
                  <a:txBody>
                    <a:bodyPr/>
                    <a:lstStyle/>
                    <a:p>
                      <a:pPr algn="ctr"/>
                      <a:r>
                        <a:rPr lang="en-GB" sz="1400" dirty="0" smtClean="0"/>
                        <a:t>C2DE</a:t>
                      </a:r>
                    </a:p>
                    <a:p>
                      <a:pPr algn="ctr"/>
                      <a:r>
                        <a:rPr lang="en-GB" sz="1400" dirty="0" smtClean="0"/>
                        <a:t>(57)</a:t>
                      </a:r>
                    </a:p>
                    <a:p>
                      <a:pPr algn="ctr"/>
                      <a:r>
                        <a:rPr lang="en-GB" sz="1400" dirty="0" smtClean="0"/>
                        <a:t>%</a:t>
                      </a:r>
                      <a:endParaRPr lang="en-GB" sz="1400" dirty="0"/>
                    </a:p>
                  </a:txBody>
                  <a:tcPr marL="36000" marR="36000" marT="36000" marB="36000" anchor="b"/>
                </a:tc>
                <a:tc>
                  <a:txBody>
                    <a:bodyPr/>
                    <a:lstStyle/>
                    <a:p>
                      <a:pPr algn="ctr"/>
                      <a:r>
                        <a:rPr lang="en-GB" sz="1400" dirty="0" smtClean="0"/>
                        <a:t>Dublin</a:t>
                      </a:r>
                    </a:p>
                    <a:p>
                      <a:pPr algn="ctr"/>
                      <a:r>
                        <a:rPr lang="en-GB" sz="1400" dirty="0" smtClean="0"/>
                        <a:t>(30)*</a:t>
                      </a:r>
                    </a:p>
                    <a:p>
                      <a:pPr algn="ctr"/>
                      <a:r>
                        <a:rPr lang="en-GB" sz="1400" dirty="0" smtClean="0"/>
                        <a:t>%</a:t>
                      </a:r>
                      <a:endParaRPr lang="en-GB" sz="1400" dirty="0"/>
                    </a:p>
                  </a:txBody>
                  <a:tcPr marL="36000" marR="36000" marT="36000" marB="36000" anchor="b"/>
                </a:tc>
                <a:tc>
                  <a:txBody>
                    <a:bodyPr/>
                    <a:lstStyle/>
                    <a:p>
                      <a:pPr algn="ctr"/>
                      <a:r>
                        <a:rPr lang="en-GB" sz="1400" dirty="0" smtClean="0"/>
                        <a:t>ROL</a:t>
                      </a:r>
                    </a:p>
                    <a:p>
                      <a:pPr algn="ctr"/>
                      <a:r>
                        <a:rPr lang="en-GB" sz="1400" dirty="0" smtClean="0"/>
                        <a:t>(40)*</a:t>
                      </a:r>
                    </a:p>
                    <a:p>
                      <a:pPr algn="ctr"/>
                      <a:r>
                        <a:rPr lang="en-GB" sz="1400" dirty="0" smtClean="0"/>
                        <a:t>%</a:t>
                      </a:r>
                      <a:endParaRPr lang="en-GB" sz="1400" dirty="0"/>
                    </a:p>
                  </a:txBody>
                  <a:tcPr marL="36000" marR="36000" marT="36000" marB="36000" anchor="b"/>
                </a:tc>
                <a:tc>
                  <a:txBody>
                    <a:bodyPr/>
                    <a:lstStyle/>
                    <a:p>
                      <a:pPr algn="ctr"/>
                      <a:r>
                        <a:rPr lang="en-GB" sz="1400" dirty="0" smtClean="0"/>
                        <a:t>Munster</a:t>
                      </a:r>
                    </a:p>
                    <a:p>
                      <a:pPr algn="ctr"/>
                      <a:r>
                        <a:rPr lang="en-GB" sz="1400" dirty="0" smtClean="0"/>
                        <a:t>(38)*</a:t>
                      </a:r>
                    </a:p>
                    <a:p>
                      <a:pPr algn="ctr"/>
                      <a:r>
                        <a:rPr lang="en-GB" sz="1400" dirty="0" smtClean="0"/>
                        <a:t>%</a:t>
                      </a:r>
                      <a:endParaRPr lang="en-GB" sz="1400" dirty="0"/>
                    </a:p>
                  </a:txBody>
                  <a:tcPr marL="36000" marR="36000" marT="36000" marB="36000" anchor="b"/>
                </a:tc>
                <a:tc>
                  <a:txBody>
                    <a:bodyPr/>
                    <a:lstStyle/>
                    <a:p>
                      <a:pPr algn="ctr"/>
                      <a:r>
                        <a:rPr lang="en-GB" sz="1400" dirty="0" smtClean="0"/>
                        <a:t>Conn./</a:t>
                      </a:r>
                    </a:p>
                    <a:p>
                      <a:pPr algn="ctr"/>
                      <a:r>
                        <a:rPr lang="en-GB" sz="1400" dirty="0" smtClean="0"/>
                        <a:t>Ulster</a:t>
                      </a:r>
                    </a:p>
                    <a:p>
                      <a:pPr algn="ctr"/>
                      <a:r>
                        <a:rPr lang="en-GB" sz="1400" dirty="0" smtClean="0"/>
                        <a:t>(34)*</a:t>
                      </a:r>
                    </a:p>
                    <a:p>
                      <a:pPr algn="ctr"/>
                      <a:r>
                        <a:rPr lang="en-GB" sz="1400" dirty="0" smtClean="0"/>
                        <a:t>%</a:t>
                      </a:r>
                      <a:endParaRPr lang="en-GB" sz="1400" dirty="0"/>
                    </a:p>
                  </a:txBody>
                  <a:tcPr marL="36000" marR="36000" marT="36000" marB="36000" anchor="b"/>
                </a:tc>
                <a:tc>
                  <a:txBody>
                    <a:bodyPr/>
                    <a:lstStyle/>
                    <a:p>
                      <a:pPr algn="ctr"/>
                      <a:r>
                        <a:rPr lang="en-GB" sz="1400" dirty="0" smtClean="0"/>
                        <a:t>Urban</a:t>
                      </a:r>
                    </a:p>
                    <a:p>
                      <a:pPr algn="ctr"/>
                      <a:r>
                        <a:rPr lang="en-GB" sz="1400" dirty="0" smtClean="0"/>
                        <a:t>(104)</a:t>
                      </a:r>
                    </a:p>
                    <a:p>
                      <a:pPr algn="ctr"/>
                      <a:r>
                        <a:rPr lang="en-GB" sz="1400" dirty="0" smtClean="0"/>
                        <a:t>%</a:t>
                      </a:r>
                      <a:endParaRPr lang="en-GB" sz="1400" dirty="0"/>
                    </a:p>
                  </a:txBody>
                  <a:tcPr marL="36000" marR="36000" marT="36000" marB="36000" anchor="b"/>
                </a:tc>
                <a:tc>
                  <a:txBody>
                    <a:bodyPr/>
                    <a:lstStyle/>
                    <a:p>
                      <a:pPr algn="ctr"/>
                      <a:r>
                        <a:rPr lang="en-GB" sz="1400" dirty="0" smtClean="0"/>
                        <a:t>Rural</a:t>
                      </a:r>
                    </a:p>
                    <a:p>
                      <a:pPr algn="ctr"/>
                      <a:r>
                        <a:rPr lang="en-GB" sz="1400" dirty="0" smtClean="0"/>
                        <a:t>(44)*</a:t>
                      </a:r>
                    </a:p>
                    <a:p>
                      <a:pPr algn="ctr"/>
                      <a:r>
                        <a:rPr lang="en-GB" sz="1400" dirty="0" smtClean="0"/>
                        <a:t>%</a:t>
                      </a:r>
                      <a:endParaRPr lang="en-GB" sz="1400" dirty="0"/>
                    </a:p>
                  </a:txBody>
                  <a:tcPr marL="36000" marR="36000" marT="36000" marB="36000" anchor="b"/>
                </a:tc>
              </a:tr>
              <a:tr h="346801">
                <a:tc>
                  <a:txBody>
                    <a:bodyPr/>
                    <a:lstStyle/>
                    <a:p>
                      <a:r>
                        <a:rPr lang="en-GB" sz="1400" u="none" dirty="0" smtClean="0"/>
                        <a:t>Sinn Fein</a:t>
                      </a:r>
                      <a:endParaRPr lang="en-GB" sz="1400" u="none" dirty="0"/>
                    </a:p>
                  </a:txBody>
                  <a:tcPr marL="36000" marR="36000" marT="36000" marB="36000" anchor="ctr"/>
                </a:tc>
                <a:tc>
                  <a:txBody>
                    <a:bodyPr/>
                    <a:lstStyle/>
                    <a:p>
                      <a:pPr algn="ctr"/>
                      <a:r>
                        <a:rPr lang="en-GB" sz="1400" b="1" dirty="0" smtClean="0"/>
                        <a:t>27</a:t>
                      </a:r>
                      <a:endParaRPr lang="en-GB" sz="1400" b="1" dirty="0"/>
                    </a:p>
                  </a:txBody>
                  <a:tcPr marL="36000" marR="36000" marT="36000" marB="36000" anchor="ctr"/>
                </a:tc>
                <a:tc>
                  <a:txBody>
                    <a:bodyPr/>
                    <a:lstStyle/>
                    <a:p>
                      <a:pPr algn="ctr"/>
                      <a:r>
                        <a:rPr lang="en-GB" sz="1400" dirty="0" smtClean="0"/>
                        <a:t>32</a:t>
                      </a:r>
                      <a:endParaRPr lang="en-GB" sz="1400" dirty="0"/>
                    </a:p>
                  </a:txBody>
                  <a:tcPr marL="36000" marR="36000" marT="36000" marB="36000" anchor="ctr">
                    <a:solidFill>
                      <a:schemeClr val="accent3"/>
                    </a:solidFill>
                  </a:tcPr>
                </a:tc>
                <a:tc>
                  <a:txBody>
                    <a:bodyPr/>
                    <a:lstStyle/>
                    <a:p>
                      <a:pPr algn="ctr"/>
                      <a:r>
                        <a:rPr lang="en-GB" sz="1400" dirty="0" smtClean="0"/>
                        <a:t>22</a:t>
                      </a:r>
                      <a:endParaRPr lang="en-GB" sz="1400" dirty="0"/>
                    </a:p>
                  </a:txBody>
                  <a:tcPr marL="36000" marR="36000" marT="36000" marB="36000" anchor="ctr">
                    <a:solidFill>
                      <a:schemeClr val="tx1">
                        <a:lumMod val="85000"/>
                      </a:schemeClr>
                    </a:solidFill>
                  </a:tcPr>
                </a:tc>
                <a:tc>
                  <a:txBody>
                    <a:bodyPr/>
                    <a:lstStyle/>
                    <a:p>
                      <a:pPr algn="ctr"/>
                      <a:r>
                        <a:rPr lang="en-GB" sz="1400" dirty="0" smtClean="0"/>
                        <a:t>27</a:t>
                      </a:r>
                      <a:endParaRPr lang="en-GB" sz="1400" dirty="0"/>
                    </a:p>
                  </a:txBody>
                  <a:tcPr marL="36000" marR="36000" marT="36000" marB="36000" anchor="ctr"/>
                </a:tc>
                <a:tc>
                  <a:txBody>
                    <a:bodyPr/>
                    <a:lstStyle/>
                    <a:p>
                      <a:pPr algn="ctr"/>
                      <a:r>
                        <a:rPr lang="en-GB" sz="1400" dirty="0" smtClean="0"/>
                        <a:t>27</a:t>
                      </a:r>
                      <a:endParaRPr lang="en-GB" sz="1400" dirty="0"/>
                    </a:p>
                  </a:txBody>
                  <a:tcPr marL="36000" marR="36000" marT="36000" marB="36000" anchor="ctr"/>
                </a:tc>
                <a:tc>
                  <a:txBody>
                    <a:bodyPr/>
                    <a:lstStyle/>
                    <a:p>
                      <a:pPr algn="ctr"/>
                      <a:r>
                        <a:rPr lang="en-GB" sz="1400" dirty="0" smtClean="0"/>
                        <a:t>20</a:t>
                      </a:r>
                      <a:endParaRPr lang="en-GB" sz="1400" dirty="0"/>
                    </a:p>
                  </a:txBody>
                  <a:tcPr marL="36000" marR="36000" marT="36000" marB="36000" anchor="ctr">
                    <a:solidFill>
                      <a:schemeClr val="tx1">
                        <a:lumMod val="85000"/>
                      </a:schemeClr>
                    </a:solidFill>
                  </a:tcPr>
                </a:tc>
                <a:tc>
                  <a:txBody>
                    <a:bodyPr/>
                    <a:lstStyle/>
                    <a:p>
                      <a:pPr algn="ctr"/>
                      <a:r>
                        <a:rPr lang="en-GB" sz="1400" dirty="0" smtClean="0"/>
                        <a:t>40</a:t>
                      </a:r>
                      <a:endParaRPr lang="en-GB" sz="1400" dirty="0"/>
                    </a:p>
                  </a:txBody>
                  <a:tcPr marL="36000" marR="36000" marT="36000" marB="36000" anchor="ctr">
                    <a:solidFill>
                      <a:schemeClr val="accent3"/>
                    </a:solidFill>
                  </a:tcPr>
                </a:tc>
                <a:tc>
                  <a:txBody>
                    <a:bodyPr/>
                    <a:lstStyle/>
                    <a:p>
                      <a:pPr algn="ctr"/>
                      <a:r>
                        <a:rPr lang="en-GB" sz="1400" dirty="0" smtClean="0"/>
                        <a:t>29</a:t>
                      </a:r>
                      <a:endParaRPr lang="en-GB" sz="1400" dirty="0"/>
                    </a:p>
                  </a:txBody>
                  <a:tcPr marL="36000" marR="36000" marT="36000" marB="36000" anchor="ctr"/>
                </a:tc>
                <a:tc>
                  <a:txBody>
                    <a:bodyPr/>
                    <a:lstStyle/>
                    <a:p>
                      <a:pPr algn="ctr"/>
                      <a:r>
                        <a:rPr lang="en-GB" sz="1400" dirty="0" smtClean="0"/>
                        <a:t>30</a:t>
                      </a:r>
                      <a:endParaRPr lang="en-GB" sz="1400" dirty="0"/>
                    </a:p>
                  </a:txBody>
                  <a:tcPr marL="36000" marR="36000" marT="36000" marB="36000" anchor="ctr"/>
                </a:tc>
                <a:tc>
                  <a:txBody>
                    <a:bodyPr/>
                    <a:lstStyle/>
                    <a:p>
                      <a:pPr algn="ctr"/>
                      <a:r>
                        <a:rPr lang="en-GB" sz="1400" dirty="0" smtClean="0"/>
                        <a:t>29</a:t>
                      </a:r>
                      <a:endParaRPr lang="en-GB" sz="1400" dirty="0"/>
                    </a:p>
                  </a:txBody>
                  <a:tcPr marL="36000" marR="36000" marT="36000" marB="36000" anchor="ctr"/>
                </a:tc>
                <a:tc>
                  <a:txBody>
                    <a:bodyPr/>
                    <a:lstStyle/>
                    <a:p>
                      <a:pPr algn="ctr"/>
                      <a:r>
                        <a:rPr lang="en-GB" sz="1400" dirty="0" smtClean="0"/>
                        <a:t>24</a:t>
                      </a:r>
                      <a:endParaRPr lang="en-GB" sz="1400" dirty="0"/>
                    </a:p>
                  </a:txBody>
                  <a:tcPr marL="36000" marR="36000" marT="36000" marB="36000" anchor="ctr"/>
                </a:tc>
                <a:tc>
                  <a:txBody>
                    <a:bodyPr/>
                    <a:lstStyle/>
                    <a:p>
                      <a:pPr algn="ctr"/>
                      <a:r>
                        <a:rPr lang="en-GB" sz="1400" dirty="0" smtClean="0"/>
                        <a:t>26</a:t>
                      </a:r>
                      <a:endParaRPr lang="en-GB" sz="1400" dirty="0"/>
                    </a:p>
                  </a:txBody>
                  <a:tcPr marL="36000" marR="36000" marT="36000" marB="36000" anchor="ctr"/>
                </a:tc>
                <a:tc>
                  <a:txBody>
                    <a:bodyPr/>
                    <a:lstStyle/>
                    <a:p>
                      <a:pPr algn="ctr"/>
                      <a:r>
                        <a:rPr lang="en-GB" sz="1400" dirty="0" smtClean="0"/>
                        <a:t>27</a:t>
                      </a:r>
                      <a:endParaRPr lang="en-GB" sz="1400" dirty="0"/>
                    </a:p>
                  </a:txBody>
                  <a:tcPr marL="36000" marR="36000" marT="36000" marB="36000" anchor="ctr"/>
                </a:tc>
              </a:tr>
              <a:tr h="346801">
                <a:tc>
                  <a:txBody>
                    <a:bodyPr/>
                    <a:lstStyle/>
                    <a:p>
                      <a:r>
                        <a:rPr lang="en-GB" sz="1400" u="none" dirty="0" smtClean="0"/>
                        <a:t>Independent</a:t>
                      </a:r>
                      <a:endParaRPr lang="en-GB" sz="1400" u="none" dirty="0"/>
                    </a:p>
                  </a:txBody>
                  <a:tcPr marL="36000" marR="36000" marT="36000" marB="36000" anchor="ctr"/>
                </a:tc>
                <a:tc>
                  <a:txBody>
                    <a:bodyPr/>
                    <a:lstStyle/>
                    <a:p>
                      <a:pPr algn="ctr"/>
                      <a:r>
                        <a:rPr lang="en-GB" sz="1400" b="1" dirty="0" smtClean="0"/>
                        <a:t>22</a:t>
                      </a:r>
                      <a:endParaRPr lang="en-GB" sz="1400" b="1" dirty="0"/>
                    </a:p>
                  </a:txBody>
                  <a:tcPr marL="36000" marR="36000" marT="36000" marB="36000" anchor="ctr"/>
                </a:tc>
                <a:tc>
                  <a:txBody>
                    <a:bodyPr/>
                    <a:lstStyle/>
                    <a:p>
                      <a:pPr algn="ctr"/>
                      <a:r>
                        <a:rPr lang="en-GB" sz="1400" dirty="0" smtClean="0"/>
                        <a:t>17</a:t>
                      </a:r>
                      <a:endParaRPr lang="en-GB" sz="1400" dirty="0"/>
                    </a:p>
                  </a:txBody>
                  <a:tcPr marL="36000" marR="36000" marT="36000" marB="36000" anchor="ctr">
                    <a:solidFill>
                      <a:schemeClr val="tx1">
                        <a:lumMod val="85000"/>
                      </a:schemeClr>
                    </a:solidFill>
                  </a:tcPr>
                </a:tc>
                <a:tc>
                  <a:txBody>
                    <a:bodyPr/>
                    <a:lstStyle/>
                    <a:p>
                      <a:pPr algn="ctr"/>
                      <a:r>
                        <a:rPr lang="en-GB" sz="1400" dirty="0" smtClean="0"/>
                        <a:t>26</a:t>
                      </a:r>
                      <a:endParaRPr lang="en-GB" sz="1400" dirty="0"/>
                    </a:p>
                  </a:txBody>
                  <a:tcPr marL="36000" marR="36000" marT="36000" marB="36000" anchor="ctr"/>
                </a:tc>
                <a:tc>
                  <a:txBody>
                    <a:bodyPr/>
                    <a:lstStyle/>
                    <a:p>
                      <a:pPr algn="ctr"/>
                      <a:r>
                        <a:rPr lang="en-GB" sz="1400" dirty="0" smtClean="0"/>
                        <a:t>18</a:t>
                      </a:r>
                      <a:endParaRPr lang="en-GB" sz="1400" dirty="0"/>
                    </a:p>
                  </a:txBody>
                  <a:tcPr marL="36000" marR="36000" marT="36000" marB="36000" anchor="ctr"/>
                </a:tc>
                <a:tc>
                  <a:txBody>
                    <a:bodyPr/>
                    <a:lstStyle/>
                    <a:p>
                      <a:pPr algn="ctr"/>
                      <a:r>
                        <a:rPr lang="en-GB" sz="1400" dirty="0" smtClean="0"/>
                        <a:t>24</a:t>
                      </a:r>
                      <a:endParaRPr lang="en-GB" sz="1400" dirty="0"/>
                    </a:p>
                  </a:txBody>
                  <a:tcPr marL="36000" marR="36000" marT="36000" marB="36000" anchor="ctr"/>
                </a:tc>
                <a:tc>
                  <a:txBody>
                    <a:bodyPr/>
                    <a:lstStyle/>
                    <a:p>
                      <a:pPr algn="ctr"/>
                      <a:r>
                        <a:rPr lang="en-GB" sz="1400" dirty="0" smtClean="0"/>
                        <a:t>28</a:t>
                      </a:r>
                      <a:endParaRPr lang="en-GB" sz="1400" dirty="0"/>
                    </a:p>
                  </a:txBody>
                  <a:tcPr marL="36000" marR="36000" marT="36000" marB="36000" anchor="ctr">
                    <a:solidFill>
                      <a:schemeClr val="accent3"/>
                    </a:solidFill>
                  </a:tcPr>
                </a:tc>
                <a:tc>
                  <a:txBody>
                    <a:bodyPr/>
                    <a:lstStyle/>
                    <a:p>
                      <a:pPr algn="ctr"/>
                      <a:r>
                        <a:rPr lang="en-GB" sz="1400" dirty="0" smtClean="0"/>
                        <a:t>14</a:t>
                      </a:r>
                      <a:endParaRPr lang="en-GB" sz="1400" dirty="0"/>
                    </a:p>
                  </a:txBody>
                  <a:tcPr marL="36000" marR="36000" marT="36000" marB="36000" anchor="ctr">
                    <a:solidFill>
                      <a:schemeClr val="tx1">
                        <a:lumMod val="85000"/>
                      </a:schemeClr>
                    </a:solidFill>
                  </a:tcPr>
                </a:tc>
                <a:tc>
                  <a:txBody>
                    <a:bodyPr/>
                    <a:lstStyle/>
                    <a:p>
                      <a:pPr algn="ctr"/>
                      <a:r>
                        <a:rPr lang="en-GB" sz="1400" dirty="0" smtClean="0"/>
                        <a:t>26</a:t>
                      </a:r>
                      <a:endParaRPr lang="en-GB" sz="1400" dirty="0"/>
                    </a:p>
                  </a:txBody>
                  <a:tcPr marL="36000" marR="36000" marT="36000" marB="36000" anchor="ctr"/>
                </a:tc>
                <a:tc>
                  <a:txBody>
                    <a:bodyPr/>
                    <a:lstStyle/>
                    <a:p>
                      <a:pPr algn="ctr"/>
                      <a:r>
                        <a:rPr lang="en-GB" sz="1400" dirty="0" smtClean="0"/>
                        <a:t>20</a:t>
                      </a:r>
                      <a:endParaRPr lang="en-GB" sz="1400" dirty="0"/>
                    </a:p>
                  </a:txBody>
                  <a:tcPr marL="36000" marR="36000" marT="36000" marB="36000" anchor="ctr"/>
                </a:tc>
                <a:tc>
                  <a:txBody>
                    <a:bodyPr/>
                    <a:lstStyle/>
                    <a:p>
                      <a:pPr algn="ctr"/>
                      <a:r>
                        <a:rPr lang="en-GB" sz="1400" dirty="0" smtClean="0"/>
                        <a:t>13</a:t>
                      </a:r>
                      <a:endParaRPr lang="en-GB" sz="1400" dirty="0"/>
                    </a:p>
                  </a:txBody>
                  <a:tcPr marL="36000" marR="36000" marT="36000" marB="36000" anchor="ctr"/>
                </a:tc>
                <a:tc>
                  <a:txBody>
                    <a:bodyPr/>
                    <a:lstStyle/>
                    <a:p>
                      <a:pPr algn="ctr"/>
                      <a:r>
                        <a:rPr lang="en-GB" sz="1400" dirty="0" smtClean="0"/>
                        <a:t>29</a:t>
                      </a:r>
                      <a:endParaRPr lang="en-GB" sz="1400" dirty="0"/>
                    </a:p>
                  </a:txBody>
                  <a:tcPr marL="36000" marR="36000" marT="36000" marB="36000" anchor="ctr"/>
                </a:tc>
                <a:tc>
                  <a:txBody>
                    <a:bodyPr/>
                    <a:lstStyle/>
                    <a:p>
                      <a:pPr algn="ctr"/>
                      <a:r>
                        <a:rPr lang="en-GB" sz="1400" dirty="0" smtClean="0"/>
                        <a:t>20</a:t>
                      </a:r>
                      <a:endParaRPr lang="en-GB" sz="1400" dirty="0"/>
                    </a:p>
                  </a:txBody>
                  <a:tcPr marL="36000" marR="36000" marT="36000" marB="36000" anchor="ctr"/>
                </a:tc>
                <a:tc>
                  <a:txBody>
                    <a:bodyPr/>
                    <a:lstStyle/>
                    <a:p>
                      <a:pPr algn="ctr"/>
                      <a:r>
                        <a:rPr lang="en-GB" sz="1400" dirty="0" smtClean="0"/>
                        <a:t>25</a:t>
                      </a:r>
                      <a:endParaRPr lang="en-GB" sz="1400" dirty="0"/>
                    </a:p>
                  </a:txBody>
                  <a:tcPr marL="36000" marR="36000" marT="36000" marB="36000" anchor="ctr"/>
                </a:tc>
              </a:tr>
              <a:tr h="346801">
                <a:tc>
                  <a:txBody>
                    <a:bodyPr/>
                    <a:lstStyle/>
                    <a:p>
                      <a:r>
                        <a:rPr lang="en-GB" sz="1400" u="none" dirty="0" smtClean="0"/>
                        <a:t>Fine Gael</a:t>
                      </a:r>
                      <a:endParaRPr lang="en-GB" sz="1400" u="none" dirty="0"/>
                    </a:p>
                  </a:txBody>
                  <a:tcPr marL="36000" marR="36000" marT="36000" marB="36000" anchor="ctr"/>
                </a:tc>
                <a:tc>
                  <a:txBody>
                    <a:bodyPr/>
                    <a:lstStyle/>
                    <a:p>
                      <a:pPr algn="ctr"/>
                      <a:r>
                        <a:rPr lang="en-GB" sz="1400" b="1" dirty="0" smtClean="0"/>
                        <a:t>22</a:t>
                      </a:r>
                      <a:endParaRPr lang="en-GB" sz="1400" b="1" dirty="0"/>
                    </a:p>
                  </a:txBody>
                  <a:tcPr marL="36000" marR="36000" marT="36000" marB="36000" anchor="ctr"/>
                </a:tc>
                <a:tc>
                  <a:txBody>
                    <a:bodyPr/>
                    <a:lstStyle/>
                    <a:p>
                      <a:pPr algn="ctr"/>
                      <a:r>
                        <a:rPr lang="en-GB" sz="1400" dirty="0" smtClean="0"/>
                        <a:t>17</a:t>
                      </a:r>
                      <a:endParaRPr lang="en-GB" sz="1400" dirty="0"/>
                    </a:p>
                  </a:txBody>
                  <a:tcPr marL="36000" marR="36000" marT="36000" marB="36000" anchor="ctr">
                    <a:solidFill>
                      <a:schemeClr val="tx1">
                        <a:lumMod val="85000"/>
                      </a:schemeClr>
                    </a:solidFill>
                  </a:tcPr>
                </a:tc>
                <a:tc>
                  <a:txBody>
                    <a:bodyPr/>
                    <a:lstStyle/>
                    <a:p>
                      <a:pPr algn="ctr"/>
                      <a:r>
                        <a:rPr lang="en-GB" sz="1400" dirty="0" smtClean="0"/>
                        <a:t>26</a:t>
                      </a:r>
                      <a:endParaRPr lang="en-GB" sz="1400" dirty="0"/>
                    </a:p>
                  </a:txBody>
                  <a:tcPr marL="36000" marR="36000" marT="36000" marB="36000" anchor="ctr">
                    <a:solidFill>
                      <a:schemeClr val="accent3"/>
                    </a:solidFill>
                  </a:tcPr>
                </a:tc>
                <a:tc>
                  <a:txBody>
                    <a:bodyPr/>
                    <a:lstStyle/>
                    <a:p>
                      <a:pPr algn="ctr"/>
                      <a:r>
                        <a:rPr lang="en-GB" sz="1400" dirty="0" smtClean="0"/>
                        <a:t>16</a:t>
                      </a:r>
                      <a:endParaRPr lang="en-GB" sz="1400" dirty="0"/>
                    </a:p>
                  </a:txBody>
                  <a:tcPr marL="36000" marR="36000" marT="36000" marB="36000" anchor="ctr">
                    <a:solidFill>
                      <a:schemeClr val="tx1">
                        <a:lumMod val="85000"/>
                      </a:schemeClr>
                    </a:solidFill>
                  </a:tcPr>
                </a:tc>
                <a:tc>
                  <a:txBody>
                    <a:bodyPr/>
                    <a:lstStyle/>
                    <a:p>
                      <a:pPr algn="ctr"/>
                      <a:r>
                        <a:rPr lang="en-GB" sz="1400" dirty="0" smtClean="0"/>
                        <a:t>24</a:t>
                      </a:r>
                      <a:endParaRPr lang="en-GB" sz="1400" dirty="0"/>
                    </a:p>
                  </a:txBody>
                  <a:tcPr marL="36000" marR="36000" marT="36000" marB="36000" anchor="ctr"/>
                </a:tc>
                <a:tc>
                  <a:txBody>
                    <a:bodyPr/>
                    <a:lstStyle/>
                    <a:p>
                      <a:pPr algn="ctr"/>
                      <a:r>
                        <a:rPr lang="en-GB" sz="1400" dirty="0" smtClean="0"/>
                        <a:t>22</a:t>
                      </a:r>
                      <a:endParaRPr lang="en-GB" sz="1400" dirty="0"/>
                    </a:p>
                  </a:txBody>
                  <a:tcPr marL="36000" marR="36000" marT="36000" marB="36000" anchor="ctr"/>
                </a:tc>
                <a:tc>
                  <a:txBody>
                    <a:bodyPr/>
                    <a:lstStyle/>
                    <a:p>
                      <a:pPr algn="ctr"/>
                      <a:r>
                        <a:rPr lang="en-GB" sz="1400" dirty="0" smtClean="0"/>
                        <a:t>19</a:t>
                      </a:r>
                      <a:endParaRPr lang="en-GB" sz="1400" dirty="0"/>
                    </a:p>
                  </a:txBody>
                  <a:tcPr marL="36000" marR="36000" marT="36000" marB="36000" anchor="ctr"/>
                </a:tc>
                <a:tc>
                  <a:txBody>
                    <a:bodyPr/>
                    <a:lstStyle/>
                    <a:p>
                      <a:pPr algn="ctr"/>
                      <a:r>
                        <a:rPr lang="en-GB" sz="1400" dirty="0" smtClean="0"/>
                        <a:t>14</a:t>
                      </a:r>
                      <a:endParaRPr lang="en-GB" sz="1400" dirty="0"/>
                    </a:p>
                  </a:txBody>
                  <a:tcPr marL="36000" marR="36000" marT="36000" marB="36000" anchor="ctr"/>
                </a:tc>
                <a:tc>
                  <a:txBody>
                    <a:bodyPr/>
                    <a:lstStyle/>
                    <a:p>
                      <a:pPr algn="ctr"/>
                      <a:r>
                        <a:rPr lang="en-GB" sz="1400" dirty="0" smtClean="0"/>
                        <a:t>28</a:t>
                      </a:r>
                      <a:endParaRPr lang="en-GB" sz="1400" dirty="0"/>
                    </a:p>
                  </a:txBody>
                  <a:tcPr marL="36000" marR="36000" marT="36000" marB="36000" anchor="ctr"/>
                </a:tc>
                <a:tc>
                  <a:txBody>
                    <a:bodyPr/>
                    <a:lstStyle/>
                    <a:p>
                      <a:pPr algn="ctr"/>
                      <a:r>
                        <a:rPr lang="en-GB" sz="1400" dirty="0" smtClean="0"/>
                        <a:t>26</a:t>
                      </a:r>
                      <a:endParaRPr lang="en-GB" sz="1400" dirty="0"/>
                    </a:p>
                  </a:txBody>
                  <a:tcPr marL="36000" marR="36000" marT="36000" marB="36000" anchor="ctr"/>
                </a:tc>
                <a:tc>
                  <a:txBody>
                    <a:bodyPr/>
                    <a:lstStyle/>
                    <a:p>
                      <a:pPr algn="ctr"/>
                      <a:r>
                        <a:rPr lang="en-GB" sz="1400" dirty="0" smtClean="0"/>
                        <a:t>15</a:t>
                      </a:r>
                      <a:endParaRPr lang="en-GB" sz="1400" dirty="0"/>
                    </a:p>
                  </a:txBody>
                  <a:tcPr marL="36000" marR="36000" marT="36000" marB="36000" anchor="ctr"/>
                </a:tc>
                <a:tc>
                  <a:txBody>
                    <a:bodyPr/>
                    <a:lstStyle/>
                    <a:p>
                      <a:pPr algn="ctr"/>
                      <a:r>
                        <a:rPr lang="en-GB" sz="1400" dirty="0" smtClean="0"/>
                        <a:t>23</a:t>
                      </a:r>
                      <a:endParaRPr lang="en-GB" sz="1400" dirty="0"/>
                    </a:p>
                  </a:txBody>
                  <a:tcPr marL="36000" marR="36000" marT="36000" marB="36000" anchor="ctr"/>
                </a:tc>
                <a:tc>
                  <a:txBody>
                    <a:bodyPr/>
                    <a:lstStyle/>
                    <a:p>
                      <a:pPr algn="ctr"/>
                      <a:r>
                        <a:rPr lang="en-GB" sz="1400" dirty="0" smtClean="0"/>
                        <a:t>18</a:t>
                      </a:r>
                      <a:endParaRPr lang="en-GB" sz="1400" dirty="0"/>
                    </a:p>
                  </a:txBody>
                  <a:tcPr marL="36000" marR="36000" marT="36000" marB="36000" anchor="ctr"/>
                </a:tc>
              </a:tr>
              <a:tr h="346801">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IE" sz="1400" dirty="0" err="1" smtClean="0">
                          <a:solidFill>
                            <a:schemeClr val="bg1"/>
                          </a:solidFill>
                          <a:cs typeface="Calibri" pitchFamily="34" charset="0"/>
                        </a:rPr>
                        <a:t>Fianna</a:t>
                      </a:r>
                      <a:r>
                        <a:rPr lang="en-IE" sz="1400" dirty="0" smtClean="0">
                          <a:solidFill>
                            <a:schemeClr val="bg1"/>
                          </a:solidFill>
                          <a:cs typeface="Calibri" pitchFamily="34" charset="0"/>
                        </a:rPr>
                        <a:t> Fail</a:t>
                      </a:r>
                    </a:p>
                  </a:txBody>
                  <a:tcPr marL="36000" marR="36000" marT="36000" marB="36000" anchor="ctr"/>
                </a:tc>
                <a:tc>
                  <a:txBody>
                    <a:bodyPr/>
                    <a:lstStyle/>
                    <a:p>
                      <a:pPr algn="ctr"/>
                      <a:r>
                        <a:rPr lang="en-GB" sz="1400" b="1" dirty="0" smtClean="0"/>
                        <a:t>20</a:t>
                      </a:r>
                      <a:endParaRPr lang="en-GB" sz="1400" b="1" dirty="0"/>
                    </a:p>
                  </a:txBody>
                  <a:tcPr marL="36000" marR="36000" marT="36000" marB="36000" anchor="ctr"/>
                </a:tc>
                <a:tc>
                  <a:txBody>
                    <a:bodyPr/>
                    <a:lstStyle/>
                    <a:p>
                      <a:pPr algn="ctr"/>
                      <a:r>
                        <a:rPr lang="en-GB" sz="1400" dirty="0" smtClean="0"/>
                        <a:t>18</a:t>
                      </a:r>
                      <a:endParaRPr lang="en-GB" sz="1400" dirty="0"/>
                    </a:p>
                  </a:txBody>
                  <a:tcPr marL="36000" marR="36000" marT="36000" marB="36000" anchor="ctr"/>
                </a:tc>
                <a:tc>
                  <a:txBody>
                    <a:bodyPr/>
                    <a:lstStyle/>
                    <a:p>
                      <a:pPr algn="ctr"/>
                      <a:r>
                        <a:rPr lang="en-GB" sz="1400" dirty="0" smtClean="0"/>
                        <a:t>21</a:t>
                      </a:r>
                      <a:endParaRPr lang="en-GB" sz="1400" dirty="0"/>
                    </a:p>
                  </a:txBody>
                  <a:tcPr marL="36000" marR="36000" marT="36000" marB="36000" anchor="ctr"/>
                </a:tc>
                <a:tc>
                  <a:txBody>
                    <a:bodyPr/>
                    <a:lstStyle/>
                    <a:p>
                      <a:pPr algn="ctr"/>
                      <a:r>
                        <a:rPr lang="en-GB" sz="1400" dirty="0" smtClean="0"/>
                        <a:t>25</a:t>
                      </a:r>
                      <a:endParaRPr lang="en-GB" sz="1400" dirty="0"/>
                    </a:p>
                  </a:txBody>
                  <a:tcPr marL="36000" marR="36000" marT="36000" marB="36000" anchor="ctr">
                    <a:solidFill>
                      <a:schemeClr val="accent3"/>
                    </a:solidFill>
                  </a:tcPr>
                </a:tc>
                <a:tc>
                  <a:txBody>
                    <a:bodyPr/>
                    <a:lstStyle/>
                    <a:p>
                      <a:pPr algn="ctr"/>
                      <a:r>
                        <a:rPr lang="en-GB" sz="1400" dirty="0" smtClean="0"/>
                        <a:t>16</a:t>
                      </a:r>
                      <a:endParaRPr lang="en-GB" sz="1400" dirty="0"/>
                    </a:p>
                  </a:txBody>
                  <a:tcPr marL="36000" marR="36000" marT="36000" marB="36000" anchor="ctr">
                    <a:solidFill>
                      <a:schemeClr val="tx1">
                        <a:lumMod val="85000"/>
                      </a:schemeClr>
                    </a:solidFill>
                  </a:tcPr>
                </a:tc>
                <a:tc>
                  <a:txBody>
                    <a:bodyPr/>
                    <a:lstStyle/>
                    <a:p>
                      <a:pPr algn="ctr"/>
                      <a:r>
                        <a:rPr lang="en-GB" sz="1400" dirty="0" smtClean="0"/>
                        <a:t>20</a:t>
                      </a:r>
                      <a:endParaRPr lang="en-GB" sz="1400" dirty="0"/>
                    </a:p>
                  </a:txBody>
                  <a:tcPr marL="36000" marR="36000" marT="36000" marB="36000" anchor="ctr"/>
                </a:tc>
                <a:tc>
                  <a:txBody>
                    <a:bodyPr/>
                    <a:lstStyle/>
                    <a:p>
                      <a:pPr algn="ctr"/>
                      <a:r>
                        <a:rPr lang="en-GB" sz="1400" dirty="0" smtClean="0"/>
                        <a:t>12</a:t>
                      </a:r>
                      <a:endParaRPr lang="en-GB" sz="1400" dirty="0"/>
                    </a:p>
                  </a:txBody>
                  <a:tcPr marL="36000" marR="36000" marT="36000" marB="36000" anchor="ctr"/>
                </a:tc>
                <a:tc>
                  <a:txBody>
                    <a:bodyPr/>
                    <a:lstStyle/>
                    <a:p>
                      <a:pPr algn="ctr"/>
                      <a:r>
                        <a:rPr lang="en-GB" sz="1400" dirty="0" smtClean="0"/>
                        <a:t>9</a:t>
                      </a:r>
                      <a:endParaRPr lang="en-GB" sz="1400" dirty="0"/>
                    </a:p>
                  </a:txBody>
                  <a:tcPr marL="36000" marR="36000" marT="36000" marB="36000" anchor="ctr"/>
                </a:tc>
                <a:tc>
                  <a:txBody>
                    <a:bodyPr/>
                    <a:lstStyle/>
                    <a:p>
                      <a:pPr algn="ctr"/>
                      <a:r>
                        <a:rPr lang="en-GB" sz="1400" dirty="0" smtClean="0"/>
                        <a:t>23</a:t>
                      </a:r>
                      <a:endParaRPr lang="en-GB" sz="1400" dirty="0"/>
                    </a:p>
                  </a:txBody>
                  <a:tcPr marL="36000" marR="36000" marT="36000" marB="36000" anchor="ctr"/>
                </a:tc>
                <a:tc>
                  <a:txBody>
                    <a:bodyPr/>
                    <a:lstStyle/>
                    <a:p>
                      <a:pPr algn="ctr"/>
                      <a:r>
                        <a:rPr lang="en-GB" sz="1400" dirty="0" smtClean="0"/>
                        <a:t>21</a:t>
                      </a:r>
                      <a:endParaRPr lang="en-GB" sz="1400" dirty="0"/>
                    </a:p>
                  </a:txBody>
                  <a:tcPr marL="36000" marR="36000" marT="36000" marB="36000" anchor="ctr"/>
                </a:tc>
                <a:tc>
                  <a:txBody>
                    <a:bodyPr/>
                    <a:lstStyle/>
                    <a:p>
                      <a:pPr algn="ctr"/>
                      <a:r>
                        <a:rPr lang="en-GB" sz="1400" dirty="0" smtClean="0"/>
                        <a:t>29</a:t>
                      </a:r>
                      <a:endParaRPr lang="en-GB" sz="1400" dirty="0"/>
                    </a:p>
                  </a:txBody>
                  <a:tcPr marL="36000" marR="36000" marT="36000" marB="36000" anchor="ctr"/>
                </a:tc>
                <a:tc>
                  <a:txBody>
                    <a:bodyPr/>
                    <a:lstStyle/>
                    <a:p>
                      <a:pPr algn="ctr"/>
                      <a:r>
                        <a:rPr lang="en-GB" sz="1400" dirty="0" smtClean="0"/>
                        <a:t>18</a:t>
                      </a:r>
                      <a:endParaRPr lang="en-GB" sz="1400" dirty="0"/>
                    </a:p>
                  </a:txBody>
                  <a:tcPr marL="36000" marR="36000" marT="36000" marB="36000" anchor="ctr"/>
                </a:tc>
                <a:tc>
                  <a:txBody>
                    <a:bodyPr/>
                    <a:lstStyle/>
                    <a:p>
                      <a:pPr algn="ctr"/>
                      <a:r>
                        <a:rPr lang="en-GB" sz="1400" dirty="0" smtClean="0"/>
                        <a:t>23</a:t>
                      </a:r>
                      <a:endParaRPr lang="en-GB" sz="1400" dirty="0"/>
                    </a:p>
                  </a:txBody>
                  <a:tcPr marL="36000" marR="36000" marT="36000" marB="36000" anchor="ctr"/>
                </a:tc>
              </a:tr>
              <a:tr h="346801">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IE" sz="1400" dirty="0" smtClean="0">
                          <a:solidFill>
                            <a:schemeClr val="bg1"/>
                          </a:solidFill>
                          <a:cs typeface="Calibri" pitchFamily="34" charset="0"/>
                        </a:rPr>
                        <a:t>Labour</a:t>
                      </a:r>
                    </a:p>
                  </a:txBody>
                  <a:tcPr marL="36000" marR="36000" marT="36000" marB="36000" anchor="ctr"/>
                </a:tc>
                <a:tc>
                  <a:txBody>
                    <a:bodyPr/>
                    <a:lstStyle/>
                    <a:p>
                      <a:pPr algn="ctr"/>
                      <a:r>
                        <a:rPr lang="en-GB" sz="1400" b="1" dirty="0" smtClean="0"/>
                        <a:t>9</a:t>
                      </a:r>
                      <a:endParaRPr lang="en-GB" sz="1400" b="1" dirty="0"/>
                    </a:p>
                  </a:txBody>
                  <a:tcPr marL="36000" marR="36000" marT="36000" marB="36000" anchor="ctr"/>
                </a:tc>
                <a:tc>
                  <a:txBody>
                    <a:bodyPr/>
                    <a:lstStyle/>
                    <a:p>
                      <a:pPr algn="ctr"/>
                      <a:r>
                        <a:rPr lang="en-GB" sz="1400" dirty="0" smtClean="0"/>
                        <a:t>14</a:t>
                      </a:r>
                      <a:endParaRPr lang="en-GB" sz="1400" dirty="0"/>
                    </a:p>
                  </a:txBody>
                  <a:tcPr marL="36000" marR="36000" marT="36000" marB="36000" anchor="ctr"/>
                </a:tc>
                <a:tc>
                  <a:txBody>
                    <a:bodyPr/>
                    <a:lstStyle/>
                    <a:p>
                      <a:pPr algn="ctr"/>
                      <a:r>
                        <a:rPr lang="en-GB" sz="1400" dirty="0" smtClean="0"/>
                        <a:t>4</a:t>
                      </a:r>
                      <a:endParaRPr lang="en-GB" sz="1400" dirty="0"/>
                    </a:p>
                  </a:txBody>
                  <a:tcPr marL="36000" marR="36000" marT="36000" marB="36000" anchor="ctr"/>
                </a:tc>
                <a:tc>
                  <a:txBody>
                    <a:bodyPr/>
                    <a:lstStyle/>
                    <a:p>
                      <a:pPr algn="ctr"/>
                      <a:r>
                        <a:rPr lang="en-GB" sz="1400" dirty="0" smtClean="0"/>
                        <a:t>11</a:t>
                      </a:r>
                      <a:endParaRPr lang="en-GB" sz="1400" dirty="0"/>
                    </a:p>
                  </a:txBody>
                  <a:tcPr marL="36000" marR="36000" marT="36000" marB="36000" anchor="ctr"/>
                </a:tc>
                <a:tc>
                  <a:txBody>
                    <a:bodyPr/>
                    <a:lstStyle/>
                    <a:p>
                      <a:pPr algn="ctr"/>
                      <a:r>
                        <a:rPr lang="en-GB" sz="1400" dirty="0" smtClean="0"/>
                        <a:t>8</a:t>
                      </a:r>
                      <a:endParaRPr lang="en-GB" sz="1400" dirty="0"/>
                    </a:p>
                  </a:txBody>
                  <a:tcPr marL="36000" marR="36000" marT="36000" marB="36000" anchor="ctr"/>
                </a:tc>
                <a:tc>
                  <a:txBody>
                    <a:bodyPr/>
                    <a:lstStyle/>
                    <a:p>
                      <a:pPr algn="ctr"/>
                      <a:r>
                        <a:rPr lang="en-GB" sz="1400" dirty="0" smtClean="0"/>
                        <a:t>7</a:t>
                      </a:r>
                      <a:endParaRPr lang="en-GB" sz="1400" dirty="0"/>
                    </a:p>
                  </a:txBody>
                  <a:tcPr marL="36000" marR="36000" marT="36000" marB="36000" anchor="ctr"/>
                </a:tc>
                <a:tc>
                  <a:txBody>
                    <a:bodyPr/>
                    <a:lstStyle/>
                    <a:p>
                      <a:pPr algn="ctr"/>
                      <a:r>
                        <a:rPr lang="en-GB" sz="1400" dirty="0" smtClean="0"/>
                        <a:t>12</a:t>
                      </a:r>
                      <a:endParaRPr lang="en-GB" sz="1400" dirty="0"/>
                    </a:p>
                  </a:txBody>
                  <a:tcPr marL="36000" marR="36000" marT="36000" marB="36000" anchor="ctr"/>
                </a:tc>
                <a:tc>
                  <a:txBody>
                    <a:bodyPr/>
                    <a:lstStyle/>
                    <a:p>
                      <a:pPr algn="ctr"/>
                      <a:r>
                        <a:rPr lang="en-GB" sz="1400" dirty="0" smtClean="0"/>
                        <a:t>20</a:t>
                      </a:r>
                      <a:endParaRPr lang="en-GB" sz="1400" dirty="0"/>
                    </a:p>
                  </a:txBody>
                  <a:tcPr marL="36000" marR="36000" marT="36000" marB="36000" anchor="ctr"/>
                </a:tc>
                <a:tc>
                  <a:txBody>
                    <a:bodyPr/>
                    <a:lstStyle/>
                    <a:p>
                      <a:pPr algn="ctr"/>
                      <a:r>
                        <a:rPr lang="en-GB" sz="1400" dirty="0" smtClean="0"/>
                        <a:t>-</a:t>
                      </a:r>
                      <a:endParaRPr lang="en-GB" sz="1400" dirty="0"/>
                    </a:p>
                  </a:txBody>
                  <a:tcPr marL="36000" marR="36000" marT="36000" marB="36000" anchor="ctr"/>
                </a:tc>
                <a:tc>
                  <a:txBody>
                    <a:bodyPr/>
                    <a:lstStyle/>
                    <a:p>
                      <a:pPr algn="ctr"/>
                      <a:r>
                        <a:rPr lang="en-GB" sz="1400" dirty="0" smtClean="0"/>
                        <a:t>13</a:t>
                      </a:r>
                      <a:endParaRPr lang="en-GB" sz="1400" dirty="0"/>
                    </a:p>
                  </a:txBody>
                  <a:tcPr marL="36000" marR="36000" marT="36000" marB="36000" anchor="ctr"/>
                </a:tc>
                <a:tc>
                  <a:txBody>
                    <a:bodyPr/>
                    <a:lstStyle/>
                    <a:p>
                      <a:pPr algn="ctr"/>
                      <a:r>
                        <a:rPr lang="en-GB" sz="1400" dirty="0" smtClean="0"/>
                        <a:t>6</a:t>
                      </a:r>
                      <a:endParaRPr lang="en-GB" sz="1400" dirty="0"/>
                    </a:p>
                  </a:txBody>
                  <a:tcPr marL="36000" marR="36000" marT="36000" marB="36000" anchor="ctr"/>
                </a:tc>
                <a:tc>
                  <a:txBody>
                    <a:bodyPr/>
                    <a:lstStyle/>
                    <a:p>
                      <a:pPr algn="ctr"/>
                      <a:r>
                        <a:rPr lang="en-GB" sz="1400" dirty="0" smtClean="0"/>
                        <a:t>11</a:t>
                      </a:r>
                      <a:endParaRPr lang="en-GB" sz="1400" dirty="0"/>
                    </a:p>
                  </a:txBody>
                  <a:tcPr marL="36000" marR="36000" marT="36000" marB="36000" anchor="ctr"/>
                </a:tc>
                <a:tc>
                  <a:txBody>
                    <a:bodyPr/>
                    <a:lstStyle/>
                    <a:p>
                      <a:pPr algn="ctr"/>
                      <a:r>
                        <a:rPr lang="en-GB" sz="1400" dirty="0" smtClean="0"/>
                        <a:t>5</a:t>
                      </a:r>
                      <a:endParaRPr lang="en-GB" sz="1400" dirty="0"/>
                    </a:p>
                  </a:txBody>
                  <a:tcPr marL="36000" marR="36000" marT="36000" marB="36000" anchor="ctr"/>
                </a:tc>
              </a:tr>
              <a:tr h="346801">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IE" sz="1400" dirty="0" smtClean="0">
                          <a:solidFill>
                            <a:schemeClr val="bg1"/>
                          </a:solidFill>
                          <a:cs typeface="Calibri" pitchFamily="34" charset="0"/>
                        </a:rPr>
                        <a:t>Green Party</a:t>
                      </a:r>
                    </a:p>
                  </a:txBody>
                  <a:tcPr marL="36000" marR="36000" marT="36000" marB="36000" anchor="ctr"/>
                </a:tc>
                <a:tc>
                  <a:txBody>
                    <a:bodyPr/>
                    <a:lstStyle/>
                    <a:p>
                      <a:pPr algn="ctr"/>
                      <a:r>
                        <a:rPr lang="en-GB" sz="1400" b="1" dirty="0" smtClean="0"/>
                        <a:t>1</a:t>
                      </a:r>
                      <a:endParaRPr lang="en-GB" sz="1400" b="1" dirty="0"/>
                    </a:p>
                  </a:txBody>
                  <a:tcPr marL="36000" marR="36000" marT="36000" marB="36000" anchor="ctr"/>
                </a:tc>
                <a:tc>
                  <a:txBody>
                    <a:bodyPr/>
                    <a:lstStyle/>
                    <a:p>
                      <a:pPr algn="ctr"/>
                      <a:r>
                        <a:rPr lang="en-GB" sz="1400" dirty="0" smtClean="0"/>
                        <a:t>1</a:t>
                      </a:r>
                      <a:endParaRPr lang="en-GB" sz="1400" dirty="0"/>
                    </a:p>
                  </a:txBody>
                  <a:tcPr marL="36000" marR="36000" marT="36000" marB="36000" anchor="ctr"/>
                </a:tc>
                <a:tc>
                  <a:txBody>
                    <a:bodyPr/>
                    <a:lstStyle/>
                    <a:p>
                      <a:pPr algn="ctr"/>
                      <a:r>
                        <a:rPr lang="en-GB" sz="1400" dirty="0" smtClean="0"/>
                        <a:t>-</a:t>
                      </a:r>
                      <a:endParaRPr lang="en-GB" sz="1400" dirty="0"/>
                    </a:p>
                  </a:txBody>
                  <a:tcPr marL="36000" marR="36000" marT="36000" marB="36000" anchor="ctr"/>
                </a:tc>
                <a:tc>
                  <a:txBody>
                    <a:bodyPr/>
                    <a:lstStyle/>
                    <a:p>
                      <a:pPr algn="ctr"/>
                      <a:r>
                        <a:rPr lang="en-GB" sz="1400" dirty="0" smtClean="0"/>
                        <a:t>-</a:t>
                      </a:r>
                      <a:endParaRPr lang="en-GB" sz="1400" dirty="0"/>
                    </a:p>
                  </a:txBody>
                  <a:tcPr marL="36000" marR="36000" marT="36000" marB="36000" anchor="ctr"/>
                </a:tc>
                <a:tc>
                  <a:txBody>
                    <a:bodyPr/>
                    <a:lstStyle/>
                    <a:p>
                      <a:pPr algn="ctr"/>
                      <a:r>
                        <a:rPr lang="en-GB" sz="1400" dirty="0" smtClean="0"/>
                        <a:t>1</a:t>
                      </a:r>
                      <a:endParaRPr lang="en-GB" sz="1400" dirty="0"/>
                    </a:p>
                  </a:txBody>
                  <a:tcPr marL="36000" marR="36000" marT="36000" marB="36000" anchor="ctr"/>
                </a:tc>
                <a:tc>
                  <a:txBody>
                    <a:bodyPr/>
                    <a:lstStyle/>
                    <a:p>
                      <a:pPr algn="ctr"/>
                      <a:r>
                        <a:rPr lang="en-GB" sz="1400" dirty="0" smtClean="0"/>
                        <a:t>1</a:t>
                      </a:r>
                      <a:endParaRPr lang="en-GB" sz="1400" dirty="0"/>
                    </a:p>
                  </a:txBody>
                  <a:tcPr marL="36000" marR="36000" marT="36000" marB="36000" anchor="ctr"/>
                </a:tc>
                <a:tc>
                  <a:txBody>
                    <a:bodyPr/>
                    <a:lstStyle/>
                    <a:p>
                      <a:pPr algn="ctr"/>
                      <a:r>
                        <a:rPr lang="en-GB" sz="1400" dirty="0" smtClean="0"/>
                        <a:t>-</a:t>
                      </a:r>
                      <a:endParaRPr lang="en-GB" sz="1400" dirty="0"/>
                    </a:p>
                  </a:txBody>
                  <a:tcPr marL="36000" marR="36000" marT="36000" marB="36000" anchor="ctr"/>
                </a:tc>
                <a:tc>
                  <a:txBody>
                    <a:bodyPr/>
                    <a:lstStyle/>
                    <a:p>
                      <a:pPr algn="ctr"/>
                      <a:r>
                        <a:rPr lang="en-GB" sz="1400" dirty="0" smtClean="0"/>
                        <a:t>3</a:t>
                      </a:r>
                      <a:endParaRPr lang="en-GB" sz="1400" dirty="0"/>
                    </a:p>
                  </a:txBody>
                  <a:tcPr marL="36000" marR="36000" marT="36000" marB="36000" anchor="ctr"/>
                </a:tc>
                <a:tc>
                  <a:txBody>
                    <a:bodyPr/>
                    <a:lstStyle/>
                    <a:p>
                      <a:pPr algn="ctr"/>
                      <a:r>
                        <a:rPr lang="en-GB" sz="1400" dirty="0" smtClean="0"/>
                        <a:t>-</a:t>
                      </a:r>
                      <a:endParaRPr lang="en-GB" sz="1400" dirty="0"/>
                    </a:p>
                  </a:txBody>
                  <a:tcPr marL="36000" marR="36000" marT="36000" marB="36000" anchor="ctr"/>
                </a:tc>
                <a:tc>
                  <a:txBody>
                    <a:bodyPr/>
                    <a:lstStyle/>
                    <a:p>
                      <a:pPr algn="ctr"/>
                      <a:r>
                        <a:rPr lang="en-GB" sz="1400" dirty="0" smtClean="0"/>
                        <a:t>-</a:t>
                      </a:r>
                      <a:endParaRPr lang="en-GB" sz="1400" dirty="0"/>
                    </a:p>
                  </a:txBody>
                  <a:tcPr marL="36000" marR="36000" marT="36000" marB="36000" anchor="ctr"/>
                </a:tc>
                <a:tc>
                  <a:txBody>
                    <a:bodyPr/>
                    <a:lstStyle/>
                    <a:p>
                      <a:pPr algn="ctr"/>
                      <a:r>
                        <a:rPr lang="en-GB" sz="1400" dirty="0" smtClean="0"/>
                        <a:t>-</a:t>
                      </a:r>
                      <a:endParaRPr lang="en-GB" sz="1400" dirty="0"/>
                    </a:p>
                  </a:txBody>
                  <a:tcPr marL="36000" marR="36000" marT="36000" marB="36000" anchor="ctr"/>
                </a:tc>
                <a:tc>
                  <a:txBody>
                    <a:bodyPr/>
                    <a:lstStyle/>
                    <a:p>
                      <a:pPr algn="ctr"/>
                      <a:r>
                        <a:rPr lang="en-GB" sz="1400" dirty="0" smtClean="0"/>
                        <a:t>1</a:t>
                      </a:r>
                      <a:endParaRPr lang="en-GB" sz="1400" dirty="0"/>
                    </a:p>
                  </a:txBody>
                  <a:tcPr marL="36000" marR="36000" marT="36000" marB="36000" anchor="ctr"/>
                </a:tc>
                <a:tc>
                  <a:txBody>
                    <a:bodyPr/>
                    <a:lstStyle/>
                    <a:p>
                      <a:pPr algn="ctr"/>
                      <a:r>
                        <a:rPr lang="en-GB" sz="1400" dirty="0" smtClean="0"/>
                        <a:t>-</a:t>
                      </a:r>
                      <a:endParaRPr lang="en-GB" sz="1400" dirty="0"/>
                    </a:p>
                  </a:txBody>
                  <a:tcPr marL="36000" marR="36000" marT="36000" marB="36000" anchor="ctr"/>
                </a:tc>
              </a:tr>
              <a:tr h="346801">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IE" sz="1400" dirty="0" smtClean="0">
                          <a:solidFill>
                            <a:schemeClr val="bg1"/>
                          </a:solidFill>
                          <a:cs typeface="Calibri" pitchFamily="34" charset="0"/>
                        </a:rPr>
                        <a:t>Other</a:t>
                      </a:r>
                    </a:p>
                  </a:txBody>
                  <a:tcPr marL="36000" marR="36000" marT="36000" marB="36000" anchor="ctr"/>
                </a:tc>
                <a:tc>
                  <a:txBody>
                    <a:bodyPr/>
                    <a:lstStyle/>
                    <a:p>
                      <a:pPr algn="ctr"/>
                      <a:r>
                        <a:rPr lang="en-GB" sz="1400" b="1" dirty="0" smtClean="0"/>
                        <a:t>1</a:t>
                      </a:r>
                      <a:endParaRPr lang="en-GB" sz="1400" b="1" dirty="0"/>
                    </a:p>
                  </a:txBody>
                  <a:tcPr marL="36000" marR="36000" marT="36000" marB="36000" anchor="ctr"/>
                </a:tc>
                <a:tc>
                  <a:txBody>
                    <a:bodyPr/>
                    <a:lstStyle/>
                    <a:p>
                      <a:pPr algn="ctr"/>
                      <a:r>
                        <a:rPr lang="en-GB" sz="1400" dirty="0" smtClean="0"/>
                        <a:t>-</a:t>
                      </a:r>
                      <a:endParaRPr lang="en-GB" sz="1400" dirty="0"/>
                    </a:p>
                  </a:txBody>
                  <a:tcPr marL="36000" marR="36000" marT="36000" marB="36000" anchor="ctr"/>
                </a:tc>
                <a:tc>
                  <a:txBody>
                    <a:bodyPr/>
                    <a:lstStyle/>
                    <a:p>
                      <a:pPr algn="ctr"/>
                      <a:r>
                        <a:rPr lang="en-GB" sz="1400" dirty="0" smtClean="0"/>
                        <a:t>1</a:t>
                      </a:r>
                      <a:endParaRPr lang="en-GB" sz="1400" dirty="0"/>
                    </a:p>
                  </a:txBody>
                  <a:tcPr marL="36000" marR="36000" marT="36000" marB="36000" anchor="ctr"/>
                </a:tc>
                <a:tc>
                  <a:txBody>
                    <a:bodyPr/>
                    <a:lstStyle/>
                    <a:p>
                      <a:pPr algn="ctr"/>
                      <a:r>
                        <a:rPr lang="en-GB" sz="1400" dirty="0" smtClean="0"/>
                        <a:t>2</a:t>
                      </a:r>
                      <a:endParaRPr lang="en-GB" sz="1400" dirty="0"/>
                    </a:p>
                  </a:txBody>
                  <a:tcPr marL="36000" marR="36000" marT="36000" marB="36000" anchor="ctr"/>
                </a:tc>
                <a:tc>
                  <a:txBody>
                    <a:bodyPr/>
                    <a:lstStyle/>
                    <a:p>
                      <a:pPr algn="ctr"/>
                      <a:r>
                        <a:rPr lang="en-GB" sz="1400" dirty="0" smtClean="0"/>
                        <a:t>-</a:t>
                      </a:r>
                      <a:endParaRPr lang="en-GB" sz="1400" dirty="0"/>
                    </a:p>
                  </a:txBody>
                  <a:tcPr marL="36000" marR="36000" marT="36000" marB="36000" anchor="ctr"/>
                </a:tc>
                <a:tc>
                  <a:txBody>
                    <a:bodyPr/>
                    <a:lstStyle/>
                    <a:p>
                      <a:pPr algn="ctr"/>
                      <a:r>
                        <a:rPr lang="en-GB" sz="1400" dirty="0" smtClean="0"/>
                        <a:t>1</a:t>
                      </a:r>
                      <a:endParaRPr lang="en-GB" sz="1400" dirty="0"/>
                    </a:p>
                  </a:txBody>
                  <a:tcPr marL="36000" marR="36000" marT="36000" marB="36000" anchor="ctr"/>
                </a:tc>
                <a:tc>
                  <a:txBody>
                    <a:bodyPr/>
                    <a:lstStyle/>
                    <a:p>
                      <a:pPr algn="ctr"/>
                      <a:r>
                        <a:rPr lang="en-GB" sz="1400" dirty="0" smtClean="0"/>
                        <a:t>-</a:t>
                      </a:r>
                      <a:endParaRPr lang="en-GB" sz="1400" dirty="0"/>
                    </a:p>
                  </a:txBody>
                  <a:tcPr marL="36000" marR="36000" marT="36000" marB="36000" anchor="ctr"/>
                </a:tc>
                <a:tc>
                  <a:txBody>
                    <a:bodyPr/>
                    <a:lstStyle/>
                    <a:p>
                      <a:pPr algn="ctr"/>
                      <a:r>
                        <a:rPr lang="en-GB" sz="1400" dirty="0" smtClean="0"/>
                        <a:t>-</a:t>
                      </a:r>
                      <a:endParaRPr lang="en-GB" sz="1400" dirty="0"/>
                    </a:p>
                  </a:txBody>
                  <a:tcPr marL="36000" marR="36000" marT="36000" marB="36000" anchor="ctr"/>
                </a:tc>
                <a:tc>
                  <a:txBody>
                    <a:bodyPr/>
                    <a:lstStyle/>
                    <a:p>
                      <a:pPr algn="ctr"/>
                      <a:r>
                        <a:rPr lang="en-GB" sz="1400" dirty="0" smtClean="0"/>
                        <a:t>3</a:t>
                      </a:r>
                      <a:endParaRPr lang="en-GB" sz="1400" dirty="0"/>
                    </a:p>
                  </a:txBody>
                  <a:tcPr marL="36000" marR="36000" marT="36000" marB="36000" anchor="ctr"/>
                </a:tc>
                <a:tc>
                  <a:txBody>
                    <a:bodyPr/>
                    <a:lstStyle/>
                    <a:p>
                      <a:pPr algn="ctr"/>
                      <a:r>
                        <a:rPr lang="en-GB" sz="1400" dirty="0" smtClean="0"/>
                        <a:t>-</a:t>
                      </a:r>
                      <a:endParaRPr lang="en-GB" sz="1400" dirty="0"/>
                    </a:p>
                  </a:txBody>
                  <a:tcPr marL="36000" marR="36000" marT="36000" marB="36000" anchor="ctr"/>
                </a:tc>
                <a:tc>
                  <a:txBody>
                    <a:bodyPr/>
                    <a:lstStyle/>
                    <a:p>
                      <a:pPr algn="ctr"/>
                      <a:r>
                        <a:rPr lang="en-GB" sz="1400" dirty="0" smtClean="0"/>
                        <a:t>-</a:t>
                      </a:r>
                      <a:endParaRPr lang="en-GB" sz="1400" dirty="0"/>
                    </a:p>
                  </a:txBody>
                  <a:tcPr marL="36000" marR="36000" marT="36000" marB="36000" anchor="ctr"/>
                </a:tc>
                <a:tc>
                  <a:txBody>
                    <a:bodyPr/>
                    <a:lstStyle/>
                    <a:p>
                      <a:pPr algn="ctr"/>
                      <a:r>
                        <a:rPr lang="en-GB" sz="1400" dirty="0" smtClean="0"/>
                        <a:t>1</a:t>
                      </a:r>
                      <a:endParaRPr lang="en-GB" sz="1400" dirty="0"/>
                    </a:p>
                  </a:txBody>
                  <a:tcPr marL="36000" marR="36000" marT="36000" marB="36000" anchor="ctr"/>
                </a:tc>
                <a:tc>
                  <a:txBody>
                    <a:bodyPr/>
                    <a:lstStyle/>
                    <a:p>
                      <a:pPr algn="ctr"/>
                      <a:r>
                        <a:rPr lang="en-GB" sz="1400" dirty="0" smtClean="0"/>
                        <a:t>2</a:t>
                      </a:r>
                      <a:endParaRPr lang="en-GB" sz="1400" dirty="0"/>
                    </a:p>
                  </a:txBody>
                  <a:tcPr marL="36000" marR="36000" marT="36000" marB="36000" anchor="ctr"/>
                </a:tc>
              </a:tr>
            </a:tbl>
          </a:graphicData>
        </a:graphic>
      </p:graphicFrame>
      <p:sp>
        <p:nvSpPr>
          <p:cNvPr id="14" name="TextBox 13"/>
          <p:cNvSpPr txBox="1"/>
          <p:nvPr/>
        </p:nvSpPr>
        <p:spPr>
          <a:xfrm>
            <a:off x="8672598" y="6508770"/>
            <a:ext cx="325410" cy="153888"/>
          </a:xfrm>
          <a:prstGeom prst="rect">
            <a:avLst/>
          </a:prstGeom>
          <a:noFill/>
        </p:spPr>
        <p:txBody>
          <a:bodyPr wrap="none" lIns="0" tIns="0" rIns="0" bIns="0" rtlCol="0" anchor="b" anchorCtr="1">
            <a:spAutoFit/>
          </a:bodyPr>
          <a:lstStyle/>
          <a:p>
            <a:pPr algn="ctr"/>
            <a:r>
              <a:rPr lang="en-GB" sz="1000" i="1" dirty="0" smtClean="0">
                <a:solidFill>
                  <a:srgbClr val="22505F"/>
                </a:solidFill>
                <a:cs typeface="Calibri" pitchFamily="34" charset="0"/>
              </a:rPr>
              <a:t>(Q.17)</a:t>
            </a:r>
            <a:endParaRPr lang="en-US" sz="1000" i="1" dirty="0">
              <a:solidFill>
                <a:srgbClr val="22505F"/>
              </a:solidFill>
              <a:cs typeface="Calibri" pitchFamily="34" charset="0"/>
            </a:endParaRPr>
          </a:p>
        </p:txBody>
      </p:sp>
      <p:sp>
        <p:nvSpPr>
          <p:cNvPr id="8" name="Text Box 48"/>
          <p:cNvSpPr txBox="1">
            <a:spLocks noChangeArrowheads="1"/>
          </p:cNvSpPr>
          <p:nvPr/>
        </p:nvSpPr>
        <p:spPr bwMode="auto">
          <a:xfrm>
            <a:off x="127322" y="5308036"/>
            <a:ext cx="868828" cy="183127"/>
          </a:xfrm>
          <a:prstGeom prst="rect">
            <a:avLst/>
          </a:prstGeom>
          <a:noFill/>
          <a:ln w="9525">
            <a:noFill/>
            <a:miter lim="800000"/>
            <a:headEnd/>
            <a:tailEnd/>
          </a:ln>
        </p:spPr>
        <p:txBody>
          <a:bodyPr wrap="none" lIns="0" tIns="0" rIns="0" bIns="0" anchor="b" anchorCtr="1">
            <a:spAutoFit/>
          </a:bodyPr>
          <a:lstStyle/>
          <a:p>
            <a:pPr>
              <a:lnSpc>
                <a:spcPct val="85000"/>
              </a:lnSpc>
            </a:pPr>
            <a:r>
              <a:rPr lang="en-IE" sz="1400" dirty="0" smtClean="0">
                <a:solidFill>
                  <a:srgbClr val="22505F"/>
                </a:solidFill>
                <a:cs typeface="Calibri" pitchFamily="34" charset="0"/>
              </a:rPr>
              <a:t>*Small Base</a:t>
            </a:r>
          </a:p>
        </p:txBody>
      </p:sp>
    </p:spTree>
    <p:extLst>
      <p:ext uri="{BB962C8B-B14F-4D97-AF65-F5344CB8AC3E}">
        <p14:creationId xmlns:p14="http://schemas.microsoft.com/office/powerpoint/2010/main" val="19098226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75999" y="144688"/>
            <a:ext cx="5103643" cy="698461"/>
          </a:xfrm>
        </p:spPr>
        <p:txBody>
          <a:bodyPr/>
          <a:lstStyle/>
          <a:p>
            <a:r>
              <a:rPr lang="en-IE" dirty="0" smtClean="0"/>
              <a:t>1</a:t>
            </a:r>
            <a:r>
              <a:rPr lang="en-IE" baseline="30000" dirty="0" smtClean="0"/>
              <a:t>st</a:t>
            </a:r>
            <a:r>
              <a:rPr lang="en-IE" dirty="0" smtClean="0"/>
              <a:t> Preference Vote In </a:t>
            </a:r>
            <a:r>
              <a:rPr lang="en-IE" u="sng" dirty="0" smtClean="0"/>
              <a:t>Euro</a:t>
            </a:r>
            <a:r>
              <a:rPr lang="en-IE" dirty="0" smtClean="0"/>
              <a:t> Elections – Excluding Refused</a:t>
            </a:r>
            <a:endParaRPr lang="en-GB" dirty="0"/>
          </a:p>
        </p:txBody>
      </p:sp>
      <p:sp>
        <p:nvSpPr>
          <p:cNvPr id="6" name="Text Placeholder 5"/>
          <p:cNvSpPr>
            <a:spLocks noGrp="1"/>
          </p:cNvSpPr>
          <p:nvPr>
            <p:ph type="body" sz="quarter" idx="13"/>
          </p:nvPr>
        </p:nvSpPr>
        <p:spPr>
          <a:xfrm>
            <a:off x="587875" y="777816"/>
            <a:ext cx="3252019" cy="422422"/>
          </a:xfrm>
        </p:spPr>
        <p:txBody>
          <a:bodyPr>
            <a:normAutofit fontScale="92500"/>
          </a:bodyPr>
          <a:lstStyle/>
          <a:p>
            <a:r>
              <a:rPr lang="en-IE" dirty="0" smtClean="0"/>
              <a:t>(Base: All </a:t>
            </a:r>
            <a:r>
              <a:rPr lang="en-IE" dirty="0" smtClean="0">
                <a:cs typeface="Calibri" pitchFamily="34" charset="0"/>
              </a:rPr>
              <a:t>18-25 Who Voted Excluding Refused – 140)</a:t>
            </a:r>
            <a:endParaRPr lang="en-US" dirty="0">
              <a:cs typeface="Calibri" pitchFamily="34" charset="0"/>
            </a:endParaRPr>
          </a:p>
        </p:txBody>
      </p:sp>
      <p:sp>
        <p:nvSpPr>
          <p:cNvPr id="7" name="Text Placeholder 6"/>
          <p:cNvSpPr>
            <a:spLocks noGrp="1"/>
          </p:cNvSpPr>
          <p:nvPr>
            <p:ph type="body" sz="quarter" idx="14"/>
          </p:nvPr>
        </p:nvSpPr>
        <p:spPr>
          <a:xfrm>
            <a:off x="576000" y="5595990"/>
            <a:ext cx="6480000" cy="810000"/>
          </a:xfrm>
        </p:spPr>
        <p:txBody>
          <a:bodyPr>
            <a:noAutofit/>
          </a:bodyPr>
          <a:lstStyle/>
          <a:p>
            <a:r>
              <a:rPr lang="en-GB" dirty="0" smtClean="0"/>
              <a:t>The Euro elections show slightly different patterns to the local elections with Sinn </a:t>
            </a:r>
            <a:r>
              <a:rPr lang="en-GB" dirty="0" err="1" smtClean="0"/>
              <a:t>Féin</a:t>
            </a:r>
            <a:r>
              <a:rPr lang="en-GB" dirty="0" smtClean="0"/>
              <a:t> continuing to perform well, however Independents also gaining strong 1</a:t>
            </a:r>
            <a:r>
              <a:rPr lang="en-GB" baseline="30000" dirty="0" smtClean="0"/>
              <a:t>st</a:t>
            </a:r>
            <a:r>
              <a:rPr lang="en-GB" dirty="0" smtClean="0"/>
              <a:t> preference support. It is Fine Gael and other smaller parties who perform poorest among this group.</a:t>
            </a:r>
            <a:endParaRPr lang="en-GB" dirty="0"/>
          </a:p>
          <a:p>
            <a:endParaRPr lang="en-GB" dirty="0"/>
          </a:p>
        </p:txBody>
      </p:sp>
      <p:sp>
        <p:nvSpPr>
          <p:cNvPr id="15" name="TextBox 14"/>
          <p:cNvSpPr txBox="1"/>
          <p:nvPr/>
        </p:nvSpPr>
        <p:spPr>
          <a:xfrm>
            <a:off x="8639736" y="6508770"/>
            <a:ext cx="391133" cy="153888"/>
          </a:xfrm>
          <a:prstGeom prst="rect">
            <a:avLst/>
          </a:prstGeom>
          <a:noFill/>
        </p:spPr>
        <p:txBody>
          <a:bodyPr wrap="none" lIns="0" tIns="0" rIns="0" bIns="0" rtlCol="0" anchor="b" anchorCtr="1">
            <a:spAutoFit/>
          </a:bodyPr>
          <a:lstStyle/>
          <a:p>
            <a:pPr algn="ctr"/>
            <a:r>
              <a:rPr lang="en-GB" sz="1000" i="1" dirty="0" smtClean="0">
                <a:solidFill>
                  <a:srgbClr val="22505F"/>
                </a:solidFill>
                <a:cs typeface="Calibri" pitchFamily="34" charset="0"/>
              </a:rPr>
              <a:t>(Q.17b)</a:t>
            </a:r>
            <a:endParaRPr lang="en-US" sz="1000" i="1" dirty="0">
              <a:solidFill>
                <a:srgbClr val="22505F"/>
              </a:solidFill>
              <a:cs typeface="Calibri" pitchFamily="34" charset="0"/>
            </a:endParaRPr>
          </a:p>
        </p:txBody>
      </p:sp>
      <p:sp>
        <p:nvSpPr>
          <p:cNvPr id="58" name="Text Box 48"/>
          <p:cNvSpPr txBox="1">
            <a:spLocks noChangeArrowheads="1"/>
          </p:cNvSpPr>
          <p:nvPr/>
        </p:nvSpPr>
        <p:spPr bwMode="auto">
          <a:xfrm>
            <a:off x="1777089" y="4112158"/>
            <a:ext cx="657809"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Sinn Fein</a:t>
            </a:r>
          </a:p>
        </p:txBody>
      </p:sp>
      <p:sp>
        <p:nvSpPr>
          <p:cNvPr id="26" name="Text Box 48"/>
          <p:cNvSpPr txBox="1">
            <a:spLocks noChangeArrowheads="1"/>
          </p:cNvSpPr>
          <p:nvPr/>
        </p:nvSpPr>
        <p:spPr bwMode="auto">
          <a:xfrm>
            <a:off x="6318147" y="248773"/>
            <a:ext cx="1046610" cy="549381"/>
          </a:xfrm>
          <a:prstGeom prst="rect">
            <a:avLst/>
          </a:prstGeom>
          <a:noFill/>
          <a:ln w="9525">
            <a:noFill/>
            <a:miter lim="800000"/>
            <a:headEnd/>
            <a:tailEnd/>
          </a:ln>
        </p:spPr>
        <p:txBody>
          <a:bodyPr wrap="square" lIns="0" tIns="0" rIns="0" bIns="0" anchor="b" anchorCtr="1">
            <a:spAutoFit/>
          </a:bodyPr>
          <a:lstStyle/>
          <a:p>
            <a:pPr algn="ctr">
              <a:lnSpc>
                <a:spcPct val="85000"/>
              </a:lnSpc>
            </a:pPr>
            <a:r>
              <a:rPr lang="en-IE" sz="1400" dirty="0">
                <a:solidFill>
                  <a:srgbClr val="22505F"/>
                </a:solidFill>
                <a:cs typeface="Calibri" pitchFamily="34" charset="0"/>
              </a:rPr>
              <a:t>A</a:t>
            </a:r>
            <a:r>
              <a:rPr lang="en-IE" sz="1400" dirty="0" smtClean="0">
                <a:solidFill>
                  <a:srgbClr val="22505F"/>
                </a:solidFill>
                <a:cs typeface="Calibri" pitchFamily="34" charset="0"/>
              </a:rPr>
              <a:t>ctual result for total population</a:t>
            </a:r>
          </a:p>
        </p:txBody>
      </p:sp>
      <p:sp>
        <p:nvSpPr>
          <p:cNvPr id="27" name="Text Box 48"/>
          <p:cNvSpPr txBox="1">
            <a:spLocks noChangeArrowheads="1"/>
          </p:cNvSpPr>
          <p:nvPr/>
        </p:nvSpPr>
        <p:spPr bwMode="auto">
          <a:xfrm>
            <a:off x="8003261" y="339534"/>
            <a:ext cx="826479" cy="367858"/>
          </a:xfrm>
          <a:prstGeom prst="rect">
            <a:avLst/>
          </a:prstGeom>
          <a:noFill/>
          <a:ln w="9525">
            <a:noFill/>
            <a:miter lim="800000"/>
            <a:headEnd/>
            <a:tailEnd/>
          </a:ln>
        </p:spPr>
        <p:txBody>
          <a:bodyPr wrap="square" lIns="0" tIns="0" rIns="0" bIns="0" anchor="b" anchorCtr="1">
            <a:spAutoFit/>
          </a:bodyPr>
          <a:lstStyle/>
          <a:p>
            <a:pPr algn="ctr">
              <a:lnSpc>
                <a:spcPct val="85000"/>
              </a:lnSpc>
            </a:pPr>
            <a:r>
              <a:rPr lang="en-IE" sz="1400" dirty="0" smtClean="0">
                <a:solidFill>
                  <a:srgbClr val="22505F"/>
                </a:solidFill>
                <a:cs typeface="Calibri" pitchFamily="34" charset="0"/>
              </a:rPr>
              <a:t>18-25 year old vote</a:t>
            </a:r>
          </a:p>
        </p:txBody>
      </p:sp>
      <p:sp>
        <p:nvSpPr>
          <p:cNvPr id="2" name="Rectangle 1"/>
          <p:cNvSpPr/>
          <p:nvPr/>
        </p:nvSpPr>
        <p:spPr>
          <a:xfrm>
            <a:off x="7377346" y="369084"/>
            <a:ext cx="285484" cy="308759"/>
          </a:xfrm>
          <a:prstGeom prst="rect">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8" name="Rectangle 27"/>
          <p:cNvSpPr/>
          <p:nvPr/>
        </p:nvSpPr>
        <p:spPr>
          <a:xfrm>
            <a:off x="7662830" y="369084"/>
            <a:ext cx="285484" cy="308759"/>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9" name="Text Box 48"/>
          <p:cNvSpPr txBox="1">
            <a:spLocks noChangeArrowheads="1"/>
          </p:cNvSpPr>
          <p:nvPr/>
        </p:nvSpPr>
        <p:spPr bwMode="auto">
          <a:xfrm>
            <a:off x="741187" y="4112158"/>
            <a:ext cx="940900"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Independent</a:t>
            </a:r>
          </a:p>
        </p:txBody>
      </p:sp>
      <p:sp>
        <p:nvSpPr>
          <p:cNvPr id="30" name="Text Box 48"/>
          <p:cNvSpPr txBox="1">
            <a:spLocks noChangeArrowheads="1"/>
          </p:cNvSpPr>
          <p:nvPr/>
        </p:nvSpPr>
        <p:spPr bwMode="auto">
          <a:xfrm>
            <a:off x="3454493" y="4112158"/>
            <a:ext cx="679674"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Fine Gael</a:t>
            </a:r>
          </a:p>
        </p:txBody>
      </p:sp>
      <p:sp>
        <p:nvSpPr>
          <p:cNvPr id="31" name="Text Box 48"/>
          <p:cNvSpPr txBox="1">
            <a:spLocks noChangeArrowheads="1"/>
          </p:cNvSpPr>
          <p:nvPr/>
        </p:nvSpPr>
        <p:spPr bwMode="auto">
          <a:xfrm>
            <a:off x="2562938" y="4112158"/>
            <a:ext cx="772648"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Fianna Fail</a:t>
            </a:r>
          </a:p>
        </p:txBody>
      </p:sp>
      <p:sp>
        <p:nvSpPr>
          <p:cNvPr id="32" name="Text Box 48"/>
          <p:cNvSpPr txBox="1">
            <a:spLocks noChangeArrowheads="1"/>
          </p:cNvSpPr>
          <p:nvPr/>
        </p:nvSpPr>
        <p:spPr bwMode="auto">
          <a:xfrm>
            <a:off x="4407274" y="4112158"/>
            <a:ext cx="508152"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Labour</a:t>
            </a:r>
          </a:p>
        </p:txBody>
      </p:sp>
      <p:sp>
        <p:nvSpPr>
          <p:cNvPr id="33" name="Text Box 48"/>
          <p:cNvSpPr txBox="1">
            <a:spLocks noChangeArrowheads="1"/>
          </p:cNvSpPr>
          <p:nvPr/>
        </p:nvSpPr>
        <p:spPr bwMode="auto">
          <a:xfrm>
            <a:off x="6966912" y="4112158"/>
            <a:ext cx="448071" cy="366254"/>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Green</a:t>
            </a:r>
          </a:p>
          <a:p>
            <a:pPr algn="ctr">
              <a:lnSpc>
                <a:spcPct val="85000"/>
              </a:lnSpc>
            </a:pPr>
            <a:r>
              <a:rPr lang="en-IE" sz="1400" dirty="0" smtClean="0">
                <a:solidFill>
                  <a:srgbClr val="22505F"/>
                </a:solidFill>
                <a:cs typeface="Calibri" pitchFamily="34" charset="0"/>
              </a:rPr>
              <a:t>Party</a:t>
            </a:r>
          </a:p>
        </p:txBody>
      </p:sp>
      <p:sp>
        <p:nvSpPr>
          <p:cNvPr id="34" name="Text Box 48"/>
          <p:cNvSpPr txBox="1">
            <a:spLocks noChangeArrowheads="1"/>
          </p:cNvSpPr>
          <p:nvPr/>
        </p:nvSpPr>
        <p:spPr bwMode="auto">
          <a:xfrm>
            <a:off x="7763086" y="4112158"/>
            <a:ext cx="426399" cy="366254"/>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Other</a:t>
            </a:r>
          </a:p>
          <a:p>
            <a:pPr algn="ctr">
              <a:lnSpc>
                <a:spcPct val="85000"/>
              </a:lnSpc>
            </a:pPr>
            <a:r>
              <a:rPr lang="en-IE" sz="1400" dirty="0" smtClean="0">
                <a:solidFill>
                  <a:srgbClr val="22505F"/>
                </a:solidFill>
                <a:cs typeface="Calibri" pitchFamily="34" charset="0"/>
              </a:rPr>
              <a:t>Party</a:t>
            </a:r>
          </a:p>
        </p:txBody>
      </p:sp>
      <p:graphicFrame>
        <p:nvGraphicFramePr>
          <p:cNvPr id="11" name="Chart 10"/>
          <p:cNvGraphicFramePr/>
          <p:nvPr>
            <p:extLst>
              <p:ext uri="{D42A27DB-BD31-4B8C-83A1-F6EECF244321}">
                <p14:modId xmlns:p14="http://schemas.microsoft.com/office/powerpoint/2010/main" val="2320669159"/>
              </p:ext>
            </p:extLst>
          </p:nvPr>
        </p:nvGraphicFramePr>
        <p:xfrm>
          <a:off x="688769" y="2008990"/>
          <a:ext cx="7950967" cy="2194874"/>
        </p:xfrm>
        <a:graphic>
          <a:graphicData uri="http://schemas.openxmlformats.org/drawingml/2006/chart">
            <c:chart xmlns:c="http://schemas.openxmlformats.org/drawingml/2006/chart" xmlns:r="http://schemas.openxmlformats.org/officeDocument/2006/relationships" r:id="rId2"/>
          </a:graphicData>
        </a:graphic>
      </p:graphicFrame>
      <p:sp>
        <p:nvSpPr>
          <p:cNvPr id="18" name="Text Box 48"/>
          <p:cNvSpPr txBox="1">
            <a:spLocks noChangeArrowheads="1"/>
          </p:cNvSpPr>
          <p:nvPr/>
        </p:nvSpPr>
        <p:spPr bwMode="auto">
          <a:xfrm>
            <a:off x="5356110" y="4112158"/>
            <a:ext cx="266099"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DDI</a:t>
            </a:r>
          </a:p>
        </p:txBody>
      </p:sp>
      <p:sp>
        <p:nvSpPr>
          <p:cNvPr id="19" name="Text Box 48"/>
          <p:cNvSpPr txBox="1">
            <a:spLocks noChangeArrowheads="1"/>
          </p:cNvSpPr>
          <p:nvPr/>
        </p:nvSpPr>
        <p:spPr bwMode="auto">
          <a:xfrm>
            <a:off x="6201761" y="4112158"/>
            <a:ext cx="283732"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PBP</a:t>
            </a:r>
          </a:p>
        </p:txBody>
      </p:sp>
      <p:sp>
        <p:nvSpPr>
          <p:cNvPr id="20" name="Oval 19"/>
          <p:cNvSpPr/>
          <p:nvPr/>
        </p:nvSpPr>
        <p:spPr>
          <a:xfrm>
            <a:off x="1211637" y="2091266"/>
            <a:ext cx="331555" cy="440266"/>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1" name="Oval 20"/>
          <p:cNvSpPr/>
          <p:nvPr/>
        </p:nvSpPr>
        <p:spPr>
          <a:xfrm>
            <a:off x="2103343" y="2243665"/>
            <a:ext cx="331555" cy="440266"/>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extLst>
      <p:ext uri="{BB962C8B-B14F-4D97-AF65-F5344CB8AC3E}">
        <p14:creationId xmlns:p14="http://schemas.microsoft.com/office/powerpoint/2010/main" val="368651005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title"/>
          </p:nvPr>
        </p:nvSpPr>
        <p:spPr>
          <a:xfrm>
            <a:off x="575999" y="358441"/>
            <a:ext cx="8170067" cy="353794"/>
          </a:xfrm>
        </p:spPr>
        <p:txBody>
          <a:bodyPr/>
          <a:lstStyle/>
          <a:p>
            <a:r>
              <a:rPr lang="en-IE" dirty="0"/>
              <a:t>1</a:t>
            </a:r>
            <a:r>
              <a:rPr lang="en-IE" baseline="30000" dirty="0"/>
              <a:t>st</a:t>
            </a:r>
            <a:r>
              <a:rPr lang="en-IE" dirty="0"/>
              <a:t> Preference Support </a:t>
            </a:r>
            <a:r>
              <a:rPr lang="en-IE" dirty="0" smtClean="0"/>
              <a:t>In </a:t>
            </a:r>
            <a:r>
              <a:rPr lang="en-IE" u="sng" dirty="0" smtClean="0"/>
              <a:t>Euro</a:t>
            </a:r>
            <a:r>
              <a:rPr lang="en-IE" dirty="0" smtClean="0"/>
              <a:t> Election X Demographics</a:t>
            </a:r>
            <a:endParaRPr lang="en-GB" dirty="0"/>
          </a:p>
        </p:txBody>
      </p:sp>
      <p:sp>
        <p:nvSpPr>
          <p:cNvPr id="6" name="Text Placeholder 5"/>
          <p:cNvSpPr>
            <a:spLocks noGrp="1"/>
          </p:cNvSpPr>
          <p:nvPr>
            <p:ph type="body" sz="quarter" idx="13"/>
          </p:nvPr>
        </p:nvSpPr>
        <p:spPr>
          <a:xfrm>
            <a:off x="576000" y="718441"/>
            <a:ext cx="5533398" cy="422422"/>
          </a:xfrm>
        </p:spPr>
        <p:txBody>
          <a:bodyPr/>
          <a:lstStyle/>
          <a:p>
            <a:r>
              <a:rPr lang="en-IE" dirty="0" smtClean="0"/>
              <a:t>(Base: All </a:t>
            </a:r>
            <a:r>
              <a:rPr lang="en-IE" dirty="0" smtClean="0">
                <a:cs typeface="Calibri" pitchFamily="34" charset="0"/>
              </a:rPr>
              <a:t>18-25 Who Voted Excluding Refused – 148)</a:t>
            </a:r>
            <a:endParaRPr lang="en-US" dirty="0">
              <a:cs typeface="Calibri" pitchFamily="34" charset="0"/>
            </a:endParaRPr>
          </a:p>
        </p:txBody>
      </p:sp>
      <p:sp>
        <p:nvSpPr>
          <p:cNvPr id="7" name="Text Placeholder 6"/>
          <p:cNvSpPr>
            <a:spLocks noGrp="1"/>
          </p:cNvSpPr>
          <p:nvPr>
            <p:ph type="body" sz="quarter" idx="14"/>
          </p:nvPr>
        </p:nvSpPr>
        <p:spPr>
          <a:xfrm>
            <a:off x="576000" y="5756863"/>
            <a:ext cx="6480000" cy="810000"/>
          </a:xfrm>
        </p:spPr>
        <p:txBody>
          <a:bodyPr>
            <a:noAutofit/>
          </a:bodyPr>
          <a:lstStyle/>
          <a:p>
            <a:r>
              <a:rPr lang="en-GB" dirty="0" smtClean="0"/>
              <a:t>Sinn </a:t>
            </a:r>
            <a:r>
              <a:rPr lang="en-GB" dirty="0" err="1" smtClean="0"/>
              <a:t>Féin</a:t>
            </a:r>
            <a:r>
              <a:rPr lang="en-GB" dirty="0" smtClean="0"/>
              <a:t> support in the Euros again showing strength among males and lower social classes, while Independents attract the opposite in demographics, with more of a female and higher social class skew.</a:t>
            </a:r>
            <a:endParaRPr lang="en-GB" dirty="0"/>
          </a:p>
        </p:txBody>
      </p:sp>
      <p:graphicFrame>
        <p:nvGraphicFramePr>
          <p:cNvPr id="9" name="Content Placeholder 7"/>
          <p:cNvGraphicFramePr>
            <a:graphicFrameLocks noGrp="1"/>
          </p:cNvGraphicFramePr>
          <p:nvPr>
            <p:ph idx="4294967295"/>
            <p:extLst>
              <p:ext uri="{D42A27DB-BD31-4B8C-83A1-F6EECF244321}">
                <p14:modId xmlns:p14="http://schemas.microsoft.com/office/powerpoint/2010/main" val="2668537547"/>
              </p:ext>
            </p:extLst>
          </p:nvPr>
        </p:nvGraphicFramePr>
        <p:xfrm>
          <a:off x="121558" y="1216077"/>
          <a:ext cx="8927445" cy="3540635"/>
        </p:xfrm>
        <a:graphic>
          <a:graphicData uri="http://schemas.openxmlformats.org/drawingml/2006/table">
            <a:tbl>
              <a:tblPr firstRow="1" bandRow="1">
                <a:tableStyleId>{00A15C55-8517-42AA-B614-E9B94910E393}</a:tableStyleId>
              </a:tblPr>
              <a:tblGrid>
                <a:gridCol w="1465316"/>
                <a:gridCol w="574010"/>
                <a:gridCol w="574010"/>
                <a:gridCol w="574010"/>
                <a:gridCol w="574010"/>
                <a:gridCol w="574010"/>
                <a:gridCol w="574010"/>
                <a:gridCol w="574010"/>
                <a:gridCol w="574010"/>
                <a:gridCol w="500937"/>
                <a:gridCol w="647082"/>
                <a:gridCol w="574010"/>
                <a:gridCol w="574010"/>
                <a:gridCol w="574010"/>
              </a:tblGrid>
              <a:tr h="533554">
                <a:tc>
                  <a:txBody>
                    <a:bodyPr/>
                    <a:lstStyle/>
                    <a:p>
                      <a:endParaRPr lang="en-GB" sz="1400" dirty="0"/>
                    </a:p>
                  </a:txBody>
                  <a:tcPr marL="36000" marR="36000" marT="36000" marB="36000" anchor="ctr"/>
                </a:tc>
                <a:tc>
                  <a:txBody>
                    <a:bodyPr/>
                    <a:lstStyle/>
                    <a:p>
                      <a:pPr algn="ctr"/>
                      <a:endParaRPr lang="en-GB" sz="1400" b="1" dirty="0"/>
                    </a:p>
                  </a:txBody>
                  <a:tcPr marL="36000" marR="36000" marT="36000" marB="36000" anchor="ctr"/>
                </a:tc>
                <a:tc gridSpan="2">
                  <a:txBody>
                    <a:bodyPr/>
                    <a:lstStyle/>
                    <a:p>
                      <a:pPr algn="ctr"/>
                      <a:r>
                        <a:rPr lang="en-IE" sz="1400" dirty="0" smtClean="0"/>
                        <a:t>Sex</a:t>
                      </a:r>
                      <a:endParaRPr lang="en-GB" sz="1400" dirty="0"/>
                    </a:p>
                  </a:txBody>
                  <a:tcPr marL="36000" marR="36000" marT="36000" marB="36000" anchor="ctr"/>
                </a:tc>
                <a:tc hMerge="1">
                  <a:txBody>
                    <a:bodyPr/>
                    <a:lstStyle/>
                    <a:p>
                      <a:pPr algn="ctr"/>
                      <a:endParaRPr lang="en-GB" sz="1400" dirty="0"/>
                    </a:p>
                  </a:txBody>
                  <a:tcPr marL="36000" marR="36000" marT="36000" marB="36000"/>
                </a:tc>
                <a:tc gridSpan="2">
                  <a:txBody>
                    <a:bodyPr/>
                    <a:lstStyle/>
                    <a:p>
                      <a:pPr algn="ctr"/>
                      <a:r>
                        <a:rPr lang="en-GB" sz="1400" dirty="0" smtClean="0"/>
                        <a:t>Age</a:t>
                      </a:r>
                      <a:endParaRPr lang="en-GB" sz="1400" dirty="0"/>
                    </a:p>
                  </a:txBody>
                  <a:tcPr marL="36000" marR="36000" marT="36000" marB="36000" anchor="ctr"/>
                </a:tc>
                <a:tc hMerge="1">
                  <a:txBody>
                    <a:bodyPr/>
                    <a:lstStyle/>
                    <a:p>
                      <a:pPr algn="ctr"/>
                      <a:endParaRPr lang="en-GB" sz="1400" dirty="0"/>
                    </a:p>
                  </a:txBody>
                  <a:tcPr marL="36000" marR="36000" marT="36000" marB="36000" anchor="ctr"/>
                </a:tc>
                <a:tc gridSpan="2">
                  <a:txBody>
                    <a:bodyPr/>
                    <a:lstStyle/>
                    <a:p>
                      <a:pPr algn="ctr"/>
                      <a:r>
                        <a:rPr lang="en-GB" sz="1400" dirty="0" smtClean="0"/>
                        <a:t>Social Class</a:t>
                      </a:r>
                      <a:endParaRPr lang="en-GB" sz="1400" dirty="0"/>
                    </a:p>
                  </a:txBody>
                  <a:tcPr marL="36000" marR="36000" marT="36000" marB="36000" anchor="ctr"/>
                </a:tc>
                <a:tc hMerge="1">
                  <a:txBody>
                    <a:bodyPr/>
                    <a:lstStyle/>
                    <a:p>
                      <a:pPr algn="ctr"/>
                      <a:endParaRPr lang="en-GB" sz="1400" dirty="0"/>
                    </a:p>
                  </a:txBody>
                  <a:tcPr marL="36000" marR="36000" marT="36000" marB="36000" anchor="ctr"/>
                </a:tc>
                <a:tc gridSpan="4">
                  <a:txBody>
                    <a:bodyPr/>
                    <a:lstStyle/>
                    <a:p>
                      <a:pPr algn="ctr"/>
                      <a:r>
                        <a:rPr lang="en-GB" sz="1400" dirty="0" smtClean="0"/>
                        <a:t>Region</a:t>
                      </a:r>
                      <a:endParaRPr lang="en-GB" sz="1400" dirty="0"/>
                    </a:p>
                  </a:txBody>
                  <a:tcPr marL="36000" marR="36000" marT="36000" marB="36000" anchor="ctr"/>
                </a:tc>
                <a:tc hMerge="1">
                  <a:txBody>
                    <a:bodyPr/>
                    <a:lstStyle/>
                    <a:p>
                      <a:pPr algn="ctr"/>
                      <a:endParaRPr lang="en-GB" sz="1400" dirty="0"/>
                    </a:p>
                  </a:txBody>
                  <a:tcPr marL="36000" marR="36000" marT="36000" marB="36000" anchor="ctr"/>
                </a:tc>
                <a:tc hMerge="1">
                  <a:txBody>
                    <a:bodyPr/>
                    <a:lstStyle/>
                    <a:p>
                      <a:pPr algn="ctr"/>
                      <a:endParaRPr lang="en-GB" sz="1400" dirty="0"/>
                    </a:p>
                  </a:txBody>
                  <a:tcPr marL="36000" marR="36000" marT="36000" marB="36000" anchor="ctr"/>
                </a:tc>
                <a:tc hMerge="1">
                  <a:txBody>
                    <a:bodyPr/>
                    <a:lstStyle/>
                    <a:p>
                      <a:pPr algn="ctr"/>
                      <a:endParaRPr lang="en-GB" sz="1400" dirty="0"/>
                    </a:p>
                  </a:txBody>
                  <a:tcPr marL="36000" marR="36000" marT="36000" marB="36000" anchor="ctr"/>
                </a:tc>
                <a:tc gridSpan="2">
                  <a:txBody>
                    <a:bodyPr/>
                    <a:lstStyle/>
                    <a:p>
                      <a:pPr algn="ctr"/>
                      <a:r>
                        <a:rPr lang="en-GB" sz="1400" dirty="0" smtClean="0"/>
                        <a:t>Area</a:t>
                      </a:r>
                      <a:endParaRPr lang="en-GB" sz="1400" dirty="0"/>
                    </a:p>
                  </a:txBody>
                  <a:tcPr marL="36000" marR="36000" marT="36000" marB="36000" anchor="ctr"/>
                </a:tc>
                <a:tc hMerge="1">
                  <a:txBody>
                    <a:bodyPr/>
                    <a:lstStyle/>
                    <a:p>
                      <a:pPr algn="ctr"/>
                      <a:endParaRPr lang="en-GB" sz="1400" dirty="0"/>
                    </a:p>
                  </a:txBody>
                  <a:tcPr marL="36000" marR="36000" marT="36000" marB="36000" anchor="ctr"/>
                </a:tc>
              </a:tr>
              <a:tr h="926275">
                <a:tc>
                  <a:txBody>
                    <a:bodyPr/>
                    <a:lstStyle/>
                    <a:p>
                      <a:endParaRPr lang="en-GB" sz="1400"/>
                    </a:p>
                  </a:txBody>
                  <a:tcPr marL="36000" marR="36000" marT="36000" marB="36000" anchor="b"/>
                </a:tc>
                <a:tc>
                  <a:txBody>
                    <a:bodyPr/>
                    <a:lstStyle/>
                    <a:p>
                      <a:pPr algn="ctr"/>
                      <a:r>
                        <a:rPr lang="en-IE" sz="1400" b="1" dirty="0" smtClean="0"/>
                        <a:t>TOTAL</a:t>
                      </a:r>
                    </a:p>
                    <a:p>
                      <a:pPr algn="ctr"/>
                      <a:r>
                        <a:rPr lang="en-IE" sz="1400" b="1" dirty="0" smtClean="0"/>
                        <a:t>(140)</a:t>
                      </a:r>
                    </a:p>
                    <a:p>
                      <a:pPr algn="ctr"/>
                      <a:r>
                        <a:rPr lang="en-IE" sz="1400" b="1" dirty="0" smtClean="0"/>
                        <a:t>%</a:t>
                      </a:r>
                      <a:endParaRPr lang="en-GB" sz="1400" b="1" dirty="0"/>
                    </a:p>
                  </a:txBody>
                  <a:tcPr marL="36000" marR="36000" marT="36000" marB="36000" anchor="b"/>
                </a:tc>
                <a:tc>
                  <a:txBody>
                    <a:bodyPr/>
                    <a:lstStyle/>
                    <a:p>
                      <a:pPr algn="ctr"/>
                      <a:r>
                        <a:rPr lang="en-IE" sz="1400" dirty="0" smtClean="0"/>
                        <a:t>Male</a:t>
                      </a:r>
                    </a:p>
                    <a:p>
                      <a:pPr algn="ctr"/>
                      <a:r>
                        <a:rPr lang="en-IE" sz="1400" dirty="0" smtClean="0"/>
                        <a:t>(64)</a:t>
                      </a:r>
                    </a:p>
                    <a:p>
                      <a:pPr algn="ctr"/>
                      <a:r>
                        <a:rPr lang="en-IE" sz="1400" dirty="0" smtClean="0"/>
                        <a:t>%</a:t>
                      </a:r>
                      <a:endParaRPr lang="en-GB" sz="1400" dirty="0"/>
                    </a:p>
                  </a:txBody>
                  <a:tcPr marL="36000" marR="36000" marT="36000" marB="36000" anchor="b"/>
                </a:tc>
                <a:tc>
                  <a:txBody>
                    <a:bodyPr/>
                    <a:lstStyle/>
                    <a:p>
                      <a:pPr algn="ctr"/>
                      <a:r>
                        <a:rPr lang="en-IE" sz="1400" dirty="0" smtClean="0"/>
                        <a:t>Female</a:t>
                      </a:r>
                    </a:p>
                    <a:p>
                      <a:pPr algn="ctr"/>
                      <a:r>
                        <a:rPr lang="en-IE" sz="1400" dirty="0" smtClean="0"/>
                        <a:t>(77)</a:t>
                      </a:r>
                    </a:p>
                    <a:p>
                      <a:pPr algn="ctr"/>
                      <a:r>
                        <a:rPr lang="en-IE" sz="1400" dirty="0" smtClean="0"/>
                        <a:t>%</a:t>
                      </a:r>
                      <a:endParaRPr lang="en-GB" sz="1400" dirty="0"/>
                    </a:p>
                  </a:txBody>
                  <a:tcPr marL="36000" marR="36000" marT="36000" marB="36000" anchor="b"/>
                </a:tc>
                <a:tc>
                  <a:txBody>
                    <a:bodyPr/>
                    <a:lstStyle/>
                    <a:p>
                      <a:pPr algn="ctr"/>
                      <a:r>
                        <a:rPr lang="en-GB" sz="1400" dirty="0" smtClean="0"/>
                        <a:t>18-21</a:t>
                      </a:r>
                    </a:p>
                    <a:p>
                      <a:pPr algn="ctr"/>
                      <a:r>
                        <a:rPr lang="en-GB" sz="1400" dirty="0" smtClean="0"/>
                        <a:t>(52)</a:t>
                      </a:r>
                    </a:p>
                    <a:p>
                      <a:pPr algn="ctr"/>
                      <a:r>
                        <a:rPr lang="en-GB" sz="1400" dirty="0" smtClean="0"/>
                        <a:t>%</a:t>
                      </a:r>
                      <a:endParaRPr lang="en-GB" sz="1400" dirty="0"/>
                    </a:p>
                  </a:txBody>
                  <a:tcPr marL="36000" marR="36000" marT="36000" marB="36000" anchor="b"/>
                </a:tc>
                <a:tc>
                  <a:txBody>
                    <a:bodyPr/>
                    <a:lstStyle/>
                    <a:p>
                      <a:pPr algn="ctr"/>
                      <a:r>
                        <a:rPr lang="en-GB" sz="1400" dirty="0" smtClean="0"/>
                        <a:t>22-25</a:t>
                      </a:r>
                    </a:p>
                    <a:p>
                      <a:pPr algn="ctr"/>
                      <a:r>
                        <a:rPr lang="en-GB" sz="1400" dirty="0" smtClean="0"/>
                        <a:t>(88)</a:t>
                      </a:r>
                    </a:p>
                    <a:p>
                      <a:pPr algn="ctr"/>
                      <a:r>
                        <a:rPr lang="en-GB" sz="1400" dirty="0" smtClean="0"/>
                        <a:t>%</a:t>
                      </a:r>
                      <a:endParaRPr lang="en-GB" sz="1400" dirty="0"/>
                    </a:p>
                  </a:txBody>
                  <a:tcPr marL="36000" marR="36000" marT="36000" marB="36000" anchor="b"/>
                </a:tc>
                <a:tc>
                  <a:txBody>
                    <a:bodyPr/>
                    <a:lstStyle/>
                    <a:p>
                      <a:pPr algn="ctr"/>
                      <a:r>
                        <a:rPr lang="en-GB" sz="1400" dirty="0" smtClean="0"/>
                        <a:t>ABC1</a:t>
                      </a:r>
                    </a:p>
                    <a:p>
                      <a:pPr algn="ctr"/>
                      <a:r>
                        <a:rPr lang="en-GB" sz="1400" dirty="0" smtClean="0"/>
                        <a:t>(81)</a:t>
                      </a:r>
                    </a:p>
                    <a:p>
                      <a:pPr algn="ctr"/>
                      <a:r>
                        <a:rPr lang="en-GB" sz="1400" dirty="0" smtClean="0"/>
                        <a:t>%</a:t>
                      </a:r>
                      <a:endParaRPr lang="en-GB" sz="1400" dirty="0"/>
                    </a:p>
                  </a:txBody>
                  <a:tcPr marL="36000" marR="36000" marT="36000" marB="36000" anchor="b"/>
                </a:tc>
                <a:tc>
                  <a:txBody>
                    <a:bodyPr/>
                    <a:lstStyle/>
                    <a:p>
                      <a:pPr algn="ctr"/>
                      <a:r>
                        <a:rPr lang="en-GB" sz="1400" dirty="0" smtClean="0"/>
                        <a:t>C2DE</a:t>
                      </a:r>
                    </a:p>
                    <a:p>
                      <a:pPr algn="ctr"/>
                      <a:r>
                        <a:rPr lang="en-GB" sz="1400" dirty="0" smtClean="0"/>
                        <a:t>(52)</a:t>
                      </a:r>
                    </a:p>
                    <a:p>
                      <a:pPr algn="ctr"/>
                      <a:r>
                        <a:rPr lang="en-GB" sz="1400" dirty="0" smtClean="0"/>
                        <a:t>%</a:t>
                      </a:r>
                      <a:endParaRPr lang="en-GB" sz="1400" dirty="0"/>
                    </a:p>
                  </a:txBody>
                  <a:tcPr marL="36000" marR="36000" marT="36000" marB="36000" anchor="b"/>
                </a:tc>
                <a:tc>
                  <a:txBody>
                    <a:bodyPr/>
                    <a:lstStyle/>
                    <a:p>
                      <a:pPr algn="ctr"/>
                      <a:r>
                        <a:rPr lang="en-GB" sz="1400" dirty="0" smtClean="0"/>
                        <a:t>Dublin</a:t>
                      </a:r>
                    </a:p>
                    <a:p>
                      <a:pPr algn="ctr"/>
                      <a:r>
                        <a:rPr lang="en-GB" sz="1400" dirty="0" smtClean="0"/>
                        <a:t>(32)*</a:t>
                      </a:r>
                    </a:p>
                    <a:p>
                      <a:pPr algn="ctr"/>
                      <a:r>
                        <a:rPr lang="en-GB" sz="1400" dirty="0" smtClean="0"/>
                        <a:t>%</a:t>
                      </a:r>
                      <a:endParaRPr lang="en-GB" sz="1400" dirty="0"/>
                    </a:p>
                  </a:txBody>
                  <a:tcPr marL="36000" marR="36000" marT="36000" marB="36000" anchor="b"/>
                </a:tc>
                <a:tc>
                  <a:txBody>
                    <a:bodyPr/>
                    <a:lstStyle/>
                    <a:p>
                      <a:pPr algn="ctr"/>
                      <a:r>
                        <a:rPr lang="en-GB" sz="1400" dirty="0" smtClean="0"/>
                        <a:t>ROL</a:t>
                      </a:r>
                    </a:p>
                    <a:p>
                      <a:pPr algn="ctr"/>
                      <a:r>
                        <a:rPr lang="en-GB" sz="1400" dirty="0" smtClean="0"/>
                        <a:t>(40)*</a:t>
                      </a:r>
                    </a:p>
                    <a:p>
                      <a:pPr algn="ctr"/>
                      <a:r>
                        <a:rPr lang="en-GB" sz="1400" dirty="0" smtClean="0"/>
                        <a:t>%</a:t>
                      </a:r>
                      <a:endParaRPr lang="en-GB" sz="1400" dirty="0"/>
                    </a:p>
                  </a:txBody>
                  <a:tcPr marL="36000" marR="36000" marT="36000" marB="36000" anchor="b"/>
                </a:tc>
                <a:tc>
                  <a:txBody>
                    <a:bodyPr/>
                    <a:lstStyle/>
                    <a:p>
                      <a:pPr algn="ctr"/>
                      <a:r>
                        <a:rPr lang="en-GB" sz="1400" dirty="0" smtClean="0"/>
                        <a:t>Munster</a:t>
                      </a:r>
                    </a:p>
                    <a:p>
                      <a:pPr algn="ctr"/>
                      <a:r>
                        <a:rPr lang="en-GB" sz="1400" dirty="0" smtClean="0"/>
                        <a:t>(34)*</a:t>
                      </a:r>
                    </a:p>
                    <a:p>
                      <a:pPr algn="ctr"/>
                      <a:r>
                        <a:rPr lang="en-GB" sz="1400" dirty="0" smtClean="0"/>
                        <a:t>%</a:t>
                      </a:r>
                      <a:endParaRPr lang="en-GB" sz="1400" dirty="0"/>
                    </a:p>
                  </a:txBody>
                  <a:tcPr marL="36000" marR="36000" marT="36000" marB="36000" anchor="b"/>
                </a:tc>
                <a:tc>
                  <a:txBody>
                    <a:bodyPr/>
                    <a:lstStyle/>
                    <a:p>
                      <a:pPr algn="ctr"/>
                      <a:r>
                        <a:rPr lang="en-GB" sz="1400" dirty="0" smtClean="0"/>
                        <a:t>Conn./</a:t>
                      </a:r>
                    </a:p>
                    <a:p>
                      <a:pPr algn="ctr"/>
                      <a:r>
                        <a:rPr lang="en-GB" sz="1400" dirty="0" smtClean="0"/>
                        <a:t>Ulster</a:t>
                      </a:r>
                    </a:p>
                    <a:p>
                      <a:pPr algn="ctr"/>
                      <a:r>
                        <a:rPr lang="en-GB" sz="1400" dirty="0" smtClean="0"/>
                        <a:t>(33)*</a:t>
                      </a:r>
                    </a:p>
                    <a:p>
                      <a:pPr algn="ctr"/>
                      <a:r>
                        <a:rPr lang="en-GB" sz="1400" dirty="0" smtClean="0"/>
                        <a:t>%</a:t>
                      </a:r>
                      <a:endParaRPr lang="en-GB" sz="1400" dirty="0"/>
                    </a:p>
                  </a:txBody>
                  <a:tcPr marL="36000" marR="36000" marT="36000" marB="36000" anchor="b"/>
                </a:tc>
                <a:tc>
                  <a:txBody>
                    <a:bodyPr/>
                    <a:lstStyle/>
                    <a:p>
                      <a:pPr algn="ctr"/>
                      <a:r>
                        <a:rPr lang="en-GB" sz="1400" dirty="0" smtClean="0"/>
                        <a:t>Urban</a:t>
                      </a:r>
                    </a:p>
                    <a:p>
                      <a:pPr algn="ctr"/>
                      <a:r>
                        <a:rPr lang="en-GB" sz="1400" dirty="0" smtClean="0"/>
                        <a:t>(96)</a:t>
                      </a:r>
                    </a:p>
                    <a:p>
                      <a:pPr algn="ctr"/>
                      <a:r>
                        <a:rPr lang="en-GB" sz="1400" dirty="0" smtClean="0"/>
                        <a:t>%</a:t>
                      </a:r>
                      <a:endParaRPr lang="en-GB" sz="1400" dirty="0"/>
                    </a:p>
                  </a:txBody>
                  <a:tcPr marL="36000" marR="36000" marT="36000" marB="36000" anchor="b"/>
                </a:tc>
                <a:tc>
                  <a:txBody>
                    <a:bodyPr/>
                    <a:lstStyle/>
                    <a:p>
                      <a:pPr algn="ctr"/>
                      <a:r>
                        <a:rPr lang="en-GB" sz="1400" dirty="0" smtClean="0"/>
                        <a:t>Rural</a:t>
                      </a:r>
                    </a:p>
                    <a:p>
                      <a:pPr algn="ctr"/>
                      <a:r>
                        <a:rPr lang="en-GB" sz="1400" dirty="0" smtClean="0"/>
                        <a:t>(44)*</a:t>
                      </a:r>
                    </a:p>
                    <a:p>
                      <a:pPr algn="ctr"/>
                      <a:r>
                        <a:rPr lang="en-GB" sz="1400" dirty="0" smtClean="0"/>
                        <a:t>%</a:t>
                      </a:r>
                      <a:endParaRPr lang="en-GB" sz="1400" dirty="0"/>
                    </a:p>
                  </a:txBody>
                  <a:tcPr marL="36000" marR="36000" marT="36000" marB="36000" anchor="b"/>
                </a:tc>
              </a:tr>
              <a:tr h="346801">
                <a:tc>
                  <a:txBody>
                    <a:bodyPr/>
                    <a:lstStyle/>
                    <a:p>
                      <a:r>
                        <a:rPr lang="en-GB" sz="1400" u="none" dirty="0" smtClean="0"/>
                        <a:t>Independent</a:t>
                      </a:r>
                      <a:endParaRPr lang="en-GB" sz="1400" u="none" dirty="0"/>
                    </a:p>
                  </a:txBody>
                  <a:tcPr marL="36000" marR="36000" marT="36000" marB="36000" anchor="ctr"/>
                </a:tc>
                <a:tc>
                  <a:txBody>
                    <a:bodyPr/>
                    <a:lstStyle/>
                    <a:p>
                      <a:pPr algn="ctr"/>
                      <a:r>
                        <a:rPr lang="en-GB" sz="1400" b="1" dirty="0" smtClean="0"/>
                        <a:t>29</a:t>
                      </a:r>
                      <a:endParaRPr lang="en-GB" sz="1400" b="1" dirty="0"/>
                    </a:p>
                  </a:txBody>
                  <a:tcPr marL="36000" marR="36000" marT="36000" marB="36000" anchor="ctr"/>
                </a:tc>
                <a:tc>
                  <a:txBody>
                    <a:bodyPr/>
                    <a:lstStyle/>
                    <a:p>
                      <a:pPr algn="ctr"/>
                      <a:r>
                        <a:rPr lang="en-GB" sz="1400" dirty="0" smtClean="0"/>
                        <a:t>20</a:t>
                      </a:r>
                      <a:endParaRPr lang="en-GB" sz="1400" dirty="0"/>
                    </a:p>
                  </a:txBody>
                  <a:tcPr marL="36000" marR="36000" marT="36000" marB="36000" anchor="ctr">
                    <a:solidFill>
                      <a:schemeClr val="tx1">
                        <a:lumMod val="85000"/>
                      </a:schemeClr>
                    </a:solidFill>
                  </a:tcPr>
                </a:tc>
                <a:tc>
                  <a:txBody>
                    <a:bodyPr/>
                    <a:lstStyle/>
                    <a:p>
                      <a:pPr algn="ctr"/>
                      <a:r>
                        <a:rPr lang="en-GB" sz="1400" dirty="0" smtClean="0"/>
                        <a:t>35</a:t>
                      </a:r>
                      <a:endParaRPr lang="en-GB" sz="1400" dirty="0"/>
                    </a:p>
                  </a:txBody>
                  <a:tcPr marL="36000" marR="36000" marT="36000" marB="36000" anchor="ctr">
                    <a:solidFill>
                      <a:schemeClr val="accent3"/>
                    </a:solidFill>
                  </a:tcPr>
                </a:tc>
                <a:tc>
                  <a:txBody>
                    <a:bodyPr/>
                    <a:lstStyle/>
                    <a:p>
                      <a:pPr algn="ctr"/>
                      <a:r>
                        <a:rPr lang="en-GB" sz="1400" dirty="0" smtClean="0"/>
                        <a:t>23</a:t>
                      </a:r>
                      <a:endParaRPr lang="en-GB" sz="1400" dirty="0"/>
                    </a:p>
                  </a:txBody>
                  <a:tcPr marL="36000" marR="36000" marT="36000" marB="36000" anchor="ctr"/>
                </a:tc>
                <a:tc>
                  <a:txBody>
                    <a:bodyPr/>
                    <a:lstStyle/>
                    <a:p>
                      <a:pPr algn="ctr"/>
                      <a:r>
                        <a:rPr lang="en-GB" sz="1400" dirty="0" smtClean="0"/>
                        <a:t>32</a:t>
                      </a:r>
                      <a:endParaRPr lang="en-GB" sz="1400" dirty="0"/>
                    </a:p>
                  </a:txBody>
                  <a:tcPr marL="36000" marR="36000" marT="36000" marB="36000" anchor="ctr"/>
                </a:tc>
                <a:tc>
                  <a:txBody>
                    <a:bodyPr/>
                    <a:lstStyle/>
                    <a:p>
                      <a:pPr algn="ctr"/>
                      <a:r>
                        <a:rPr lang="en-GB" sz="1400" dirty="0" smtClean="0"/>
                        <a:t>35</a:t>
                      </a:r>
                      <a:endParaRPr lang="en-GB" sz="1400" dirty="0"/>
                    </a:p>
                  </a:txBody>
                  <a:tcPr marL="36000" marR="36000" marT="36000" marB="36000" anchor="ctr">
                    <a:solidFill>
                      <a:schemeClr val="accent3"/>
                    </a:solidFill>
                  </a:tcPr>
                </a:tc>
                <a:tc>
                  <a:txBody>
                    <a:bodyPr/>
                    <a:lstStyle/>
                    <a:p>
                      <a:pPr algn="ctr"/>
                      <a:r>
                        <a:rPr lang="en-GB" sz="1400" dirty="0" smtClean="0"/>
                        <a:t>17</a:t>
                      </a:r>
                      <a:endParaRPr lang="en-GB" sz="1400" dirty="0"/>
                    </a:p>
                  </a:txBody>
                  <a:tcPr marL="36000" marR="36000" marT="36000" marB="36000" anchor="ctr">
                    <a:solidFill>
                      <a:schemeClr val="tx1">
                        <a:lumMod val="85000"/>
                      </a:schemeClr>
                    </a:solidFill>
                  </a:tcPr>
                </a:tc>
                <a:tc>
                  <a:txBody>
                    <a:bodyPr/>
                    <a:lstStyle/>
                    <a:p>
                      <a:pPr algn="ctr"/>
                      <a:r>
                        <a:rPr lang="en-GB" sz="1400" dirty="0" smtClean="0"/>
                        <a:t>41</a:t>
                      </a:r>
                      <a:endParaRPr lang="en-GB" sz="1400" dirty="0"/>
                    </a:p>
                  </a:txBody>
                  <a:tcPr marL="36000" marR="36000" marT="36000" marB="36000" anchor="ctr"/>
                </a:tc>
                <a:tc>
                  <a:txBody>
                    <a:bodyPr/>
                    <a:lstStyle/>
                    <a:p>
                      <a:pPr algn="ctr"/>
                      <a:r>
                        <a:rPr lang="en-GB" sz="1400" dirty="0" smtClean="0"/>
                        <a:t>28</a:t>
                      </a:r>
                      <a:endParaRPr lang="en-GB" sz="1400" dirty="0"/>
                    </a:p>
                  </a:txBody>
                  <a:tcPr marL="36000" marR="36000" marT="36000" marB="36000" anchor="ctr"/>
                </a:tc>
                <a:tc>
                  <a:txBody>
                    <a:bodyPr/>
                    <a:lstStyle/>
                    <a:p>
                      <a:pPr algn="ctr"/>
                      <a:r>
                        <a:rPr lang="en-GB" sz="1400" dirty="0" smtClean="0"/>
                        <a:t>9</a:t>
                      </a:r>
                      <a:endParaRPr lang="en-GB" sz="1400" dirty="0"/>
                    </a:p>
                  </a:txBody>
                  <a:tcPr marL="36000" marR="36000" marT="36000" marB="36000" anchor="ctr"/>
                </a:tc>
                <a:tc>
                  <a:txBody>
                    <a:bodyPr/>
                    <a:lstStyle/>
                    <a:p>
                      <a:pPr algn="ctr"/>
                      <a:r>
                        <a:rPr lang="en-GB" sz="1400" dirty="0" smtClean="0"/>
                        <a:t>42</a:t>
                      </a:r>
                      <a:endParaRPr lang="en-GB" sz="1400" dirty="0"/>
                    </a:p>
                  </a:txBody>
                  <a:tcPr marL="36000" marR="36000" marT="36000" marB="36000" anchor="ctr"/>
                </a:tc>
                <a:tc>
                  <a:txBody>
                    <a:bodyPr/>
                    <a:lstStyle/>
                    <a:p>
                      <a:pPr algn="ctr"/>
                      <a:r>
                        <a:rPr lang="en-GB" sz="1400" dirty="0" smtClean="0"/>
                        <a:t>32</a:t>
                      </a:r>
                      <a:endParaRPr lang="en-GB" sz="1400" dirty="0"/>
                    </a:p>
                  </a:txBody>
                  <a:tcPr marL="36000" marR="36000" marT="36000" marB="36000" anchor="ctr"/>
                </a:tc>
                <a:tc>
                  <a:txBody>
                    <a:bodyPr/>
                    <a:lstStyle/>
                    <a:p>
                      <a:pPr algn="ctr"/>
                      <a:r>
                        <a:rPr lang="en-GB" sz="1400" dirty="0" smtClean="0"/>
                        <a:t>20</a:t>
                      </a:r>
                      <a:endParaRPr lang="en-GB" sz="1400" dirty="0"/>
                    </a:p>
                  </a:txBody>
                  <a:tcPr marL="36000" marR="36000" marT="36000" marB="36000" anchor="ctr">
                    <a:solidFill>
                      <a:schemeClr val="tx1">
                        <a:lumMod val="85000"/>
                      </a:schemeClr>
                    </a:solidFill>
                  </a:tcPr>
                </a:tc>
              </a:tr>
              <a:tr h="346801">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1400" u="none" dirty="0" smtClean="0"/>
                        <a:t>Sinn Fein</a:t>
                      </a:r>
                    </a:p>
                  </a:txBody>
                  <a:tcPr marL="36000" marR="36000" marT="36000" marB="36000" anchor="ctr"/>
                </a:tc>
                <a:tc>
                  <a:txBody>
                    <a:bodyPr/>
                    <a:lstStyle/>
                    <a:p>
                      <a:pPr algn="ctr"/>
                      <a:r>
                        <a:rPr lang="en-GB" sz="1400" b="1" dirty="0" smtClean="0"/>
                        <a:t>26</a:t>
                      </a:r>
                      <a:endParaRPr lang="en-GB" sz="1400" b="1" dirty="0"/>
                    </a:p>
                  </a:txBody>
                  <a:tcPr marL="36000" marR="36000" marT="36000" marB="36000" anchor="ctr"/>
                </a:tc>
                <a:tc>
                  <a:txBody>
                    <a:bodyPr/>
                    <a:lstStyle/>
                    <a:p>
                      <a:pPr algn="ctr"/>
                      <a:r>
                        <a:rPr lang="en-GB" sz="1400" dirty="0" smtClean="0"/>
                        <a:t>34</a:t>
                      </a:r>
                      <a:endParaRPr lang="en-GB" sz="1400" dirty="0"/>
                    </a:p>
                  </a:txBody>
                  <a:tcPr marL="36000" marR="36000" marT="36000" marB="36000" anchor="ctr">
                    <a:solidFill>
                      <a:schemeClr val="accent3"/>
                    </a:solidFill>
                  </a:tcPr>
                </a:tc>
                <a:tc>
                  <a:txBody>
                    <a:bodyPr/>
                    <a:lstStyle/>
                    <a:p>
                      <a:pPr algn="ctr"/>
                      <a:r>
                        <a:rPr lang="en-GB" sz="1400" dirty="0" smtClean="0"/>
                        <a:t>21</a:t>
                      </a:r>
                      <a:endParaRPr lang="en-GB" sz="1400" dirty="0"/>
                    </a:p>
                  </a:txBody>
                  <a:tcPr marL="36000" marR="36000" marT="36000" marB="36000" anchor="ctr">
                    <a:solidFill>
                      <a:schemeClr val="tx1">
                        <a:lumMod val="85000"/>
                      </a:schemeClr>
                    </a:solidFill>
                  </a:tcPr>
                </a:tc>
                <a:tc>
                  <a:txBody>
                    <a:bodyPr/>
                    <a:lstStyle/>
                    <a:p>
                      <a:pPr algn="ctr"/>
                      <a:r>
                        <a:rPr lang="en-GB" sz="1400" dirty="0" smtClean="0"/>
                        <a:t>31</a:t>
                      </a:r>
                      <a:endParaRPr lang="en-GB" sz="1400" dirty="0"/>
                    </a:p>
                  </a:txBody>
                  <a:tcPr marL="36000" marR="36000" marT="36000" marB="36000" anchor="ctr"/>
                </a:tc>
                <a:tc>
                  <a:txBody>
                    <a:bodyPr/>
                    <a:lstStyle/>
                    <a:p>
                      <a:pPr algn="ctr"/>
                      <a:r>
                        <a:rPr lang="en-GB" sz="1400" dirty="0" smtClean="0"/>
                        <a:t>25</a:t>
                      </a:r>
                      <a:endParaRPr lang="en-GB" sz="1400" dirty="0"/>
                    </a:p>
                  </a:txBody>
                  <a:tcPr marL="36000" marR="36000" marT="36000" marB="36000" anchor="ctr"/>
                </a:tc>
                <a:tc>
                  <a:txBody>
                    <a:bodyPr/>
                    <a:lstStyle/>
                    <a:p>
                      <a:pPr algn="ctr"/>
                      <a:r>
                        <a:rPr lang="en-GB" sz="1400" dirty="0" smtClean="0"/>
                        <a:t>21</a:t>
                      </a:r>
                      <a:endParaRPr lang="en-GB" sz="1400" dirty="0"/>
                    </a:p>
                  </a:txBody>
                  <a:tcPr marL="36000" marR="36000" marT="36000" marB="36000" anchor="ctr">
                    <a:solidFill>
                      <a:schemeClr val="tx1">
                        <a:lumMod val="85000"/>
                      </a:schemeClr>
                    </a:solidFill>
                  </a:tcPr>
                </a:tc>
                <a:tc>
                  <a:txBody>
                    <a:bodyPr/>
                    <a:lstStyle/>
                    <a:p>
                      <a:pPr algn="ctr"/>
                      <a:r>
                        <a:rPr lang="en-GB" sz="1400" dirty="0" smtClean="0"/>
                        <a:t>38</a:t>
                      </a:r>
                      <a:endParaRPr lang="en-GB" sz="1400" dirty="0"/>
                    </a:p>
                  </a:txBody>
                  <a:tcPr marL="36000" marR="36000" marT="36000" marB="36000" anchor="ctr">
                    <a:solidFill>
                      <a:schemeClr val="accent3"/>
                    </a:solidFill>
                  </a:tcPr>
                </a:tc>
                <a:tc>
                  <a:txBody>
                    <a:bodyPr/>
                    <a:lstStyle/>
                    <a:p>
                      <a:pPr algn="ctr"/>
                      <a:r>
                        <a:rPr lang="en-GB" sz="1400" dirty="0" smtClean="0"/>
                        <a:t>22</a:t>
                      </a:r>
                      <a:endParaRPr lang="en-GB" sz="1400" dirty="0"/>
                    </a:p>
                  </a:txBody>
                  <a:tcPr marL="36000" marR="36000" marT="36000" marB="36000" anchor="ctr"/>
                </a:tc>
                <a:tc>
                  <a:txBody>
                    <a:bodyPr/>
                    <a:lstStyle/>
                    <a:p>
                      <a:pPr algn="ctr"/>
                      <a:r>
                        <a:rPr lang="en-GB" sz="1400" dirty="0" smtClean="0"/>
                        <a:t>30</a:t>
                      </a:r>
                      <a:endParaRPr lang="en-GB" sz="1400" dirty="0"/>
                    </a:p>
                  </a:txBody>
                  <a:tcPr marL="36000" marR="36000" marT="36000" marB="36000" anchor="ctr"/>
                </a:tc>
                <a:tc>
                  <a:txBody>
                    <a:bodyPr/>
                    <a:lstStyle/>
                    <a:p>
                      <a:pPr algn="ctr"/>
                      <a:r>
                        <a:rPr lang="en-GB" sz="1400" dirty="0" smtClean="0"/>
                        <a:t>35</a:t>
                      </a:r>
                      <a:endParaRPr lang="en-GB" sz="1400" dirty="0"/>
                    </a:p>
                  </a:txBody>
                  <a:tcPr marL="36000" marR="36000" marT="36000" marB="36000" anchor="ctr"/>
                </a:tc>
                <a:tc>
                  <a:txBody>
                    <a:bodyPr/>
                    <a:lstStyle/>
                    <a:p>
                      <a:pPr algn="ctr"/>
                      <a:r>
                        <a:rPr lang="en-GB" sz="1400" dirty="0" smtClean="0"/>
                        <a:t>18</a:t>
                      </a:r>
                      <a:endParaRPr lang="en-GB" sz="1400" dirty="0"/>
                    </a:p>
                  </a:txBody>
                  <a:tcPr marL="36000" marR="36000" marT="36000" marB="36000" anchor="ctr"/>
                </a:tc>
                <a:tc>
                  <a:txBody>
                    <a:bodyPr/>
                    <a:lstStyle/>
                    <a:p>
                      <a:pPr algn="ctr"/>
                      <a:r>
                        <a:rPr lang="en-GB" sz="1400" dirty="0" smtClean="0"/>
                        <a:t>26</a:t>
                      </a:r>
                      <a:endParaRPr lang="en-GB" sz="1400" dirty="0"/>
                    </a:p>
                  </a:txBody>
                  <a:tcPr marL="36000" marR="36000" marT="36000" marB="36000" anchor="ctr"/>
                </a:tc>
                <a:tc>
                  <a:txBody>
                    <a:bodyPr/>
                    <a:lstStyle/>
                    <a:p>
                      <a:pPr algn="ctr"/>
                      <a:r>
                        <a:rPr lang="en-GB" sz="1400" dirty="0" smtClean="0"/>
                        <a:t>27</a:t>
                      </a:r>
                      <a:endParaRPr lang="en-GB" sz="1400" dirty="0"/>
                    </a:p>
                  </a:txBody>
                  <a:tcPr marL="36000" marR="36000" marT="36000" marB="36000" anchor="ctr"/>
                </a:tc>
              </a:tr>
              <a:tr h="346801">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IE" sz="1400" dirty="0" err="1" smtClean="0"/>
                        <a:t>Fianna</a:t>
                      </a:r>
                      <a:r>
                        <a:rPr lang="en-IE" sz="1400" dirty="0" smtClean="0"/>
                        <a:t> Fail</a:t>
                      </a:r>
                      <a:endParaRPr lang="en-IE" sz="1400" dirty="0" smtClean="0">
                        <a:solidFill>
                          <a:schemeClr val="bg1"/>
                        </a:solidFill>
                        <a:cs typeface="Calibri" pitchFamily="34" charset="0"/>
                      </a:endParaRPr>
                    </a:p>
                  </a:txBody>
                  <a:tcPr marL="36000" marR="36000" marT="36000" marB="36000" anchor="ctr"/>
                </a:tc>
                <a:tc>
                  <a:txBody>
                    <a:bodyPr/>
                    <a:lstStyle/>
                    <a:p>
                      <a:pPr algn="ctr"/>
                      <a:r>
                        <a:rPr lang="en-GB" sz="1400" b="1" dirty="0" smtClean="0"/>
                        <a:t>23</a:t>
                      </a:r>
                      <a:endParaRPr lang="en-GB" sz="1400" b="1" dirty="0"/>
                    </a:p>
                  </a:txBody>
                  <a:tcPr marL="36000" marR="36000" marT="36000" marB="36000" anchor="ctr"/>
                </a:tc>
                <a:tc>
                  <a:txBody>
                    <a:bodyPr/>
                    <a:lstStyle/>
                    <a:p>
                      <a:pPr algn="ctr"/>
                      <a:r>
                        <a:rPr lang="en-GB" sz="1400" dirty="0" smtClean="0"/>
                        <a:t>22</a:t>
                      </a:r>
                      <a:endParaRPr lang="en-GB" sz="1400" dirty="0"/>
                    </a:p>
                  </a:txBody>
                  <a:tcPr marL="36000" marR="36000" marT="36000" marB="36000" anchor="ctr"/>
                </a:tc>
                <a:tc>
                  <a:txBody>
                    <a:bodyPr/>
                    <a:lstStyle/>
                    <a:p>
                      <a:pPr algn="ctr"/>
                      <a:r>
                        <a:rPr lang="en-GB" sz="1400" dirty="0" smtClean="0"/>
                        <a:t>22</a:t>
                      </a:r>
                      <a:endParaRPr lang="en-GB" sz="1400" dirty="0"/>
                    </a:p>
                  </a:txBody>
                  <a:tcPr marL="36000" marR="36000" marT="36000" marB="36000" anchor="ctr"/>
                </a:tc>
                <a:tc>
                  <a:txBody>
                    <a:bodyPr/>
                    <a:lstStyle/>
                    <a:p>
                      <a:pPr algn="ctr"/>
                      <a:r>
                        <a:rPr lang="en-GB" sz="1400" dirty="0" smtClean="0"/>
                        <a:t>25</a:t>
                      </a:r>
                      <a:endParaRPr lang="en-GB" sz="1400" dirty="0"/>
                    </a:p>
                  </a:txBody>
                  <a:tcPr marL="36000" marR="36000" marT="36000" marB="36000" anchor="ctr"/>
                </a:tc>
                <a:tc>
                  <a:txBody>
                    <a:bodyPr/>
                    <a:lstStyle/>
                    <a:p>
                      <a:pPr algn="ctr"/>
                      <a:r>
                        <a:rPr lang="en-GB" sz="1400" dirty="0" smtClean="0"/>
                        <a:t>22</a:t>
                      </a:r>
                      <a:endParaRPr lang="en-GB" sz="1400" dirty="0"/>
                    </a:p>
                  </a:txBody>
                  <a:tcPr marL="36000" marR="36000" marT="36000" marB="36000" anchor="ctr"/>
                </a:tc>
                <a:tc>
                  <a:txBody>
                    <a:bodyPr/>
                    <a:lstStyle/>
                    <a:p>
                      <a:pPr algn="ctr"/>
                      <a:r>
                        <a:rPr lang="en-GB" sz="1400" dirty="0" smtClean="0"/>
                        <a:t>25</a:t>
                      </a:r>
                      <a:endParaRPr lang="en-GB" sz="1400" dirty="0"/>
                    </a:p>
                  </a:txBody>
                  <a:tcPr marL="36000" marR="36000" marT="36000" marB="36000" anchor="ctr"/>
                </a:tc>
                <a:tc>
                  <a:txBody>
                    <a:bodyPr/>
                    <a:lstStyle/>
                    <a:p>
                      <a:pPr algn="ctr"/>
                      <a:r>
                        <a:rPr lang="en-GB" sz="1400" dirty="0" smtClean="0"/>
                        <a:t>17</a:t>
                      </a:r>
                      <a:endParaRPr lang="en-GB" sz="1400" dirty="0"/>
                    </a:p>
                  </a:txBody>
                  <a:tcPr marL="36000" marR="36000" marT="36000" marB="36000" anchor="ctr"/>
                </a:tc>
                <a:tc>
                  <a:txBody>
                    <a:bodyPr/>
                    <a:lstStyle/>
                    <a:p>
                      <a:pPr algn="ctr"/>
                      <a:r>
                        <a:rPr lang="en-GB" sz="1400" dirty="0" smtClean="0"/>
                        <a:t>9</a:t>
                      </a:r>
                      <a:endParaRPr lang="en-GB" sz="1400" dirty="0"/>
                    </a:p>
                  </a:txBody>
                  <a:tcPr marL="36000" marR="36000" marT="36000" marB="36000" anchor="ctr"/>
                </a:tc>
                <a:tc>
                  <a:txBody>
                    <a:bodyPr/>
                    <a:lstStyle/>
                    <a:p>
                      <a:pPr algn="ctr"/>
                      <a:r>
                        <a:rPr lang="en-GB" sz="1400" dirty="0" smtClean="0"/>
                        <a:t>23</a:t>
                      </a:r>
                      <a:endParaRPr lang="en-GB" sz="1400" dirty="0"/>
                    </a:p>
                  </a:txBody>
                  <a:tcPr marL="36000" marR="36000" marT="36000" marB="36000" anchor="ctr"/>
                </a:tc>
                <a:tc>
                  <a:txBody>
                    <a:bodyPr/>
                    <a:lstStyle/>
                    <a:p>
                      <a:pPr algn="ctr"/>
                      <a:r>
                        <a:rPr lang="en-GB" sz="1400" dirty="0" smtClean="0"/>
                        <a:t>29</a:t>
                      </a:r>
                      <a:endParaRPr lang="en-GB" sz="1400" dirty="0"/>
                    </a:p>
                  </a:txBody>
                  <a:tcPr marL="36000" marR="36000" marT="36000" marB="36000" anchor="ctr"/>
                </a:tc>
                <a:tc>
                  <a:txBody>
                    <a:bodyPr/>
                    <a:lstStyle/>
                    <a:p>
                      <a:pPr algn="ctr"/>
                      <a:r>
                        <a:rPr lang="en-GB" sz="1400" dirty="0" smtClean="0"/>
                        <a:t>27</a:t>
                      </a:r>
                      <a:endParaRPr lang="en-GB" sz="1400" dirty="0"/>
                    </a:p>
                  </a:txBody>
                  <a:tcPr marL="36000" marR="36000" marT="36000" marB="36000" anchor="ctr"/>
                </a:tc>
                <a:tc>
                  <a:txBody>
                    <a:bodyPr/>
                    <a:lstStyle/>
                    <a:p>
                      <a:pPr algn="ctr"/>
                      <a:r>
                        <a:rPr lang="en-GB" sz="1400" dirty="0" smtClean="0"/>
                        <a:t>18</a:t>
                      </a:r>
                      <a:endParaRPr lang="en-GB" sz="1400" dirty="0"/>
                    </a:p>
                  </a:txBody>
                  <a:tcPr marL="36000" marR="36000" marT="36000" marB="36000" anchor="ctr">
                    <a:solidFill>
                      <a:schemeClr val="tx1">
                        <a:lumMod val="85000"/>
                      </a:schemeClr>
                    </a:solidFill>
                  </a:tcPr>
                </a:tc>
                <a:tc>
                  <a:txBody>
                    <a:bodyPr/>
                    <a:lstStyle/>
                    <a:p>
                      <a:pPr algn="ctr"/>
                      <a:r>
                        <a:rPr lang="en-GB" sz="1400" dirty="0" smtClean="0"/>
                        <a:t>32</a:t>
                      </a:r>
                      <a:endParaRPr lang="en-GB" sz="1400" dirty="0"/>
                    </a:p>
                  </a:txBody>
                  <a:tcPr marL="36000" marR="36000" marT="36000" marB="36000" anchor="ctr">
                    <a:solidFill>
                      <a:schemeClr val="accent3"/>
                    </a:solidFill>
                  </a:tcPr>
                </a:tc>
              </a:tr>
              <a:tr h="346801">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IE" sz="1400" dirty="0" smtClean="0"/>
                        <a:t>Fine Gael</a:t>
                      </a:r>
                      <a:endParaRPr lang="en-IE" sz="1400" dirty="0" smtClean="0">
                        <a:solidFill>
                          <a:schemeClr val="bg1"/>
                        </a:solidFill>
                        <a:cs typeface="Calibri" pitchFamily="34" charset="0"/>
                      </a:endParaRPr>
                    </a:p>
                  </a:txBody>
                  <a:tcPr marL="36000" marR="36000" marT="36000" marB="36000" anchor="ctr"/>
                </a:tc>
                <a:tc>
                  <a:txBody>
                    <a:bodyPr/>
                    <a:lstStyle/>
                    <a:p>
                      <a:pPr algn="ctr"/>
                      <a:r>
                        <a:rPr lang="en-GB" sz="1400" b="1" dirty="0" smtClean="0"/>
                        <a:t>11</a:t>
                      </a:r>
                      <a:endParaRPr lang="en-GB" sz="1400" b="1" dirty="0"/>
                    </a:p>
                  </a:txBody>
                  <a:tcPr marL="36000" marR="36000" marT="36000" marB="36000" anchor="ctr"/>
                </a:tc>
                <a:tc>
                  <a:txBody>
                    <a:bodyPr/>
                    <a:lstStyle/>
                    <a:p>
                      <a:pPr algn="ctr"/>
                      <a:r>
                        <a:rPr lang="en-GB" sz="1400" dirty="0" smtClean="0"/>
                        <a:t>8</a:t>
                      </a:r>
                      <a:endParaRPr lang="en-GB" sz="1400" dirty="0"/>
                    </a:p>
                  </a:txBody>
                  <a:tcPr marL="36000" marR="36000" marT="36000" marB="36000" anchor="ctr"/>
                </a:tc>
                <a:tc>
                  <a:txBody>
                    <a:bodyPr/>
                    <a:lstStyle/>
                    <a:p>
                      <a:pPr algn="ctr"/>
                      <a:r>
                        <a:rPr lang="en-GB" sz="1400" dirty="0" smtClean="0"/>
                        <a:t>14</a:t>
                      </a:r>
                      <a:endParaRPr lang="en-GB" sz="1400" dirty="0"/>
                    </a:p>
                  </a:txBody>
                  <a:tcPr marL="36000" marR="36000" marT="36000" marB="36000" anchor="ctr"/>
                </a:tc>
                <a:tc>
                  <a:txBody>
                    <a:bodyPr/>
                    <a:lstStyle/>
                    <a:p>
                      <a:pPr algn="ctr"/>
                      <a:r>
                        <a:rPr lang="en-GB" sz="1400" dirty="0" smtClean="0"/>
                        <a:t>8</a:t>
                      </a:r>
                      <a:endParaRPr lang="en-GB" sz="1400" dirty="0"/>
                    </a:p>
                  </a:txBody>
                  <a:tcPr marL="36000" marR="36000" marT="36000" marB="36000" anchor="ctr"/>
                </a:tc>
                <a:tc>
                  <a:txBody>
                    <a:bodyPr/>
                    <a:lstStyle/>
                    <a:p>
                      <a:pPr algn="ctr"/>
                      <a:r>
                        <a:rPr lang="en-GB" sz="1400" dirty="0" smtClean="0"/>
                        <a:t>14</a:t>
                      </a:r>
                      <a:endParaRPr lang="en-GB" sz="1400" dirty="0"/>
                    </a:p>
                  </a:txBody>
                  <a:tcPr marL="36000" marR="36000" marT="36000" marB="36000" anchor="ctr"/>
                </a:tc>
                <a:tc>
                  <a:txBody>
                    <a:bodyPr/>
                    <a:lstStyle/>
                    <a:p>
                      <a:pPr algn="ctr"/>
                      <a:r>
                        <a:rPr lang="en-GB" sz="1400" dirty="0" smtClean="0"/>
                        <a:t>11</a:t>
                      </a:r>
                      <a:endParaRPr lang="en-GB" sz="1400" dirty="0"/>
                    </a:p>
                  </a:txBody>
                  <a:tcPr marL="36000" marR="36000" marT="36000" marB="36000" anchor="ctr"/>
                </a:tc>
                <a:tc>
                  <a:txBody>
                    <a:bodyPr/>
                    <a:lstStyle/>
                    <a:p>
                      <a:pPr algn="ctr"/>
                      <a:r>
                        <a:rPr lang="en-GB" sz="1400" dirty="0" smtClean="0"/>
                        <a:t>10</a:t>
                      </a:r>
                      <a:endParaRPr lang="en-GB" sz="1400" dirty="0"/>
                    </a:p>
                  </a:txBody>
                  <a:tcPr marL="36000" marR="36000" marT="36000" marB="36000" anchor="ctr"/>
                </a:tc>
                <a:tc>
                  <a:txBody>
                    <a:bodyPr/>
                    <a:lstStyle/>
                    <a:p>
                      <a:pPr algn="ctr"/>
                      <a:r>
                        <a:rPr lang="en-GB" sz="1400" dirty="0" smtClean="0"/>
                        <a:t>6</a:t>
                      </a:r>
                      <a:endParaRPr lang="en-GB" sz="1400" dirty="0"/>
                    </a:p>
                  </a:txBody>
                  <a:tcPr marL="36000" marR="36000" marT="36000" marB="36000" anchor="ctr"/>
                </a:tc>
                <a:tc>
                  <a:txBody>
                    <a:bodyPr/>
                    <a:lstStyle/>
                    <a:p>
                      <a:pPr algn="ctr"/>
                      <a:r>
                        <a:rPr lang="en-GB" sz="1400" dirty="0" smtClean="0"/>
                        <a:t>13</a:t>
                      </a:r>
                      <a:endParaRPr lang="en-GB" sz="1400" dirty="0"/>
                    </a:p>
                  </a:txBody>
                  <a:tcPr marL="36000" marR="36000" marT="36000" marB="36000" anchor="ctr"/>
                </a:tc>
                <a:tc>
                  <a:txBody>
                    <a:bodyPr/>
                    <a:lstStyle/>
                    <a:p>
                      <a:pPr algn="ctr"/>
                      <a:r>
                        <a:rPr lang="en-GB" sz="1400" dirty="0" smtClean="0"/>
                        <a:t>18</a:t>
                      </a:r>
                      <a:endParaRPr lang="en-GB" sz="1400" dirty="0"/>
                    </a:p>
                  </a:txBody>
                  <a:tcPr marL="36000" marR="36000" marT="36000" marB="36000" anchor="ctr"/>
                </a:tc>
                <a:tc>
                  <a:txBody>
                    <a:bodyPr/>
                    <a:lstStyle/>
                    <a:p>
                      <a:pPr algn="ctr"/>
                      <a:r>
                        <a:rPr lang="en-GB" sz="1400" dirty="0" smtClean="0"/>
                        <a:t>9</a:t>
                      </a:r>
                      <a:endParaRPr lang="en-GB" sz="1400" dirty="0"/>
                    </a:p>
                  </a:txBody>
                  <a:tcPr marL="36000" marR="36000" marT="36000" marB="36000" anchor="ctr"/>
                </a:tc>
                <a:tc>
                  <a:txBody>
                    <a:bodyPr/>
                    <a:lstStyle/>
                    <a:p>
                      <a:pPr algn="ctr"/>
                      <a:r>
                        <a:rPr lang="en-GB" sz="1400" dirty="0" smtClean="0"/>
                        <a:t>10</a:t>
                      </a:r>
                      <a:endParaRPr lang="en-GB" sz="1400" dirty="0"/>
                    </a:p>
                  </a:txBody>
                  <a:tcPr marL="36000" marR="36000" marT="36000" marB="36000" anchor="ctr"/>
                </a:tc>
                <a:tc>
                  <a:txBody>
                    <a:bodyPr/>
                    <a:lstStyle/>
                    <a:p>
                      <a:pPr algn="ctr"/>
                      <a:r>
                        <a:rPr lang="en-GB" sz="1400" dirty="0" smtClean="0"/>
                        <a:t>16</a:t>
                      </a:r>
                      <a:endParaRPr lang="en-GB" sz="1400" dirty="0"/>
                    </a:p>
                  </a:txBody>
                  <a:tcPr marL="36000" marR="36000" marT="36000" marB="36000" anchor="ctr">
                    <a:solidFill>
                      <a:schemeClr val="accent3"/>
                    </a:solidFill>
                  </a:tcPr>
                </a:tc>
              </a:tr>
              <a:tr h="346801">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IE" sz="1400" dirty="0" smtClean="0"/>
                        <a:t>Labour</a:t>
                      </a:r>
                      <a:endParaRPr lang="en-IE" sz="1400" dirty="0" smtClean="0">
                        <a:solidFill>
                          <a:schemeClr val="bg1"/>
                        </a:solidFill>
                        <a:cs typeface="Calibri" pitchFamily="34" charset="0"/>
                      </a:endParaRPr>
                    </a:p>
                  </a:txBody>
                  <a:tcPr marL="36000" marR="36000" marT="36000" marB="36000" anchor="ctr"/>
                </a:tc>
                <a:tc>
                  <a:txBody>
                    <a:bodyPr/>
                    <a:lstStyle/>
                    <a:p>
                      <a:pPr algn="ctr"/>
                      <a:r>
                        <a:rPr lang="en-GB" sz="1400" b="1" dirty="0" smtClean="0"/>
                        <a:t>6</a:t>
                      </a:r>
                      <a:endParaRPr lang="en-GB" sz="1400" b="1" dirty="0"/>
                    </a:p>
                  </a:txBody>
                  <a:tcPr marL="36000" marR="36000" marT="36000" marB="36000" anchor="ctr"/>
                </a:tc>
                <a:tc>
                  <a:txBody>
                    <a:bodyPr/>
                    <a:lstStyle/>
                    <a:p>
                      <a:pPr algn="ctr"/>
                      <a:r>
                        <a:rPr lang="en-GB" sz="1400" dirty="0" smtClean="0"/>
                        <a:t>11</a:t>
                      </a:r>
                      <a:endParaRPr lang="en-GB" sz="1400" dirty="0"/>
                    </a:p>
                  </a:txBody>
                  <a:tcPr marL="36000" marR="36000" marT="36000" marB="36000" anchor="ctr"/>
                </a:tc>
                <a:tc>
                  <a:txBody>
                    <a:bodyPr/>
                    <a:lstStyle/>
                    <a:p>
                      <a:pPr algn="ctr"/>
                      <a:r>
                        <a:rPr lang="en-GB" sz="1400" dirty="0" smtClean="0"/>
                        <a:t>3</a:t>
                      </a:r>
                      <a:endParaRPr lang="en-GB" sz="1400" dirty="0"/>
                    </a:p>
                  </a:txBody>
                  <a:tcPr marL="36000" marR="36000" marT="36000" marB="36000" anchor="ctr"/>
                </a:tc>
                <a:tc>
                  <a:txBody>
                    <a:bodyPr/>
                    <a:lstStyle/>
                    <a:p>
                      <a:pPr algn="ctr"/>
                      <a:r>
                        <a:rPr lang="en-GB" sz="1400" dirty="0" smtClean="0"/>
                        <a:t>6</a:t>
                      </a:r>
                      <a:endParaRPr lang="en-GB" sz="1400" dirty="0"/>
                    </a:p>
                  </a:txBody>
                  <a:tcPr marL="36000" marR="36000" marT="36000" marB="36000" anchor="ctr"/>
                </a:tc>
                <a:tc>
                  <a:txBody>
                    <a:bodyPr/>
                    <a:lstStyle/>
                    <a:p>
                      <a:pPr algn="ctr"/>
                      <a:r>
                        <a:rPr lang="en-GB" sz="1400" dirty="0" smtClean="0"/>
                        <a:t>6</a:t>
                      </a:r>
                      <a:endParaRPr lang="en-GB" sz="1400" dirty="0"/>
                    </a:p>
                  </a:txBody>
                  <a:tcPr marL="36000" marR="36000" marT="36000" marB="36000" anchor="ctr"/>
                </a:tc>
                <a:tc>
                  <a:txBody>
                    <a:bodyPr/>
                    <a:lstStyle/>
                    <a:p>
                      <a:pPr algn="ctr"/>
                      <a:r>
                        <a:rPr lang="en-GB" sz="1400" dirty="0" smtClean="0"/>
                        <a:t>2</a:t>
                      </a:r>
                      <a:endParaRPr lang="en-GB" sz="1400" dirty="0"/>
                    </a:p>
                  </a:txBody>
                  <a:tcPr marL="36000" marR="36000" marT="36000" marB="36000" anchor="ctr"/>
                </a:tc>
                <a:tc>
                  <a:txBody>
                    <a:bodyPr/>
                    <a:lstStyle/>
                    <a:p>
                      <a:pPr algn="ctr"/>
                      <a:r>
                        <a:rPr lang="en-GB" sz="1400" dirty="0" smtClean="0"/>
                        <a:t>12</a:t>
                      </a:r>
                      <a:endParaRPr lang="en-GB" sz="1400" dirty="0"/>
                    </a:p>
                  </a:txBody>
                  <a:tcPr marL="36000" marR="36000" marT="36000" marB="36000" anchor="ctr"/>
                </a:tc>
                <a:tc>
                  <a:txBody>
                    <a:bodyPr/>
                    <a:lstStyle/>
                    <a:p>
                      <a:pPr algn="ctr"/>
                      <a:r>
                        <a:rPr lang="en-GB" sz="1400" dirty="0" smtClean="0"/>
                        <a:t>16</a:t>
                      </a:r>
                      <a:endParaRPr lang="en-GB" sz="1400" dirty="0"/>
                    </a:p>
                  </a:txBody>
                  <a:tcPr marL="36000" marR="36000" marT="36000" marB="36000" anchor="ctr"/>
                </a:tc>
                <a:tc>
                  <a:txBody>
                    <a:bodyPr/>
                    <a:lstStyle/>
                    <a:p>
                      <a:pPr algn="ctr"/>
                      <a:r>
                        <a:rPr lang="en-GB" sz="1400" dirty="0" smtClean="0"/>
                        <a:t>-</a:t>
                      </a:r>
                      <a:endParaRPr lang="en-GB" sz="1400" dirty="0"/>
                    </a:p>
                  </a:txBody>
                  <a:tcPr marL="36000" marR="36000" marT="36000" marB="36000" anchor="ctr"/>
                </a:tc>
                <a:tc>
                  <a:txBody>
                    <a:bodyPr/>
                    <a:lstStyle/>
                    <a:p>
                      <a:pPr algn="ctr"/>
                      <a:r>
                        <a:rPr lang="en-GB" sz="1400" dirty="0" smtClean="0"/>
                        <a:t>6</a:t>
                      </a:r>
                      <a:endParaRPr lang="en-GB" sz="1400" dirty="0"/>
                    </a:p>
                  </a:txBody>
                  <a:tcPr marL="36000" marR="36000" marT="36000" marB="36000" anchor="ctr"/>
                </a:tc>
                <a:tc>
                  <a:txBody>
                    <a:bodyPr/>
                    <a:lstStyle/>
                    <a:p>
                      <a:pPr algn="ctr"/>
                      <a:r>
                        <a:rPr lang="en-GB" sz="1400" dirty="0" smtClean="0"/>
                        <a:t>6</a:t>
                      </a:r>
                      <a:endParaRPr lang="en-GB" sz="1400" dirty="0"/>
                    </a:p>
                  </a:txBody>
                  <a:tcPr marL="36000" marR="36000" marT="36000" marB="36000" anchor="ctr"/>
                </a:tc>
                <a:tc>
                  <a:txBody>
                    <a:bodyPr/>
                    <a:lstStyle/>
                    <a:p>
                      <a:pPr algn="ctr"/>
                      <a:r>
                        <a:rPr lang="en-GB" sz="1400" dirty="0" smtClean="0"/>
                        <a:t>7</a:t>
                      </a:r>
                      <a:endParaRPr lang="en-GB" sz="1400" dirty="0"/>
                    </a:p>
                  </a:txBody>
                  <a:tcPr marL="36000" marR="36000" marT="36000" marB="36000" anchor="ctr"/>
                </a:tc>
                <a:tc>
                  <a:txBody>
                    <a:bodyPr/>
                    <a:lstStyle/>
                    <a:p>
                      <a:pPr algn="ctr"/>
                      <a:r>
                        <a:rPr lang="en-GB" sz="1400" dirty="0" smtClean="0"/>
                        <a:t>2</a:t>
                      </a:r>
                      <a:endParaRPr lang="en-GB" sz="1400" dirty="0"/>
                    </a:p>
                  </a:txBody>
                  <a:tcPr marL="36000" marR="36000" marT="36000" marB="36000" anchor="ctr"/>
                </a:tc>
              </a:tr>
              <a:tr h="346801">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IE" sz="1400" dirty="0" smtClean="0"/>
                        <a:t>Other</a:t>
                      </a:r>
                      <a:endParaRPr lang="en-IE" sz="1400" dirty="0" smtClean="0">
                        <a:solidFill>
                          <a:schemeClr val="bg1"/>
                        </a:solidFill>
                        <a:cs typeface="Calibri" pitchFamily="34" charset="0"/>
                      </a:endParaRPr>
                    </a:p>
                  </a:txBody>
                  <a:tcPr marL="36000" marR="36000" marT="36000" marB="36000" anchor="ctr"/>
                </a:tc>
                <a:tc>
                  <a:txBody>
                    <a:bodyPr/>
                    <a:lstStyle/>
                    <a:p>
                      <a:pPr algn="ctr"/>
                      <a:r>
                        <a:rPr lang="en-GB" sz="1400" b="1" dirty="0" smtClean="0"/>
                        <a:t>4</a:t>
                      </a:r>
                      <a:endParaRPr lang="en-GB" sz="1400" b="1" dirty="0"/>
                    </a:p>
                  </a:txBody>
                  <a:tcPr marL="36000" marR="36000" marT="36000" marB="36000" anchor="ctr"/>
                </a:tc>
                <a:tc>
                  <a:txBody>
                    <a:bodyPr/>
                    <a:lstStyle/>
                    <a:p>
                      <a:pPr algn="ctr"/>
                      <a:r>
                        <a:rPr lang="en-GB" sz="1400" dirty="0" smtClean="0"/>
                        <a:t>5</a:t>
                      </a:r>
                      <a:endParaRPr lang="en-GB" sz="1400" dirty="0"/>
                    </a:p>
                  </a:txBody>
                  <a:tcPr marL="36000" marR="36000" marT="36000" marB="36000" anchor="ctr"/>
                </a:tc>
                <a:tc>
                  <a:txBody>
                    <a:bodyPr/>
                    <a:lstStyle/>
                    <a:p>
                      <a:pPr algn="ctr"/>
                      <a:r>
                        <a:rPr lang="en-GB" sz="1400" dirty="0" smtClean="0"/>
                        <a:t>4</a:t>
                      </a:r>
                      <a:endParaRPr lang="en-GB" sz="1400" dirty="0"/>
                    </a:p>
                  </a:txBody>
                  <a:tcPr marL="36000" marR="36000" marT="36000" marB="36000" anchor="ctr"/>
                </a:tc>
                <a:tc>
                  <a:txBody>
                    <a:bodyPr/>
                    <a:lstStyle/>
                    <a:p>
                      <a:pPr algn="ctr"/>
                      <a:r>
                        <a:rPr lang="en-GB" sz="1400" dirty="0" smtClean="0"/>
                        <a:t>8</a:t>
                      </a:r>
                      <a:endParaRPr lang="en-GB" sz="1400" dirty="0"/>
                    </a:p>
                  </a:txBody>
                  <a:tcPr marL="36000" marR="36000" marT="36000" marB="36000" anchor="ctr"/>
                </a:tc>
                <a:tc>
                  <a:txBody>
                    <a:bodyPr/>
                    <a:lstStyle/>
                    <a:p>
                      <a:pPr algn="ctr"/>
                      <a:r>
                        <a:rPr lang="en-GB" sz="1400" dirty="0" smtClean="0"/>
                        <a:t>3</a:t>
                      </a:r>
                      <a:endParaRPr lang="en-GB" sz="1400" dirty="0"/>
                    </a:p>
                  </a:txBody>
                  <a:tcPr marL="36000" marR="36000" marT="36000" marB="36000" anchor="ctr"/>
                </a:tc>
                <a:tc>
                  <a:txBody>
                    <a:bodyPr/>
                    <a:lstStyle/>
                    <a:p>
                      <a:pPr algn="ctr"/>
                      <a:r>
                        <a:rPr lang="en-GB" sz="1400" dirty="0" smtClean="0"/>
                        <a:t>5</a:t>
                      </a:r>
                      <a:endParaRPr lang="en-GB" sz="1400" dirty="0"/>
                    </a:p>
                  </a:txBody>
                  <a:tcPr marL="36000" marR="36000" marT="36000" marB="36000" anchor="ctr"/>
                </a:tc>
                <a:tc>
                  <a:txBody>
                    <a:bodyPr/>
                    <a:lstStyle/>
                    <a:p>
                      <a:pPr algn="ctr"/>
                      <a:r>
                        <a:rPr lang="en-GB" sz="1400" dirty="0" smtClean="0"/>
                        <a:t>6</a:t>
                      </a:r>
                      <a:endParaRPr lang="en-GB" sz="1400" dirty="0"/>
                    </a:p>
                  </a:txBody>
                  <a:tcPr marL="36000" marR="36000" marT="36000" marB="36000" anchor="ctr"/>
                </a:tc>
                <a:tc>
                  <a:txBody>
                    <a:bodyPr/>
                    <a:lstStyle/>
                    <a:p>
                      <a:pPr algn="ctr"/>
                      <a:r>
                        <a:rPr lang="en-GB" sz="1400" dirty="0" smtClean="0"/>
                        <a:t>9</a:t>
                      </a:r>
                      <a:endParaRPr lang="en-GB" sz="1400" dirty="0"/>
                    </a:p>
                  </a:txBody>
                  <a:tcPr marL="36000" marR="36000" marT="36000" marB="36000" anchor="ctr"/>
                </a:tc>
                <a:tc>
                  <a:txBody>
                    <a:bodyPr/>
                    <a:lstStyle/>
                    <a:p>
                      <a:pPr algn="ctr"/>
                      <a:r>
                        <a:rPr lang="en-GB" sz="1400" dirty="0" smtClean="0"/>
                        <a:t>5</a:t>
                      </a:r>
                      <a:endParaRPr lang="en-GB" sz="1400" dirty="0"/>
                    </a:p>
                  </a:txBody>
                  <a:tcPr marL="36000" marR="36000" marT="36000" marB="36000" anchor="ctr"/>
                </a:tc>
                <a:tc>
                  <a:txBody>
                    <a:bodyPr/>
                    <a:lstStyle/>
                    <a:p>
                      <a:pPr algn="ctr"/>
                      <a:r>
                        <a:rPr lang="en-GB" sz="1400" dirty="0" smtClean="0"/>
                        <a:t>3</a:t>
                      </a:r>
                      <a:endParaRPr lang="en-GB" sz="1400" dirty="0"/>
                    </a:p>
                  </a:txBody>
                  <a:tcPr marL="36000" marR="36000" marT="36000" marB="36000" anchor="ctr"/>
                </a:tc>
                <a:tc>
                  <a:txBody>
                    <a:bodyPr/>
                    <a:lstStyle/>
                    <a:p>
                      <a:pPr algn="ctr"/>
                      <a:r>
                        <a:rPr lang="en-GB" sz="1400" dirty="0" smtClean="0"/>
                        <a:t>-</a:t>
                      </a:r>
                      <a:endParaRPr lang="en-GB" sz="1400" dirty="0"/>
                    </a:p>
                  </a:txBody>
                  <a:tcPr marL="36000" marR="36000" marT="36000" marB="36000" anchor="ctr"/>
                </a:tc>
                <a:tc>
                  <a:txBody>
                    <a:bodyPr/>
                    <a:lstStyle/>
                    <a:p>
                      <a:pPr algn="ctr"/>
                      <a:r>
                        <a:rPr lang="en-GB" sz="1400" dirty="0" smtClean="0"/>
                        <a:t>7</a:t>
                      </a:r>
                      <a:endParaRPr lang="en-GB" sz="1400" dirty="0"/>
                    </a:p>
                  </a:txBody>
                  <a:tcPr marL="36000" marR="36000" marT="36000" marB="36000" anchor="ctr"/>
                </a:tc>
                <a:tc>
                  <a:txBody>
                    <a:bodyPr/>
                    <a:lstStyle/>
                    <a:p>
                      <a:pPr algn="ctr"/>
                      <a:r>
                        <a:rPr lang="en-GB" sz="1400" dirty="0" smtClean="0"/>
                        <a:t>3</a:t>
                      </a:r>
                      <a:endParaRPr lang="en-GB" sz="1400" dirty="0"/>
                    </a:p>
                  </a:txBody>
                  <a:tcPr marL="36000" marR="36000" marT="36000" marB="36000" anchor="ctr"/>
                </a:tc>
              </a:tr>
            </a:tbl>
          </a:graphicData>
        </a:graphic>
      </p:graphicFrame>
      <p:sp>
        <p:nvSpPr>
          <p:cNvPr id="14" name="TextBox 13"/>
          <p:cNvSpPr txBox="1"/>
          <p:nvPr/>
        </p:nvSpPr>
        <p:spPr>
          <a:xfrm>
            <a:off x="8672598" y="6508770"/>
            <a:ext cx="325410" cy="153888"/>
          </a:xfrm>
          <a:prstGeom prst="rect">
            <a:avLst/>
          </a:prstGeom>
          <a:noFill/>
        </p:spPr>
        <p:txBody>
          <a:bodyPr wrap="none" lIns="0" tIns="0" rIns="0" bIns="0" rtlCol="0" anchor="b" anchorCtr="1">
            <a:spAutoFit/>
          </a:bodyPr>
          <a:lstStyle/>
          <a:p>
            <a:pPr algn="ctr"/>
            <a:r>
              <a:rPr lang="en-GB" sz="1000" i="1" dirty="0" smtClean="0">
                <a:solidFill>
                  <a:srgbClr val="22505F"/>
                </a:solidFill>
                <a:cs typeface="Calibri" pitchFamily="34" charset="0"/>
              </a:rPr>
              <a:t>(Q.17)</a:t>
            </a:r>
            <a:endParaRPr lang="en-US" sz="1000" i="1" dirty="0">
              <a:solidFill>
                <a:srgbClr val="22505F"/>
              </a:solidFill>
              <a:cs typeface="Calibri" pitchFamily="34" charset="0"/>
            </a:endParaRPr>
          </a:p>
        </p:txBody>
      </p:sp>
      <p:sp>
        <p:nvSpPr>
          <p:cNvPr id="8" name="Text Box 48"/>
          <p:cNvSpPr txBox="1">
            <a:spLocks noChangeArrowheads="1"/>
          </p:cNvSpPr>
          <p:nvPr/>
        </p:nvSpPr>
        <p:spPr bwMode="auto">
          <a:xfrm>
            <a:off x="127322" y="5308036"/>
            <a:ext cx="868828" cy="183127"/>
          </a:xfrm>
          <a:prstGeom prst="rect">
            <a:avLst/>
          </a:prstGeom>
          <a:noFill/>
          <a:ln w="9525">
            <a:noFill/>
            <a:miter lim="800000"/>
            <a:headEnd/>
            <a:tailEnd/>
          </a:ln>
        </p:spPr>
        <p:txBody>
          <a:bodyPr wrap="none" lIns="0" tIns="0" rIns="0" bIns="0" anchor="b" anchorCtr="1">
            <a:spAutoFit/>
          </a:bodyPr>
          <a:lstStyle/>
          <a:p>
            <a:pPr>
              <a:lnSpc>
                <a:spcPct val="85000"/>
              </a:lnSpc>
            </a:pPr>
            <a:r>
              <a:rPr lang="en-IE" sz="1400" dirty="0" smtClean="0">
                <a:solidFill>
                  <a:srgbClr val="22505F"/>
                </a:solidFill>
                <a:cs typeface="Calibri" pitchFamily="34" charset="0"/>
              </a:rPr>
              <a:t>*Small Base</a:t>
            </a:r>
          </a:p>
        </p:txBody>
      </p:sp>
    </p:spTree>
    <p:extLst>
      <p:ext uri="{BB962C8B-B14F-4D97-AF65-F5344CB8AC3E}">
        <p14:creationId xmlns:p14="http://schemas.microsoft.com/office/powerpoint/2010/main" val="22163038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75999" y="322816"/>
            <a:ext cx="8422009" cy="353794"/>
          </a:xfrm>
        </p:spPr>
        <p:txBody>
          <a:bodyPr/>
          <a:lstStyle/>
          <a:p>
            <a:r>
              <a:rPr lang="en-IE" dirty="0" smtClean="0"/>
              <a:t>Reasons For Not Voting In May Local And Euro Elections</a:t>
            </a:r>
            <a:endParaRPr lang="en-GB" dirty="0"/>
          </a:p>
        </p:txBody>
      </p:sp>
      <p:sp>
        <p:nvSpPr>
          <p:cNvPr id="6" name="Text Placeholder 5"/>
          <p:cNvSpPr>
            <a:spLocks noGrp="1"/>
          </p:cNvSpPr>
          <p:nvPr>
            <p:ph type="body" sz="quarter" idx="13"/>
          </p:nvPr>
        </p:nvSpPr>
        <p:spPr>
          <a:xfrm>
            <a:off x="587875" y="682816"/>
            <a:ext cx="5533398" cy="422422"/>
          </a:xfrm>
        </p:spPr>
        <p:txBody>
          <a:bodyPr/>
          <a:lstStyle/>
          <a:p>
            <a:r>
              <a:rPr lang="en-IE" dirty="0" smtClean="0"/>
              <a:t>(Base: All </a:t>
            </a:r>
            <a:r>
              <a:rPr lang="en-IE" dirty="0" smtClean="0">
                <a:cs typeface="Calibri" pitchFamily="34" charset="0"/>
              </a:rPr>
              <a:t>Aged 18-25 Who Did Not Vote – 131)</a:t>
            </a:r>
            <a:endParaRPr lang="en-US" dirty="0">
              <a:cs typeface="Calibri" pitchFamily="34" charset="0"/>
            </a:endParaRPr>
          </a:p>
        </p:txBody>
      </p:sp>
      <p:sp>
        <p:nvSpPr>
          <p:cNvPr id="7" name="Text Placeholder 6"/>
          <p:cNvSpPr>
            <a:spLocks noGrp="1"/>
          </p:cNvSpPr>
          <p:nvPr>
            <p:ph type="body" sz="quarter" idx="14"/>
          </p:nvPr>
        </p:nvSpPr>
        <p:spPr/>
        <p:txBody>
          <a:bodyPr>
            <a:noAutofit/>
          </a:bodyPr>
          <a:lstStyle/>
          <a:p>
            <a:r>
              <a:rPr lang="en-GB" dirty="0" smtClean="0"/>
              <a:t>Little to no interest is the key barrier for those aged 18-25 year olds not voting in the recent elections. Secondary reason, some way behind, include being busy that day or being out of the country.</a:t>
            </a:r>
            <a:endParaRPr lang="en-GB" dirty="0"/>
          </a:p>
        </p:txBody>
      </p:sp>
      <p:sp>
        <p:nvSpPr>
          <p:cNvPr id="17" name="TextBox 16"/>
          <p:cNvSpPr txBox="1"/>
          <p:nvPr/>
        </p:nvSpPr>
        <p:spPr>
          <a:xfrm>
            <a:off x="8672598" y="6508770"/>
            <a:ext cx="325410" cy="153888"/>
          </a:xfrm>
          <a:prstGeom prst="rect">
            <a:avLst/>
          </a:prstGeom>
          <a:noFill/>
        </p:spPr>
        <p:txBody>
          <a:bodyPr wrap="none" lIns="0" tIns="0" rIns="0" bIns="0" rtlCol="0" anchor="b" anchorCtr="1">
            <a:spAutoFit/>
          </a:bodyPr>
          <a:lstStyle/>
          <a:p>
            <a:pPr algn="ctr"/>
            <a:r>
              <a:rPr lang="en-GB" sz="1000" i="1" dirty="0" smtClean="0">
                <a:solidFill>
                  <a:srgbClr val="22505F"/>
                </a:solidFill>
                <a:cs typeface="Calibri" pitchFamily="34" charset="0"/>
              </a:rPr>
              <a:t>(Q.18)</a:t>
            </a:r>
            <a:endParaRPr lang="en-US" sz="1000" i="1" dirty="0">
              <a:solidFill>
                <a:srgbClr val="22505F"/>
              </a:solidFill>
              <a:cs typeface="Calibri" pitchFamily="34" charset="0"/>
            </a:endParaRPr>
          </a:p>
        </p:txBody>
      </p:sp>
      <p:graphicFrame>
        <p:nvGraphicFramePr>
          <p:cNvPr id="28" name="Chart 27"/>
          <p:cNvGraphicFramePr/>
          <p:nvPr>
            <p:extLst>
              <p:ext uri="{D42A27DB-BD31-4B8C-83A1-F6EECF244321}">
                <p14:modId xmlns:p14="http://schemas.microsoft.com/office/powerpoint/2010/main" val="3582303086"/>
              </p:ext>
            </p:extLst>
          </p:nvPr>
        </p:nvGraphicFramePr>
        <p:xfrm>
          <a:off x="4087759" y="1094319"/>
          <a:ext cx="3340616" cy="4288283"/>
        </p:xfrm>
        <a:graphic>
          <a:graphicData uri="http://schemas.openxmlformats.org/drawingml/2006/chart">
            <c:chart xmlns:c="http://schemas.openxmlformats.org/drawingml/2006/chart" xmlns:r="http://schemas.openxmlformats.org/officeDocument/2006/relationships" r:id="rId2"/>
          </a:graphicData>
        </a:graphic>
      </p:graphicFrame>
      <p:sp>
        <p:nvSpPr>
          <p:cNvPr id="29" name="Textfeld 1655"/>
          <p:cNvSpPr txBox="1">
            <a:spLocks noChangeArrowheads="1"/>
          </p:cNvSpPr>
          <p:nvPr/>
        </p:nvSpPr>
        <p:spPr bwMode="gray">
          <a:xfrm>
            <a:off x="6501990" y="1044631"/>
            <a:ext cx="128240" cy="215444"/>
          </a:xfrm>
          <a:prstGeom prst="rect">
            <a:avLst/>
          </a:prstGeom>
          <a:noFill/>
          <a:ln w="9525">
            <a:noFill/>
            <a:miter lim="800000"/>
            <a:headEnd/>
            <a:tailEnd/>
          </a:ln>
        </p:spPr>
        <p:txBody>
          <a:bodyPr wrap="none" lIns="0" tIns="0" rIns="0" bIns="0" anchor="ctr">
            <a:spAutoFit/>
          </a:bodyPr>
          <a:lstStyle/>
          <a:p>
            <a:pPr algn="r">
              <a:spcAft>
                <a:spcPts val="600"/>
              </a:spcAft>
            </a:pPr>
            <a:r>
              <a:rPr lang="de-DE" sz="1400" dirty="0" smtClean="0">
                <a:solidFill>
                  <a:schemeClr val="bg1"/>
                </a:solidFill>
                <a:cs typeface="Calibri" pitchFamily="34" charset="0"/>
              </a:rPr>
              <a:t>%</a:t>
            </a:r>
            <a:endParaRPr lang="de-DE" sz="1400" dirty="0">
              <a:solidFill>
                <a:schemeClr val="bg1"/>
              </a:solidFill>
              <a:cs typeface="Calibri"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369690342"/>
              </p:ext>
            </p:extLst>
          </p:nvPr>
        </p:nvGraphicFramePr>
        <p:xfrm>
          <a:off x="24" y="1236319"/>
          <a:ext cx="4201779" cy="3996000"/>
        </p:xfrm>
        <a:graphic>
          <a:graphicData uri="http://schemas.openxmlformats.org/drawingml/2006/table">
            <a:tbl>
              <a:tblPr>
                <a:tableStyleId>{2D5ABB26-0587-4C30-8999-92F81FD0307C}</a:tableStyleId>
              </a:tblPr>
              <a:tblGrid>
                <a:gridCol w="4201779"/>
              </a:tblGrid>
              <a:tr h="333000">
                <a:tc>
                  <a:txBody>
                    <a:bodyPr/>
                    <a:lstStyle/>
                    <a:p>
                      <a:pPr marL="457200" indent="-457200" algn="r">
                        <a:lnSpc>
                          <a:spcPct val="107000"/>
                        </a:lnSpc>
                        <a:spcAft>
                          <a:spcPts val="0"/>
                        </a:spcAft>
                      </a:pPr>
                      <a:r>
                        <a:rPr lang="en-IE" sz="1400" dirty="0">
                          <a:solidFill>
                            <a:schemeClr val="bg1"/>
                          </a:solidFill>
                          <a:effectLst/>
                        </a:rPr>
                        <a:t> I have no interest in politics</a:t>
                      </a:r>
                      <a:endParaRPr lang="en-IE"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333000">
                <a:tc>
                  <a:txBody>
                    <a:bodyPr/>
                    <a:lstStyle/>
                    <a:p>
                      <a:pPr marL="457200" indent="-457200" algn="r">
                        <a:lnSpc>
                          <a:spcPct val="107000"/>
                        </a:lnSpc>
                        <a:spcAft>
                          <a:spcPts val="0"/>
                        </a:spcAft>
                      </a:pPr>
                      <a:r>
                        <a:rPr lang="en-IE" sz="1400">
                          <a:solidFill>
                            <a:schemeClr val="bg1"/>
                          </a:solidFill>
                          <a:effectLst/>
                        </a:rPr>
                        <a:t>I was out of the country</a:t>
                      </a:r>
                      <a:endParaRPr lang="en-IE" sz="14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333000">
                <a:tc>
                  <a:txBody>
                    <a:bodyPr/>
                    <a:lstStyle/>
                    <a:p>
                      <a:pPr marL="457200" indent="-457200" algn="r">
                        <a:lnSpc>
                          <a:spcPct val="107000"/>
                        </a:lnSpc>
                        <a:spcAft>
                          <a:spcPts val="0"/>
                        </a:spcAft>
                      </a:pPr>
                      <a:r>
                        <a:rPr lang="en-IE" sz="1400" dirty="0">
                          <a:solidFill>
                            <a:schemeClr val="bg1"/>
                          </a:solidFill>
                          <a:effectLst/>
                        </a:rPr>
                        <a:t>I was busy that day</a:t>
                      </a:r>
                      <a:endParaRPr lang="en-IE"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333000">
                <a:tc>
                  <a:txBody>
                    <a:bodyPr/>
                    <a:lstStyle/>
                    <a:p>
                      <a:pPr marL="457200" indent="-457200" algn="r">
                        <a:lnSpc>
                          <a:spcPct val="107000"/>
                        </a:lnSpc>
                        <a:spcAft>
                          <a:spcPts val="0"/>
                        </a:spcAft>
                      </a:pPr>
                      <a:r>
                        <a:rPr lang="en-IE" sz="1400" dirty="0">
                          <a:solidFill>
                            <a:schemeClr val="bg1"/>
                          </a:solidFill>
                          <a:effectLst/>
                        </a:rPr>
                        <a:t>I have lost trust in politics and in the political institution</a:t>
                      </a:r>
                      <a:endParaRPr lang="en-IE"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333000">
                <a:tc>
                  <a:txBody>
                    <a:bodyPr/>
                    <a:lstStyle/>
                    <a:p>
                      <a:pPr marL="457200" indent="-457200" algn="r">
                        <a:lnSpc>
                          <a:spcPct val="107000"/>
                        </a:lnSpc>
                        <a:spcAft>
                          <a:spcPts val="0"/>
                        </a:spcAft>
                      </a:pPr>
                      <a:r>
                        <a:rPr lang="en-IE" sz="1400">
                          <a:solidFill>
                            <a:schemeClr val="bg1"/>
                          </a:solidFill>
                          <a:effectLst/>
                        </a:rPr>
                        <a:t>I am not registered in the county where I live</a:t>
                      </a:r>
                      <a:endParaRPr lang="en-IE" sz="14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333000">
                <a:tc>
                  <a:txBody>
                    <a:bodyPr/>
                    <a:lstStyle/>
                    <a:p>
                      <a:pPr marL="457200" indent="-457200" algn="r">
                        <a:lnSpc>
                          <a:spcPct val="107000"/>
                        </a:lnSpc>
                        <a:spcAft>
                          <a:spcPts val="0"/>
                        </a:spcAft>
                      </a:pPr>
                      <a:r>
                        <a:rPr lang="en-IE" sz="1400">
                          <a:solidFill>
                            <a:schemeClr val="bg1"/>
                          </a:solidFill>
                          <a:effectLst/>
                        </a:rPr>
                        <a:t>I forgot to vote</a:t>
                      </a:r>
                      <a:endParaRPr lang="en-IE" sz="14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333000">
                <a:tc>
                  <a:txBody>
                    <a:bodyPr/>
                    <a:lstStyle/>
                    <a:p>
                      <a:pPr marL="457200" indent="-457200" algn="r">
                        <a:lnSpc>
                          <a:spcPct val="107000"/>
                        </a:lnSpc>
                        <a:spcAft>
                          <a:spcPts val="0"/>
                        </a:spcAft>
                      </a:pPr>
                      <a:r>
                        <a:rPr lang="en-IE" sz="1400">
                          <a:solidFill>
                            <a:schemeClr val="bg1"/>
                          </a:solidFill>
                          <a:effectLst/>
                        </a:rPr>
                        <a:t>I couldn’t get away from work</a:t>
                      </a:r>
                      <a:endParaRPr lang="en-IE" sz="14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333000">
                <a:tc>
                  <a:txBody>
                    <a:bodyPr/>
                    <a:lstStyle/>
                    <a:p>
                      <a:pPr marL="457200" indent="-457200" algn="r">
                        <a:lnSpc>
                          <a:spcPct val="107000"/>
                        </a:lnSpc>
                        <a:spcAft>
                          <a:spcPts val="0"/>
                        </a:spcAft>
                      </a:pPr>
                      <a:r>
                        <a:rPr lang="en-IE" sz="1400">
                          <a:solidFill>
                            <a:schemeClr val="bg1"/>
                          </a:solidFill>
                          <a:effectLst/>
                        </a:rPr>
                        <a:t>I don’t like/trust the politicians in my area</a:t>
                      </a:r>
                      <a:endParaRPr lang="en-IE" sz="14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333000">
                <a:tc>
                  <a:txBody>
                    <a:bodyPr/>
                    <a:lstStyle/>
                    <a:p>
                      <a:pPr marL="457200" indent="-457200" algn="r">
                        <a:lnSpc>
                          <a:spcPct val="107000"/>
                        </a:lnSpc>
                        <a:spcAft>
                          <a:spcPts val="0"/>
                        </a:spcAft>
                      </a:pPr>
                      <a:r>
                        <a:rPr lang="en-IE" sz="1400">
                          <a:solidFill>
                            <a:schemeClr val="bg1"/>
                          </a:solidFill>
                          <a:effectLst/>
                        </a:rPr>
                        <a:t>I didn’t know it was on</a:t>
                      </a:r>
                      <a:endParaRPr lang="en-IE" sz="14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333000">
                <a:tc>
                  <a:txBody>
                    <a:bodyPr/>
                    <a:lstStyle/>
                    <a:p>
                      <a:pPr marL="457200" indent="-457200" algn="r">
                        <a:lnSpc>
                          <a:spcPct val="107000"/>
                        </a:lnSpc>
                        <a:spcAft>
                          <a:spcPts val="0"/>
                        </a:spcAft>
                      </a:pPr>
                      <a:r>
                        <a:rPr lang="en-IE" sz="1400">
                          <a:solidFill>
                            <a:schemeClr val="bg1"/>
                          </a:solidFill>
                          <a:effectLst/>
                        </a:rPr>
                        <a:t>There is no point, my vote doesn’t matter</a:t>
                      </a:r>
                      <a:endParaRPr lang="en-IE" sz="14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333000">
                <a:tc>
                  <a:txBody>
                    <a:bodyPr/>
                    <a:lstStyle/>
                    <a:p>
                      <a:pPr marL="457200" indent="-457200" algn="r">
                        <a:lnSpc>
                          <a:spcPct val="107000"/>
                        </a:lnSpc>
                        <a:spcAft>
                          <a:spcPts val="0"/>
                        </a:spcAft>
                      </a:pPr>
                      <a:r>
                        <a:rPr lang="en-IE" sz="1400">
                          <a:solidFill>
                            <a:schemeClr val="bg1"/>
                          </a:solidFill>
                          <a:effectLst/>
                        </a:rPr>
                        <a:t>None of the candidates represents my interests</a:t>
                      </a:r>
                      <a:endParaRPr lang="en-IE" sz="14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333000">
                <a:tc>
                  <a:txBody>
                    <a:bodyPr/>
                    <a:lstStyle/>
                    <a:p>
                      <a:pPr marL="457200" indent="-457200" algn="r">
                        <a:lnSpc>
                          <a:spcPct val="107000"/>
                        </a:lnSpc>
                        <a:spcAft>
                          <a:spcPts val="0"/>
                        </a:spcAft>
                      </a:pPr>
                      <a:r>
                        <a:rPr lang="en-IE" sz="1400" dirty="0">
                          <a:solidFill>
                            <a:schemeClr val="bg1"/>
                          </a:solidFill>
                          <a:effectLst/>
                        </a:rPr>
                        <a:t>Other</a:t>
                      </a:r>
                      <a:endParaRPr lang="en-IE"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2" name="TextBox 1"/>
          <p:cNvSpPr txBox="1"/>
          <p:nvPr/>
        </p:nvSpPr>
        <p:spPr>
          <a:xfrm>
            <a:off x="5122333" y="2839181"/>
            <a:ext cx="3875675" cy="1055608"/>
          </a:xfrm>
          <a:prstGeom prst="roundRect">
            <a:avLst/>
          </a:prstGeom>
          <a:solidFill>
            <a:schemeClr val="bg2"/>
          </a:solidFill>
        </p:spPr>
        <p:txBody>
          <a:bodyPr wrap="square" rtlCol="0">
            <a:spAutoFit/>
          </a:bodyPr>
          <a:lstStyle/>
          <a:p>
            <a:r>
              <a:rPr lang="en-IE" sz="1400" b="1" dirty="0" smtClean="0"/>
              <a:t>Net: Any Circumstance Reason (e.g. busy) – 51%</a:t>
            </a:r>
          </a:p>
          <a:p>
            <a:r>
              <a:rPr lang="en-IE" sz="1400" b="1" dirty="0" smtClean="0"/>
              <a:t>Net: Any lack of interest – 28%</a:t>
            </a:r>
          </a:p>
          <a:p>
            <a:r>
              <a:rPr lang="en-IE" sz="1400" b="1" dirty="0" smtClean="0"/>
              <a:t>Net: Any active choice not to vote (</a:t>
            </a:r>
            <a:r>
              <a:rPr lang="en-IE" sz="1400" b="1" dirty="0" err="1" smtClean="0"/>
              <a:t>e.g</a:t>
            </a:r>
            <a:r>
              <a:rPr lang="en-IE" sz="1400" b="1" dirty="0" smtClean="0"/>
              <a:t> lack of trust in politics)– 15%</a:t>
            </a:r>
            <a:endParaRPr lang="en-IE" sz="1400" b="1" dirty="0"/>
          </a:p>
        </p:txBody>
      </p:sp>
    </p:spTree>
    <p:extLst>
      <p:ext uri="{BB962C8B-B14F-4D97-AF65-F5344CB8AC3E}">
        <p14:creationId xmlns:p14="http://schemas.microsoft.com/office/powerpoint/2010/main" val="170336220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IE" dirty="0"/>
              <a:t>Ministry For Irish Overseas</a:t>
            </a:r>
          </a:p>
        </p:txBody>
      </p:sp>
      <p:pic>
        <p:nvPicPr>
          <p:cNvPr id="5" name="Picture Placeholder 4"/>
          <p:cNvPicPr>
            <a:picLocks noGrp="1" noChangeAspect="1"/>
          </p:cNvPicPr>
          <p:nvPr>
            <p:ph type="pic" sz="quarter" idx="11"/>
          </p:nvPr>
        </p:nvPicPr>
        <p:blipFill>
          <a:blip r:embed="rId2"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428839829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Chart 23"/>
          <p:cNvGraphicFramePr/>
          <p:nvPr>
            <p:extLst>
              <p:ext uri="{D42A27DB-BD31-4B8C-83A1-F6EECF244321}">
                <p14:modId xmlns:p14="http://schemas.microsoft.com/office/powerpoint/2010/main" val="1391369738"/>
              </p:ext>
            </p:extLst>
          </p:nvPr>
        </p:nvGraphicFramePr>
        <p:xfrm>
          <a:off x="2061089" y="1376207"/>
          <a:ext cx="1927689" cy="3410461"/>
        </p:xfrm>
        <a:graphic>
          <a:graphicData uri="http://schemas.openxmlformats.org/drawingml/2006/chart">
            <c:chart xmlns:c="http://schemas.openxmlformats.org/drawingml/2006/chart" xmlns:r="http://schemas.openxmlformats.org/officeDocument/2006/relationships" r:id="rId2"/>
          </a:graphicData>
        </a:graphic>
      </p:graphicFrame>
      <p:sp>
        <p:nvSpPr>
          <p:cNvPr id="4" name="Title 3"/>
          <p:cNvSpPr>
            <a:spLocks noGrp="1"/>
          </p:cNvSpPr>
          <p:nvPr>
            <p:ph type="title"/>
          </p:nvPr>
        </p:nvSpPr>
        <p:spPr>
          <a:xfrm>
            <a:off x="575999" y="322816"/>
            <a:ext cx="6641229" cy="353794"/>
          </a:xfrm>
        </p:spPr>
        <p:txBody>
          <a:bodyPr/>
          <a:lstStyle/>
          <a:p>
            <a:r>
              <a:rPr lang="en-IE" dirty="0" smtClean="0"/>
              <a:t>Support Of Creation Of Ministry For Irish Overseas</a:t>
            </a:r>
            <a:endParaRPr lang="en-GB" dirty="0"/>
          </a:p>
        </p:txBody>
      </p:sp>
      <p:sp>
        <p:nvSpPr>
          <p:cNvPr id="6" name="Text Placeholder 5"/>
          <p:cNvSpPr>
            <a:spLocks noGrp="1"/>
          </p:cNvSpPr>
          <p:nvPr>
            <p:ph type="body" sz="quarter" idx="13"/>
          </p:nvPr>
        </p:nvSpPr>
        <p:spPr>
          <a:xfrm>
            <a:off x="587875" y="682816"/>
            <a:ext cx="5533398" cy="422422"/>
          </a:xfrm>
        </p:spPr>
        <p:txBody>
          <a:bodyPr/>
          <a:lstStyle/>
          <a:p>
            <a:r>
              <a:rPr lang="en-IE" dirty="0" smtClean="0"/>
              <a:t>(Base: All </a:t>
            </a:r>
            <a:r>
              <a:rPr lang="en-IE" dirty="0">
                <a:cs typeface="Calibri" pitchFamily="34" charset="0"/>
              </a:rPr>
              <a:t>Aged 18-25 – 412)</a:t>
            </a:r>
            <a:endParaRPr lang="en-US" dirty="0">
              <a:cs typeface="Calibri" pitchFamily="34" charset="0"/>
            </a:endParaRPr>
          </a:p>
        </p:txBody>
      </p:sp>
      <p:sp>
        <p:nvSpPr>
          <p:cNvPr id="7" name="Text Placeholder 6"/>
          <p:cNvSpPr>
            <a:spLocks noGrp="1"/>
          </p:cNvSpPr>
          <p:nvPr>
            <p:ph type="body" sz="quarter" idx="14"/>
          </p:nvPr>
        </p:nvSpPr>
        <p:spPr/>
        <p:txBody>
          <a:bodyPr>
            <a:noAutofit/>
          </a:bodyPr>
          <a:lstStyle/>
          <a:p>
            <a:r>
              <a:rPr lang="en-GB" dirty="0" smtClean="0"/>
              <a:t>Just under 7 in 10 would support the creation of a Ministry for the Irish Overseas, with support most evident among those living in Dublin and Conn/Ulster.</a:t>
            </a:r>
            <a:endParaRPr lang="en-GB" dirty="0"/>
          </a:p>
        </p:txBody>
      </p:sp>
      <p:sp>
        <p:nvSpPr>
          <p:cNvPr id="58" name="Text Box 48"/>
          <p:cNvSpPr txBox="1">
            <a:spLocks noChangeArrowheads="1"/>
          </p:cNvSpPr>
          <p:nvPr/>
        </p:nvSpPr>
        <p:spPr bwMode="auto">
          <a:xfrm>
            <a:off x="1144380" y="3029861"/>
            <a:ext cx="1225465"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Agree slightly (4)</a:t>
            </a:r>
          </a:p>
        </p:txBody>
      </p:sp>
      <p:sp>
        <p:nvSpPr>
          <p:cNvPr id="59" name="Text Box 48"/>
          <p:cNvSpPr txBox="1">
            <a:spLocks noChangeArrowheads="1"/>
          </p:cNvSpPr>
          <p:nvPr/>
        </p:nvSpPr>
        <p:spPr bwMode="auto">
          <a:xfrm>
            <a:off x="1073848" y="2073601"/>
            <a:ext cx="1295997"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Agree strongly (5)</a:t>
            </a:r>
          </a:p>
        </p:txBody>
      </p:sp>
      <p:graphicFrame>
        <p:nvGraphicFramePr>
          <p:cNvPr id="18" name="Table 17"/>
          <p:cNvGraphicFramePr>
            <a:graphicFrameLocks noGrp="1"/>
          </p:cNvGraphicFramePr>
          <p:nvPr>
            <p:extLst>
              <p:ext uri="{D42A27DB-BD31-4B8C-83A1-F6EECF244321}">
                <p14:modId xmlns:p14="http://schemas.microsoft.com/office/powerpoint/2010/main" val="2208221065"/>
              </p:ext>
            </p:extLst>
          </p:nvPr>
        </p:nvGraphicFramePr>
        <p:xfrm>
          <a:off x="5293194" y="1549349"/>
          <a:ext cx="2235762" cy="3566160"/>
        </p:xfrm>
        <a:graphic>
          <a:graphicData uri="http://schemas.openxmlformats.org/drawingml/2006/table">
            <a:tbl>
              <a:tblPr firstRow="1" bandRow="1">
                <a:tableStyleId>{5C22544A-7EE6-4342-B048-85BDC9FD1C3A}</a:tableStyleId>
              </a:tblPr>
              <a:tblGrid>
                <a:gridCol w="1521304"/>
                <a:gridCol w="714458"/>
              </a:tblGrid>
              <a:tr h="231622">
                <a:tc gridSpan="2">
                  <a:txBody>
                    <a:bodyPr/>
                    <a:lstStyle/>
                    <a:p>
                      <a:r>
                        <a:rPr lang="en-IE" dirty="0" smtClean="0"/>
                        <a:t>Who more likely…</a:t>
                      </a:r>
                      <a:endParaRPr lang="en-IE" dirty="0"/>
                    </a:p>
                  </a:txBody>
                  <a:tcPr/>
                </a:tc>
                <a:tc hMerge="1">
                  <a:txBody>
                    <a:bodyPr/>
                    <a:lstStyle/>
                    <a:p>
                      <a:endParaRPr lang="en-IE" dirty="0"/>
                    </a:p>
                  </a:txBody>
                  <a:tcPr/>
                </a:tc>
              </a:tr>
              <a:tr h="231622">
                <a:tc>
                  <a:txBody>
                    <a:bodyPr/>
                    <a:lstStyle/>
                    <a:p>
                      <a:r>
                        <a:rPr lang="en-IE" b="1" dirty="0" smtClean="0"/>
                        <a:t>TOTAL</a:t>
                      </a:r>
                      <a:endParaRPr lang="en-IE" b="1" dirty="0"/>
                    </a:p>
                  </a:txBody>
                  <a:tcPr/>
                </a:tc>
                <a:tc>
                  <a:txBody>
                    <a:bodyPr/>
                    <a:lstStyle/>
                    <a:p>
                      <a:pPr algn="ctr"/>
                      <a:r>
                        <a:rPr lang="en-IE" b="1" dirty="0" smtClean="0"/>
                        <a:t>69%</a:t>
                      </a:r>
                      <a:endParaRPr lang="en-IE" b="1" dirty="0"/>
                    </a:p>
                  </a:txBody>
                  <a:tcPr/>
                </a:tc>
              </a:tr>
              <a:tr h="231622">
                <a:tc>
                  <a:txBody>
                    <a:bodyPr/>
                    <a:lstStyle/>
                    <a:p>
                      <a:r>
                        <a:rPr lang="en-IE" dirty="0" smtClean="0"/>
                        <a:t>Male </a:t>
                      </a:r>
                      <a:endParaRPr lang="en-IE" dirty="0"/>
                    </a:p>
                  </a:txBody>
                  <a:tcPr/>
                </a:tc>
                <a:tc>
                  <a:txBody>
                    <a:bodyPr/>
                    <a:lstStyle/>
                    <a:p>
                      <a:pPr algn="ctr"/>
                      <a:r>
                        <a:rPr lang="en-IE" dirty="0" smtClean="0"/>
                        <a:t>67%</a:t>
                      </a:r>
                      <a:endParaRPr lang="en-IE" dirty="0"/>
                    </a:p>
                  </a:txBody>
                  <a:tcPr/>
                </a:tc>
              </a:tr>
              <a:tr h="231622">
                <a:tc>
                  <a:txBody>
                    <a:bodyPr/>
                    <a:lstStyle/>
                    <a:p>
                      <a:r>
                        <a:rPr lang="en-IE" dirty="0" smtClean="0"/>
                        <a:t>Female</a:t>
                      </a:r>
                      <a:endParaRPr lang="en-IE" dirty="0"/>
                    </a:p>
                  </a:txBody>
                  <a:tcPr/>
                </a:tc>
                <a:tc>
                  <a:txBody>
                    <a:bodyPr/>
                    <a:lstStyle/>
                    <a:p>
                      <a:pPr algn="ctr"/>
                      <a:r>
                        <a:rPr lang="en-IE" dirty="0" smtClean="0"/>
                        <a:t>70%</a:t>
                      </a:r>
                      <a:endParaRPr lang="en-IE" dirty="0"/>
                    </a:p>
                  </a:txBody>
                  <a:tcPr/>
                </a:tc>
              </a:tr>
              <a:tr h="231622">
                <a:tc>
                  <a:txBody>
                    <a:bodyPr/>
                    <a:lstStyle/>
                    <a:p>
                      <a:r>
                        <a:rPr lang="en-IE" dirty="0" smtClean="0"/>
                        <a:t>18-21</a:t>
                      </a:r>
                      <a:endParaRPr lang="en-IE" dirty="0"/>
                    </a:p>
                  </a:txBody>
                  <a:tcPr/>
                </a:tc>
                <a:tc>
                  <a:txBody>
                    <a:bodyPr/>
                    <a:lstStyle/>
                    <a:p>
                      <a:pPr algn="ctr"/>
                      <a:r>
                        <a:rPr lang="en-IE" dirty="0" smtClean="0"/>
                        <a:t>70%</a:t>
                      </a:r>
                      <a:endParaRPr lang="en-IE" dirty="0"/>
                    </a:p>
                  </a:txBody>
                  <a:tcPr/>
                </a:tc>
              </a:tr>
              <a:tr h="231622">
                <a:tc>
                  <a:txBody>
                    <a:bodyPr/>
                    <a:lstStyle/>
                    <a:p>
                      <a:r>
                        <a:rPr lang="en-IE" dirty="0" smtClean="0"/>
                        <a:t>22-25</a:t>
                      </a:r>
                      <a:endParaRPr lang="en-IE" dirty="0"/>
                    </a:p>
                  </a:txBody>
                  <a:tcPr/>
                </a:tc>
                <a:tc>
                  <a:txBody>
                    <a:bodyPr/>
                    <a:lstStyle/>
                    <a:p>
                      <a:pPr algn="ctr"/>
                      <a:r>
                        <a:rPr lang="en-IE" dirty="0" smtClean="0"/>
                        <a:t>68%</a:t>
                      </a:r>
                      <a:endParaRPr lang="en-IE" dirty="0"/>
                    </a:p>
                  </a:txBody>
                  <a:tcPr/>
                </a:tc>
              </a:tr>
              <a:tr h="231622">
                <a:tc>
                  <a:txBody>
                    <a:bodyPr/>
                    <a:lstStyle/>
                    <a:p>
                      <a:r>
                        <a:rPr lang="en-IE" dirty="0" smtClean="0"/>
                        <a:t>ABC1</a:t>
                      </a:r>
                      <a:endParaRPr lang="en-IE" dirty="0"/>
                    </a:p>
                  </a:txBody>
                  <a:tcPr/>
                </a:tc>
                <a:tc>
                  <a:txBody>
                    <a:bodyPr/>
                    <a:lstStyle/>
                    <a:p>
                      <a:pPr algn="ctr"/>
                      <a:r>
                        <a:rPr lang="en-IE" dirty="0" smtClean="0"/>
                        <a:t>73%</a:t>
                      </a:r>
                      <a:endParaRPr lang="en-IE" dirty="0"/>
                    </a:p>
                  </a:txBody>
                  <a:tcPr/>
                </a:tc>
              </a:tr>
              <a:tr h="231622">
                <a:tc>
                  <a:txBody>
                    <a:bodyPr/>
                    <a:lstStyle/>
                    <a:p>
                      <a:r>
                        <a:rPr lang="en-IE" dirty="0" smtClean="0"/>
                        <a:t>C2DE</a:t>
                      </a:r>
                      <a:endParaRPr lang="en-IE" dirty="0"/>
                    </a:p>
                  </a:txBody>
                  <a:tcPr/>
                </a:tc>
                <a:tc>
                  <a:txBody>
                    <a:bodyPr/>
                    <a:lstStyle/>
                    <a:p>
                      <a:pPr algn="ctr"/>
                      <a:r>
                        <a:rPr lang="en-IE" dirty="0" smtClean="0"/>
                        <a:t>65%</a:t>
                      </a:r>
                      <a:endParaRPr lang="en-IE" dirty="0"/>
                    </a:p>
                  </a:txBody>
                  <a:tcPr/>
                </a:tc>
              </a:tr>
              <a:tr h="231622">
                <a:tc>
                  <a:txBody>
                    <a:bodyPr/>
                    <a:lstStyle/>
                    <a:p>
                      <a:r>
                        <a:rPr lang="en-IE" dirty="0" smtClean="0"/>
                        <a:t>Dublin</a:t>
                      </a:r>
                      <a:endParaRPr lang="en-IE" dirty="0"/>
                    </a:p>
                  </a:txBody>
                  <a:tcPr/>
                </a:tc>
                <a:tc>
                  <a:txBody>
                    <a:bodyPr/>
                    <a:lstStyle/>
                    <a:p>
                      <a:pPr algn="ctr"/>
                      <a:r>
                        <a:rPr lang="en-IE" dirty="0" smtClean="0"/>
                        <a:t>74%</a:t>
                      </a:r>
                      <a:endParaRPr lang="en-IE" dirty="0"/>
                    </a:p>
                  </a:txBody>
                  <a:tcPr>
                    <a:solidFill>
                      <a:schemeClr val="accent3"/>
                    </a:solidFill>
                  </a:tcPr>
                </a:tc>
              </a:tr>
              <a:tr h="231622">
                <a:tc>
                  <a:txBody>
                    <a:bodyPr/>
                    <a:lstStyle/>
                    <a:p>
                      <a:r>
                        <a:rPr lang="en-IE" dirty="0" smtClean="0"/>
                        <a:t>ROL</a:t>
                      </a:r>
                      <a:endParaRPr lang="en-IE" dirty="0"/>
                    </a:p>
                  </a:txBody>
                  <a:tcPr/>
                </a:tc>
                <a:tc>
                  <a:txBody>
                    <a:bodyPr/>
                    <a:lstStyle/>
                    <a:p>
                      <a:pPr algn="ctr"/>
                      <a:r>
                        <a:rPr lang="en-IE" dirty="0" smtClean="0"/>
                        <a:t>60%</a:t>
                      </a:r>
                      <a:endParaRPr lang="en-IE" dirty="0"/>
                    </a:p>
                  </a:txBody>
                  <a:tcPr>
                    <a:solidFill>
                      <a:schemeClr val="tx1">
                        <a:lumMod val="85000"/>
                      </a:schemeClr>
                    </a:solidFill>
                  </a:tcPr>
                </a:tc>
              </a:tr>
              <a:tr h="231622">
                <a:tc>
                  <a:txBody>
                    <a:bodyPr/>
                    <a:lstStyle/>
                    <a:p>
                      <a:r>
                        <a:rPr lang="en-IE" dirty="0" smtClean="0"/>
                        <a:t>Munster</a:t>
                      </a:r>
                      <a:endParaRPr lang="en-IE" dirty="0"/>
                    </a:p>
                  </a:txBody>
                  <a:tcPr/>
                </a:tc>
                <a:tc>
                  <a:txBody>
                    <a:bodyPr/>
                    <a:lstStyle/>
                    <a:p>
                      <a:pPr algn="ctr"/>
                      <a:r>
                        <a:rPr lang="en-IE" dirty="0" smtClean="0"/>
                        <a:t>69%</a:t>
                      </a:r>
                      <a:endParaRPr lang="en-IE" dirty="0"/>
                    </a:p>
                  </a:txBody>
                  <a:tcPr/>
                </a:tc>
              </a:tr>
              <a:tr h="231622">
                <a:tc>
                  <a:txBody>
                    <a:bodyPr/>
                    <a:lstStyle/>
                    <a:p>
                      <a:r>
                        <a:rPr lang="en-IE" dirty="0" smtClean="0"/>
                        <a:t>Conn./Ulster</a:t>
                      </a:r>
                      <a:endParaRPr lang="en-IE" dirty="0"/>
                    </a:p>
                  </a:txBody>
                  <a:tcPr/>
                </a:tc>
                <a:tc>
                  <a:txBody>
                    <a:bodyPr/>
                    <a:lstStyle/>
                    <a:p>
                      <a:pPr algn="ctr"/>
                      <a:r>
                        <a:rPr lang="en-IE" dirty="0" smtClean="0"/>
                        <a:t>74%</a:t>
                      </a:r>
                      <a:endParaRPr lang="en-IE" dirty="0"/>
                    </a:p>
                  </a:txBody>
                  <a:tcPr>
                    <a:solidFill>
                      <a:schemeClr val="accent3"/>
                    </a:solidFill>
                  </a:tcPr>
                </a:tc>
              </a:tr>
            </a:tbl>
          </a:graphicData>
        </a:graphic>
      </p:graphicFrame>
      <p:sp>
        <p:nvSpPr>
          <p:cNvPr id="11" name="Text Box 48"/>
          <p:cNvSpPr txBox="1">
            <a:spLocks noChangeArrowheads="1"/>
          </p:cNvSpPr>
          <p:nvPr/>
        </p:nvSpPr>
        <p:spPr bwMode="auto">
          <a:xfrm>
            <a:off x="868665" y="4286594"/>
            <a:ext cx="1501180"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Disagree strongly (1)</a:t>
            </a:r>
          </a:p>
        </p:txBody>
      </p:sp>
      <p:sp>
        <p:nvSpPr>
          <p:cNvPr id="12" name="Text Box 48"/>
          <p:cNvSpPr txBox="1">
            <a:spLocks noChangeArrowheads="1"/>
          </p:cNvSpPr>
          <p:nvPr/>
        </p:nvSpPr>
        <p:spPr bwMode="auto">
          <a:xfrm>
            <a:off x="939196" y="4077684"/>
            <a:ext cx="1430649"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Disagree slightly (2)</a:t>
            </a:r>
          </a:p>
        </p:txBody>
      </p:sp>
      <p:sp>
        <p:nvSpPr>
          <p:cNvPr id="13" name="Text Box 48"/>
          <p:cNvSpPr txBox="1">
            <a:spLocks noChangeArrowheads="1"/>
          </p:cNvSpPr>
          <p:nvPr/>
        </p:nvSpPr>
        <p:spPr bwMode="auto">
          <a:xfrm>
            <a:off x="1574755" y="3710691"/>
            <a:ext cx="795090"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Neither (3)</a:t>
            </a:r>
          </a:p>
        </p:txBody>
      </p:sp>
      <p:sp>
        <p:nvSpPr>
          <p:cNvPr id="16" name="Text Box 48"/>
          <p:cNvSpPr txBox="1">
            <a:spLocks noChangeArrowheads="1"/>
          </p:cNvSpPr>
          <p:nvPr/>
        </p:nvSpPr>
        <p:spPr bwMode="auto">
          <a:xfrm>
            <a:off x="1491078" y="4965671"/>
            <a:ext cx="878767"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b="1" i="1" dirty="0" smtClean="0">
                <a:solidFill>
                  <a:srgbClr val="22505F"/>
                </a:solidFill>
                <a:cs typeface="Calibri" pitchFamily="34" charset="0"/>
              </a:rPr>
              <a:t>Mean Score</a:t>
            </a:r>
          </a:p>
        </p:txBody>
      </p:sp>
      <p:sp>
        <p:nvSpPr>
          <p:cNvPr id="17" name="TextBox 16"/>
          <p:cNvSpPr txBox="1"/>
          <p:nvPr/>
        </p:nvSpPr>
        <p:spPr>
          <a:xfrm>
            <a:off x="8672598" y="6508770"/>
            <a:ext cx="325410" cy="153888"/>
          </a:xfrm>
          <a:prstGeom prst="rect">
            <a:avLst/>
          </a:prstGeom>
          <a:noFill/>
        </p:spPr>
        <p:txBody>
          <a:bodyPr wrap="none" lIns="0" tIns="0" rIns="0" bIns="0" rtlCol="0" anchor="b" anchorCtr="1">
            <a:spAutoFit/>
          </a:bodyPr>
          <a:lstStyle/>
          <a:p>
            <a:pPr algn="ctr"/>
            <a:r>
              <a:rPr lang="en-GB" sz="1000" i="1" dirty="0" smtClean="0">
                <a:solidFill>
                  <a:srgbClr val="22505F"/>
                </a:solidFill>
                <a:cs typeface="Calibri" pitchFamily="34" charset="0"/>
              </a:rPr>
              <a:t>(Q.19)</a:t>
            </a:r>
            <a:endParaRPr lang="en-US" sz="1000" i="1" dirty="0">
              <a:solidFill>
                <a:srgbClr val="22505F"/>
              </a:solidFill>
              <a:cs typeface="Calibri" pitchFamily="34" charset="0"/>
            </a:endParaRPr>
          </a:p>
        </p:txBody>
      </p:sp>
      <p:sp>
        <p:nvSpPr>
          <p:cNvPr id="19" name="Text Box 48"/>
          <p:cNvSpPr txBox="1">
            <a:spLocks noChangeArrowheads="1"/>
          </p:cNvSpPr>
          <p:nvPr/>
        </p:nvSpPr>
        <p:spPr bwMode="auto">
          <a:xfrm>
            <a:off x="3952571" y="2181242"/>
            <a:ext cx="671852" cy="54938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NET Any</a:t>
            </a:r>
          </a:p>
          <a:p>
            <a:pPr algn="ctr">
              <a:lnSpc>
                <a:spcPct val="85000"/>
              </a:lnSpc>
            </a:pPr>
            <a:r>
              <a:rPr lang="en-IE" sz="1400" dirty="0" smtClean="0">
                <a:solidFill>
                  <a:srgbClr val="22505F"/>
                </a:solidFill>
                <a:cs typeface="Calibri" pitchFamily="34" charset="0"/>
              </a:rPr>
              <a:t>In Favour</a:t>
            </a:r>
          </a:p>
          <a:p>
            <a:pPr algn="ctr">
              <a:lnSpc>
                <a:spcPct val="85000"/>
              </a:lnSpc>
            </a:pPr>
            <a:r>
              <a:rPr lang="en-IE" sz="1400" dirty="0" smtClean="0">
                <a:solidFill>
                  <a:srgbClr val="22505F"/>
                </a:solidFill>
                <a:cs typeface="Calibri" pitchFamily="34" charset="0"/>
              </a:rPr>
              <a:t>69%</a:t>
            </a:r>
          </a:p>
        </p:txBody>
      </p:sp>
      <p:sp>
        <p:nvSpPr>
          <p:cNvPr id="20" name="Text Box 48"/>
          <p:cNvSpPr txBox="1">
            <a:spLocks noChangeArrowheads="1"/>
          </p:cNvSpPr>
          <p:nvPr/>
        </p:nvSpPr>
        <p:spPr bwMode="auto">
          <a:xfrm>
            <a:off x="2960813" y="1388082"/>
            <a:ext cx="128240" cy="184731"/>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a:t>
            </a:r>
          </a:p>
        </p:txBody>
      </p:sp>
      <p:sp>
        <p:nvSpPr>
          <p:cNvPr id="23" name="Text Box 48"/>
          <p:cNvSpPr txBox="1">
            <a:spLocks noChangeArrowheads="1"/>
          </p:cNvSpPr>
          <p:nvPr/>
        </p:nvSpPr>
        <p:spPr bwMode="auto">
          <a:xfrm>
            <a:off x="2863831" y="4967275"/>
            <a:ext cx="322204" cy="183127"/>
          </a:xfrm>
          <a:prstGeom prst="rect">
            <a:avLst/>
          </a:prstGeom>
          <a:noFill/>
          <a:ln w="9525">
            <a:noFill/>
            <a:miter lim="800000"/>
            <a:headEnd/>
            <a:tailEnd/>
          </a:ln>
        </p:spPr>
        <p:txBody>
          <a:bodyPr wrap="none" lIns="0" tIns="0" rIns="0" bIns="0" anchor="b" anchorCtr="1">
            <a:spAutoFit/>
          </a:bodyPr>
          <a:lstStyle/>
          <a:p>
            <a:pPr algn="ctr">
              <a:lnSpc>
                <a:spcPct val="85000"/>
              </a:lnSpc>
            </a:pPr>
            <a:r>
              <a:rPr lang="en-IE" sz="1400" b="1" i="1" dirty="0" smtClean="0">
                <a:solidFill>
                  <a:srgbClr val="22505F"/>
                </a:solidFill>
                <a:cs typeface="Calibri" pitchFamily="34" charset="0"/>
              </a:rPr>
              <a:t>3.93</a:t>
            </a:r>
          </a:p>
        </p:txBody>
      </p:sp>
      <p:cxnSp>
        <p:nvCxnSpPr>
          <p:cNvPr id="3" name="Straight Connector 2"/>
          <p:cNvCxnSpPr/>
          <p:nvPr/>
        </p:nvCxnSpPr>
        <p:spPr>
          <a:xfrm>
            <a:off x="2303811" y="3784889"/>
            <a:ext cx="1508166"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1" name="Text Box 48"/>
          <p:cNvSpPr txBox="1">
            <a:spLocks noChangeArrowheads="1"/>
          </p:cNvSpPr>
          <p:nvPr/>
        </p:nvSpPr>
        <p:spPr bwMode="auto">
          <a:xfrm>
            <a:off x="2933562" y="3705201"/>
            <a:ext cx="182742" cy="183127"/>
          </a:xfrm>
          <a:prstGeom prst="rect">
            <a:avLst/>
          </a:prstGeom>
          <a:solidFill>
            <a:schemeClr val="accent6"/>
          </a:solidFill>
          <a:ln w="9525">
            <a:noFill/>
            <a:miter lim="800000"/>
            <a:headEnd/>
            <a:tailEnd/>
          </a:ln>
        </p:spPr>
        <p:txBody>
          <a:bodyPr wrap="none" lIns="0" tIns="0" rIns="0" bIns="0" anchor="b" anchorCtr="1">
            <a:spAutoFit/>
          </a:bodyPr>
          <a:lstStyle/>
          <a:p>
            <a:pPr algn="ctr">
              <a:lnSpc>
                <a:spcPct val="85000"/>
              </a:lnSpc>
            </a:pPr>
            <a:r>
              <a:rPr lang="en-IE" sz="1400" dirty="0" smtClean="0">
                <a:solidFill>
                  <a:srgbClr val="22505F"/>
                </a:solidFill>
                <a:cs typeface="Calibri" pitchFamily="34" charset="0"/>
              </a:rPr>
              <a:t>19</a:t>
            </a:r>
          </a:p>
        </p:txBody>
      </p:sp>
      <p:sp>
        <p:nvSpPr>
          <p:cNvPr id="5" name="Right Brace 4"/>
          <p:cNvSpPr/>
          <p:nvPr/>
        </p:nvSpPr>
        <p:spPr>
          <a:xfrm>
            <a:off x="3603956" y="1962283"/>
            <a:ext cx="255525" cy="993091"/>
          </a:xfrm>
          <a:prstGeom prst="rightBrace">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E"/>
          </a:p>
        </p:txBody>
      </p:sp>
      <p:sp>
        <p:nvSpPr>
          <p:cNvPr id="8" name="Right Arrow 7"/>
          <p:cNvSpPr/>
          <p:nvPr/>
        </p:nvSpPr>
        <p:spPr>
          <a:xfrm>
            <a:off x="4750126" y="2313940"/>
            <a:ext cx="380010" cy="2606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extLst>
      <p:ext uri="{BB962C8B-B14F-4D97-AF65-F5344CB8AC3E}">
        <p14:creationId xmlns:p14="http://schemas.microsoft.com/office/powerpoint/2010/main" val="228094017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IE" dirty="0" smtClean="0"/>
              <a:t>Summary of Key Findings</a:t>
            </a:r>
            <a:endParaRPr lang="en-IE" dirty="0"/>
          </a:p>
        </p:txBody>
      </p:sp>
      <p:pic>
        <p:nvPicPr>
          <p:cNvPr id="4" name="Picture Placeholder 3"/>
          <p:cNvPicPr>
            <a:picLocks noGrp="1" noChangeAspect="1"/>
          </p:cNvPicPr>
          <p:nvPr>
            <p:ph type="pic" sz="quarter" idx="11"/>
          </p:nvPr>
        </p:nvPicPr>
        <p:blipFill>
          <a:blip r:embed="rId2" cstate="screen">
            <a:extLst>
              <a:ext uri="{28A0092B-C50C-407E-A947-70E740481C1C}">
                <a14:useLocalDpi xmlns:a14="http://schemas.microsoft.com/office/drawing/2010/main"/>
              </a:ext>
            </a:extLst>
          </a:blip>
          <a:srcRect l="47" r="47"/>
          <a:stretch>
            <a:fillRect/>
          </a:stretch>
        </p:blipFill>
        <p:spPr/>
      </p:pic>
    </p:spTree>
    <p:extLst>
      <p:ext uri="{BB962C8B-B14F-4D97-AF65-F5344CB8AC3E}">
        <p14:creationId xmlns:p14="http://schemas.microsoft.com/office/powerpoint/2010/main" val="35349924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IE" dirty="0" smtClean="0"/>
              <a:t>Sample Profile</a:t>
            </a:r>
            <a:endParaRPr lang="en-IE" dirty="0"/>
          </a:p>
        </p:txBody>
      </p:sp>
      <p:pic>
        <p:nvPicPr>
          <p:cNvPr id="5" name="Picture Placeholder 4"/>
          <p:cNvPicPr>
            <a:picLocks noGrp="1" noChangeAspect="1"/>
          </p:cNvPicPr>
          <p:nvPr>
            <p:ph type="pic" sz="quarter" idx="11"/>
          </p:nvPr>
        </p:nvPicPr>
        <p:blipFill>
          <a:blip r:embed="rId2" cstate="screen">
            <a:extLst>
              <a:ext uri="{28A0092B-C50C-407E-A947-70E740481C1C}">
                <a14:useLocalDpi xmlns:a14="http://schemas.microsoft.com/office/drawing/2010/main"/>
              </a:ext>
            </a:extLst>
          </a:blip>
          <a:srcRect l="47" r="47"/>
          <a:stretch>
            <a:fillRect/>
          </a:stretch>
        </p:blipFill>
        <p:spPr/>
      </p:pic>
    </p:spTree>
    <p:extLst>
      <p:ext uri="{BB962C8B-B14F-4D97-AF65-F5344CB8AC3E}">
        <p14:creationId xmlns:p14="http://schemas.microsoft.com/office/powerpoint/2010/main" val="283932294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15" name="Diagram 14"/>
          <p:cNvGraphicFramePr/>
          <p:nvPr>
            <p:extLst>
              <p:ext uri="{D42A27DB-BD31-4B8C-83A1-F6EECF244321}">
                <p14:modId xmlns:p14="http://schemas.microsoft.com/office/powerpoint/2010/main" val="3836541669"/>
              </p:ext>
            </p:extLst>
          </p:nvPr>
        </p:nvGraphicFramePr>
        <p:xfrm>
          <a:off x="395536" y="692696"/>
          <a:ext cx="8424936"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4" name="Title 13"/>
          <p:cNvSpPr>
            <a:spLocks noGrp="1"/>
          </p:cNvSpPr>
          <p:nvPr>
            <p:ph type="title"/>
          </p:nvPr>
        </p:nvSpPr>
        <p:spPr>
          <a:xfrm>
            <a:off x="539552" y="188640"/>
            <a:ext cx="3521092" cy="369332"/>
          </a:xfrm>
        </p:spPr>
        <p:txBody>
          <a:bodyPr/>
          <a:lstStyle/>
          <a:p>
            <a:r>
              <a:rPr lang="en-IE" dirty="0" smtClean="0"/>
              <a:t>Summary of Key Findings - I</a:t>
            </a:r>
            <a:endParaRPr lang="en-IE" dirty="0"/>
          </a:p>
        </p:txBody>
      </p:sp>
    </p:spTree>
    <p:extLst>
      <p:ext uri="{BB962C8B-B14F-4D97-AF65-F5344CB8AC3E}">
        <p14:creationId xmlns:p14="http://schemas.microsoft.com/office/powerpoint/2010/main" val="32678272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15" name="Diagram 14"/>
          <p:cNvGraphicFramePr/>
          <p:nvPr>
            <p:extLst>
              <p:ext uri="{D42A27DB-BD31-4B8C-83A1-F6EECF244321}">
                <p14:modId xmlns:p14="http://schemas.microsoft.com/office/powerpoint/2010/main" val="1651598396"/>
              </p:ext>
            </p:extLst>
          </p:nvPr>
        </p:nvGraphicFramePr>
        <p:xfrm>
          <a:off x="395536" y="692696"/>
          <a:ext cx="8424936"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4" name="Title 13"/>
          <p:cNvSpPr>
            <a:spLocks noGrp="1"/>
          </p:cNvSpPr>
          <p:nvPr>
            <p:ph type="title"/>
          </p:nvPr>
        </p:nvSpPr>
        <p:spPr>
          <a:xfrm>
            <a:off x="539552" y="188640"/>
            <a:ext cx="3602846" cy="369332"/>
          </a:xfrm>
        </p:spPr>
        <p:txBody>
          <a:bodyPr/>
          <a:lstStyle/>
          <a:p>
            <a:r>
              <a:rPr lang="en-IE" dirty="0" smtClean="0"/>
              <a:t>Summary of Key Findings - II</a:t>
            </a:r>
            <a:endParaRPr lang="en-IE" dirty="0"/>
          </a:p>
        </p:txBody>
      </p:sp>
    </p:spTree>
    <p:extLst>
      <p:ext uri="{BB962C8B-B14F-4D97-AF65-F5344CB8AC3E}">
        <p14:creationId xmlns:p14="http://schemas.microsoft.com/office/powerpoint/2010/main" val="15772044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539552" y="188640"/>
            <a:ext cx="2491259" cy="369332"/>
          </a:xfrm>
        </p:spPr>
        <p:txBody>
          <a:bodyPr/>
          <a:lstStyle/>
          <a:p>
            <a:r>
              <a:rPr lang="en-IE" dirty="0" smtClean="0"/>
              <a:t>Top 10 Key Findings</a:t>
            </a:r>
            <a:endParaRPr lang="en-IE" dirty="0"/>
          </a:p>
        </p:txBody>
      </p:sp>
      <p:graphicFrame>
        <p:nvGraphicFramePr>
          <p:cNvPr id="2" name="Diagram 1"/>
          <p:cNvGraphicFramePr/>
          <p:nvPr>
            <p:extLst>
              <p:ext uri="{D42A27DB-BD31-4B8C-83A1-F6EECF244321}">
                <p14:modId xmlns:p14="http://schemas.microsoft.com/office/powerpoint/2010/main" val="336386343"/>
              </p:ext>
            </p:extLst>
          </p:nvPr>
        </p:nvGraphicFramePr>
        <p:xfrm>
          <a:off x="397926" y="705394"/>
          <a:ext cx="8301937" cy="56276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590490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 name="Picture 112" descr="Ireland provinces.jpg"/>
          <p:cNvPicPr>
            <a:picLocks noChangeAspect="1"/>
          </p:cNvPicPr>
          <p:nvPr/>
        </p:nvPicPr>
        <p:blipFill>
          <a:blip r:embed="rId3" cstate="email"/>
          <a:stretch>
            <a:fillRect/>
          </a:stretch>
        </p:blipFill>
        <p:spPr>
          <a:xfrm>
            <a:off x="6222829" y="248947"/>
            <a:ext cx="2507478" cy="2871601"/>
          </a:xfrm>
          <a:prstGeom prst="rect">
            <a:avLst/>
          </a:prstGeom>
        </p:spPr>
      </p:pic>
      <p:graphicFrame>
        <p:nvGraphicFramePr>
          <p:cNvPr id="148" name="Chart 147"/>
          <p:cNvGraphicFramePr/>
          <p:nvPr>
            <p:extLst>
              <p:ext uri="{D42A27DB-BD31-4B8C-83A1-F6EECF244321}">
                <p14:modId xmlns:p14="http://schemas.microsoft.com/office/powerpoint/2010/main" val="2885802452"/>
              </p:ext>
            </p:extLst>
          </p:nvPr>
        </p:nvGraphicFramePr>
        <p:xfrm>
          <a:off x="3613688" y="1025124"/>
          <a:ext cx="2059173" cy="1360967"/>
        </p:xfrm>
        <a:graphic>
          <a:graphicData uri="http://schemas.openxmlformats.org/drawingml/2006/chart">
            <c:chart xmlns:c="http://schemas.openxmlformats.org/drawingml/2006/chart" xmlns:r="http://schemas.openxmlformats.org/officeDocument/2006/relationships" r:id="rId4"/>
          </a:graphicData>
        </a:graphic>
      </p:graphicFrame>
      <p:sp>
        <p:nvSpPr>
          <p:cNvPr id="31746" name="Text Box 9"/>
          <p:cNvSpPr txBox="1">
            <a:spLocks noChangeArrowheads="1"/>
          </p:cNvSpPr>
          <p:nvPr/>
        </p:nvSpPr>
        <p:spPr bwMode="auto">
          <a:xfrm>
            <a:off x="84138" y="486002"/>
            <a:ext cx="1941878" cy="276999"/>
          </a:xfrm>
          <a:prstGeom prst="rect">
            <a:avLst/>
          </a:prstGeom>
          <a:noFill/>
          <a:ln w="9525">
            <a:noFill/>
            <a:miter lim="800000"/>
            <a:headEnd/>
            <a:tailEnd/>
          </a:ln>
        </p:spPr>
        <p:txBody>
          <a:bodyPr wrap="none">
            <a:spAutoFit/>
          </a:bodyPr>
          <a:lstStyle/>
          <a:p>
            <a:r>
              <a:rPr lang="en-IE" sz="1200" dirty="0">
                <a:solidFill>
                  <a:schemeClr val="accent5"/>
                </a:solidFill>
                <a:cs typeface="Calibri" pitchFamily="34" charset="0"/>
              </a:rPr>
              <a:t>(Base: All </a:t>
            </a:r>
            <a:r>
              <a:rPr lang="en-IE" sz="1200" dirty="0" smtClean="0">
                <a:solidFill>
                  <a:schemeClr val="accent5"/>
                </a:solidFill>
                <a:cs typeface="Calibri" pitchFamily="34" charset="0"/>
              </a:rPr>
              <a:t>Aged 18-25 – 412)</a:t>
            </a:r>
            <a:endParaRPr lang="en-US" sz="1200" dirty="0">
              <a:solidFill>
                <a:schemeClr val="accent5"/>
              </a:solidFill>
              <a:cs typeface="Calibri" pitchFamily="34" charset="0"/>
            </a:endParaRPr>
          </a:p>
        </p:txBody>
      </p:sp>
      <p:sp>
        <p:nvSpPr>
          <p:cNvPr id="31747" name="Text Box 2"/>
          <p:cNvSpPr txBox="1">
            <a:spLocks noChangeArrowheads="1"/>
          </p:cNvSpPr>
          <p:nvPr/>
        </p:nvSpPr>
        <p:spPr bwMode="auto">
          <a:xfrm>
            <a:off x="84138" y="86405"/>
            <a:ext cx="7531100" cy="461665"/>
          </a:xfrm>
          <a:prstGeom prst="rect">
            <a:avLst/>
          </a:prstGeom>
          <a:noFill/>
          <a:ln w="9525">
            <a:noFill/>
            <a:miter lim="800000"/>
            <a:headEnd/>
            <a:tailEnd/>
          </a:ln>
        </p:spPr>
        <p:txBody>
          <a:bodyPr>
            <a:spAutoFit/>
          </a:bodyPr>
          <a:lstStyle/>
          <a:p>
            <a:r>
              <a:rPr lang="en-IE" sz="2400" b="1" dirty="0" smtClean="0">
                <a:solidFill>
                  <a:schemeClr val="accent5"/>
                </a:solidFill>
                <a:cs typeface="Calibri" pitchFamily="34" charset="0"/>
              </a:rPr>
              <a:t>Sample Profile - I</a:t>
            </a:r>
            <a:endParaRPr lang="en-US" sz="2400" b="1" dirty="0">
              <a:solidFill>
                <a:schemeClr val="accent5"/>
              </a:solidFill>
              <a:cs typeface="Calibri" pitchFamily="34" charset="0"/>
            </a:endParaRPr>
          </a:p>
        </p:txBody>
      </p:sp>
      <p:sp>
        <p:nvSpPr>
          <p:cNvPr id="31834" name="Textfeld 1655"/>
          <p:cNvSpPr txBox="1">
            <a:spLocks noChangeArrowheads="1"/>
          </p:cNvSpPr>
          <p:nvPr/>
        </p:nvSpPr>
        <p:spPr bwMode="gray">
          <a:xfrm>
            <a:off x="3290316" y="1342541"/>
            <a:ext cx="419988" cy="215444"/>
          </a:xfrm>
          <a:prstGeom prst="rect">
            <a:avLst/>
          </a:prstGeom>
          <a:noFill/>
          <a:ln w="9525">
            <a:noFill/>
            <a:miter lim="800000"/>
            <a:headEnd/>
            <a:tailEnd/>
          </a:ln>
        </p:spPr>
        <p:txBody>
          <a:bodyPr wrap="none" lIns="0" tIns="0" rIns="0" bIns="0" anchor="ctr">
            <a:spAutoFit/>
          </a:bodyPr>
          <a:lstStyle/>
          <a:p>
            <a:pPr algn="r"/>
            <a:r>
              <a:rPr lang="de-DE" sz="1400" dirty="0" smtClean="0">
                <a:solidFill>
                  <a:schemeClr val="bg1"/>
                </a:solidFill>
                <a:cs typeface="Calibri" pitchFamily="34" charset="0"/>
              </a:rPr>
              <a:t>18-21</a:t>
            </a:r>
            <a:endParaRPr lang="de-DE" sz="1400" dirty="0">
              <a:solidFill>
                <a:schemeClr val="bg1"/>
              </a:solidFill>
              <a:cs typeface="Calibri" pitchFamily="34" charset="0"/>
            </a:endParaRPr>
          </a:p>
        </p:txBody>
      </p:sp>
      <p:sp>
        <p:nvSpPr>
          <p:cNvPr id="31835" name="Textfeld 1656"/>
          <p:cNvSpPr txBox="1">
            <a:spLocks noChangeArrowheads="1"/>
          </p:cNvSpPr>
          <p:nvPr/>
        </p:nvSpPr>
        <p:spPr bwMode="gray">
          <a:xfrm>
            <a:off x="3290316" y="1835947"/>
            <a:ext cx="419988" cy="215444"/>
          </a:xfrm>
          <a:prstGeom prst="rect">
            <a:avLst/>
          </a:prstGeom>
          <a:noFill/>
          <a:ln w="9525">
            <a:noFill/>
            <a:miter lim="800000"/>
            <a:headEnd/>
            <a:tailEnd/>
          </a:ln>
        </p:spPr>
        <p:txBody>
          <a:bodyPr wrap="none" lIns="0" tIns="0" rIns="0" bIns="0" anchor="ctr">
            <a:spAutoFit/>
          </a:bodyPr>
          <a:lstStyle/>
          <a:p>
            <a:pPr algn="r"/>
            <a:r>
              <a:rPr lang="de-DE" sz="1400" dirty="0" smtClean="0">
                <a:solidFill>
                  <a:schemeClr val="bg1"/>
                </a:solidFill>
                <a:cs typeface="Calibri" pitchFamily="34" charset="0"/>
              </a:rPr>
              <a:t>22-25</a:t>
            </a:r>
            <a:endParaRPr lang="de-DE" sz="1400" dirty="0">
              <a:solidFill>
                <a:schemeClr val="bg1"/>
              </a:solidFill>
              <a:cs typeface="Calibri" pitchFamily="34" charset="0"/>
            </a:endParaRPr>
          </a:p>
        </p:txBody>
      </p:sp>
      <p:sp>
        <p:nvSpPr>
          <p:cNvPr id="72" name="Rechteckige Legende 1657"/>
          <p:cNvSpPr/>
          <p:nvPr/>
        </p:nvSpPr>
        <p:spPr bwMode="gray">
          <a:xfrm>
            <a:off x="4373253" y="964183"/>
            <a:ext cx="340405" cy="257369"/>
          </a:xfrm>
          <a:prstGeom prst="wedgeRectCallout">
            <a:avLst>
              <a:gd name="adj1" fmla="val 21881"/>
              <a:gd name="adj2" fmla="val 66274"/>
            </a:avLst>
          </a:prstGeom>
          <a:solidFill>
            <a:srgbClr val="FFFFFF"/>
          </a:solidFill>
          <a:ln w="6350">
            <a:solidFill>
              <a:srgbClr val="C0C0C0"/>
            </a:solidFill>
            <a:round/>
            <a:headEnd/>
            <a:tailEnd/>
          </a:ln>
          <a:effectLst>
            <a:outerShdw blurRad="50800" dist="12700" dir="2700000" algn="tl" rotWithShape="0">
              <a:prstClr val="black">
                <a:alpha val="30000"/>
              </a:prstClr>
            </a:outerShdw>
          </a:effectLst>
        </p:spPr>
        <p:txBody>
          <a:bodyPr wrap="none" lIns="36000" tIns="36000" rIns="36000" bIns="36000" anchor="ctr">
            <a:spAutoFit/>
          </a:bodyPr>
          <a:lstStyle/>
          <a:p>
            <a:pPr algn="ctr">
              <a:defRPr/>
            </a:pPr>
            <a:r>
              <a:rPr lang="de-DE" sz="1200" dirty="0" smtClean="0">
                <a:solidFill>
                  <a:srgbClr val="C00000"/>
                </a:solidFill>
                <a:cs typeface="Calibri" pitchFamily="34" charset="0"/>
              </a:rPr>
              <a:t>49%</a:t>
            </a:r>
            <a:endParaRPr lang="de-DE" sz="1200" dirty="0">
              <a:solidFill>
                <a:srgbClr val="C00000"/>
              </a:solidFill>
              <a:cs typeface="Calibri" pitchFamily="34" charset="0"/>
            </a:endParaRPr>
          </a:p>
        </p:txBody>
      </p:sp>
      <p:sp>
        <p:nvSpPr>
          <p:cNvPr id="79" name="Rechteckige Legende 1659"/>
          <p:cNvSpPr/>
          <p:nvPr/>
        </p:nvSpPr>
        <p:spPr bwMode="gray">
          <a:xfrm>
            <a:off x="4408150" y="1486140"/>
            <a:ext cx="340405" cy="257369"/>
          </a:xfrm>
          <a:prstGeom prst="wedgeRectCallout">
            <a:avLst>
              <a:gd name="adj1" fmla="val 21881"/>
              <a:gd name="adj2" fmla="val 66274"/>
            </a:avLst>
          </a:prstGeom>
          <a:solidFill>
            <a:srgbClr val="FFFFFF"/>
          </a:solidFill>
          <a:ln w="6350">
            <a:solidFill>
              <a:srgbClr val="C0C0C0"/>
            </a:solidFill>
            <a:round/>
            <a:headEnd/>
            <a:tailEnd/>
          </a:ln>
          <a:effectLst>
            <a:outerShdw blurRad="50800" dist="12700" dir="2700000" algn="tl" rotWithShape="0">
              <a:prstClr val="black">
                <a:alpha val="30000"/>
              </a:prstClr>
            </a:outerShdw>
          </a:effectLst>
        </p:spPr>
        <p:txBody>
          <a:bodyPr wrap="none" lIns="36000" tIns="36000" rIns="36000" bIns="36000" anchor="ctr">
            <a:spAutoFit/>
          </a:bodyPr>
          <a:lstStyle/>
          <a:p>
            <a:pPr algn="ctr">
              <a:defRPr/>
            </a:pPr>
            <a:r>
              <a:rPr lang="de-DE" sz="1200" dirty="0" smtClean="0">
                <a:solidFill>
                  <a:srgbClr val="C00000"/>
                </a:solidFill>
                <a:cs typeface="Calibri" pitchFamily="34" charset="0"/>
              </a:rPr>
              <a:t>51%</a:t>
            </a:r>
            <a:endParaRPr lang="de-DE" sz="1200" dirty="0">
              <a:solidFill>
                <a:srgbClr val="C00000"/>
              </a:solidFill>
              <a:cs typeface="Calibri" pitchFamily="34" charset="0"/>
            </a:endParaRPr>
          </a:p>
        </p:txBody>
      </p:sp>
      <p:sp>
        <p:nvSpPr>
          <p:cNvPr id="208" name="Rechteck 92"/>
          <p:cNvSpPr/>
          <p:nvPr/>
        </p:nvSpPr>
        <p:spPr bwMode="gray">
          <a:xfrm>
            <a:off x="1043402" y="3001069"/>
            <a:ext cx="1553309" cy="430887"/>
          </a:xfrm>
          <a:prstGeom prst="rect">
            <a:avLst/>
          </a:prstGeom>
        </p:spPr>
        <p:txBody>
          <a:bodyPr wrap="none" lIns="0" tIns="0" rIns="0" bIns="0" anchor="ctr">
            <a:spAutoFit/>
          </a:bodyPr>
          <a:lstStyle/>
          <a:p>
            <a:pPr algn="ctr">
              <a:spcAft>
                <a:spcPts val="300"/>
              </a:spcAft>
              <a:defRPr/>
            </a:pPr>
            <a:r>
              <a:rPr lang="de-DE" sz="1200" kern="0" dirty="0" smtClean="0">
                <a:solidFill>
                  <a:schemeClr val="bg1"/>
                </a:solidFill>
                <a:cs typeface="Calibri" pitchFamily="34" charset="0"/>
              </a:rPr>
              <a:t>AB: </a:t>
            </a:r>
            <a:r>
              <a:rPr lang="de-DE" sz="2800" kern="0" dirty="0" smtClean="0">
                <a:solidFill>
                  <a:srgbClr val="C00000"/>
                </a:solidFill>
                <a:cs typeface="Calibri" pitchFamily="34" charset="0"/>
              </a:rPr>
              <a:t>11% </a:t>
            </a:r>
            <a:r>
              <a:rPr lang="de-DE" kern="0" dirty="0" smtClean="0">
                <a:solidFill>
                  <a:srgbClr val="C00000"/>
                </a:solidFill>
                <a:cs typeface="Calibri" pitchFamily="34" charset="0"/>
              </a:rPr>
              <a:t>(14%)</a:t>
            </a:r>
            <a:endParaRPr lang="de-DE" sz="2800" kern="0" dirty="0">
              <a:solidFill>
                <a:srgbClr val="C00000"/>
              </a:solidFill>
              <a:cs typeface="Calibri" pitchFamily="34" charset="0"/>
            </a:endParaRPr>
          </a:p>
        </p:txBody>
      </p:sp>
      <p:sp>
        <p:nvSpPr>
          <p:cNvPr id="300" name="Rechteck 92"/>
          <p:cNvSpPr/>
          <p:nvPr/>
        </p:nvSpPr>
        <p:spPr bwMode="gray">
          <a:xfrm>
            <a:off x="1080725" y="5021071"/>
            <a:ext cx="1550103" cy="430887"/>
          </a:xfrm>
          <a:prstGeom prst="rect">
            <a:avLst/>
          </a:prstGeom>
        </p:spPr>
        <p:txBody>
          <a:bodyPr wrap="none" lIns="0" tIns="0" rIns="0" bIns="0" anchor="ctr">
            <a:spAutoFit/>
          </a:bodyPr>
          <a:lstStyle/>
          <a:p>
            <a:pPr algn="ctr">
              <a:spcAft>
                <a:spcPts val="300"/>
              </a:spcAft>
              <a:defRPr/>
            </a:pPr>
            <a:r>
              <a:rPr lang="de-DE" sz="1200" kern="0" dirty="0" smtClean="0">
                <a:solidFill>
                  <a:schemeClr val="bg1"/>
                </a:solidFill>
                <a:cs typeface="Calibri" pitchFamily="34" charset="0"/>
              </a:rPr>
              <a:t>DE: </a:t>
            </a:r>
            <a:r>
              <a:rPr lang="de-DE" sz="2800" kern="0" dirty="0" smtClean="0">
                <a:solidFill>
                  <a:srgbClr val="C00000"/>
                </a:solidFill>
                <a:cs typeface="Calibri" pitchFamily="34" charset="0"/>
              </a:rPr>
              <a:t>33% </a:t>
            </a:r>
            <a:r>
              <a:rPr lang="de-DE" kern="0" dirty="0" smtClean="0">
                <a:solidFill>
                  <a:srgbClr val="C00000"/>
                </a:solidFill>
                <a:cs typeface="Calibri" pitchFamily="34" charset="0"/>
              </a:rPr>
              <a:t>(31%)</a:t>
            </a:r>
            <a:endParaRPr lang="de-DE" sz="2800" kern="0" dirty="0">
              <a:solidFill>
                <a:srgbClr val="C00000"/>
              </a:solidFill>
              <a:cs typeface="Calibri" pitchFamily="34" charset="0"/>
            </a:endParaRPr>
          </a:p>
        </p:txBody>
      </p:sp>
      <p:sp>
        <p:nvSpPr>
          <p:cNvPr id="31798" name="TextBox 9"/>
          <p:cNvSpPr txBox="1">
            <a:spLocks noChangeArrowheads="1"/>
          </p:cNvSpPr>
          <p:nvPr/>
        </p:nvSpPr>
        <p:spPr bwMode="auto">
          <a:xfrm>
            <a:off x="7718141" y="1484088"/>
            <a:ext cx="910808" cy="1015663"/>
          </a:xfrm>
          <a:prstGeom prst="rect">
            <a:avLst/>
          </a:prstGeom>
          <a:noFill/>
          <a:ln w="9525">
            <a:noFill/>
            <a:miter lim="800000"/>
            <a:headEnd/>
            <a:tailEnd/>
          </a:ln>
        </p:spPr>
        <p:txBody>
          <a:bodyPr>
            <a:spAutoFit/>
          </a:bodyPr>
          <a:lstStyle/>
          <a:p>
            <a:r>
              <a:rPr lang="en-IE" sz="1000" dirty="0">
                <a:solidFill>
                  <a:srgbClr val="22505F"/>
                </a:solidFill>
                <a:cs typeface="Calibri" pitchFamily="34" charset="0"/>
              </a:rPr>
              <a:t>Rest of </a:t>
            </a:r>
            <a:r>
              <a:rPr lang="en-IE" sz="1000" dirty="0" smtClean="0">
                <a:solidFill>
                  <a:srgbClr val="22505F"/>
                </a:solidFill>
                <a:cs typeface="Calibri" pitchFamily="34" charset="0"/>
              </a:rPr>
              <a:t/>
            </a:r>
            <a:br>
              <a:rPr lang="en-IE" sz="1000" dirty="0" smtClean="0">
                <a:solidFill>
                  <a:srgbClr val="22505F"/>
                </a:solidFill>
                <a:cs typeface="Calibri" pitchFamily="34" charset="0"/>
              </a:rPr>
            </a:br>
            <a:r>
              <a:rPr lang="en-IE" sz="1000" dirty="0" smtClean="0">
                <a:solidFill>
                  <a:srgbClr val="22505F"/>
                </a:solidFill>
                <a:cs typeface="Calibri" pitchFamily="34" charset="0"/>
              </a:rPr>
              <a:t>Leinster </a:t>
            </a:r>
            <a:endParaRPr lang="en-IE" sz="1000" dirty="0">
              <a:solidFill>
                <a:srgbClr val="22505F"/>
              </a:solidFill>
              <a:cs typeface="Calibri" pitchFamily="34" charset="0"/>
            </a:endParaRPr>
          </a:p>
          <a:p>
            <a:r>
              <a:rPr lang="en-IE" sz="2400" dirty="0" smtClean="0">
                <a:solidFill>
                  <a:srgbClr val="22505F"/>
                </a:solidFill>
                <a:cs typeface="Calibri" pitchFamily="34" charset="0"/>
              </a:rPr>
              <a:t>26%</a:t>
            </a:r>
          </a:p>
          <a:p>
            <a:r>
              <a:rPr lang="en-IE" sz="1600" dirty="0" smtClean="0">
                <a:solidFill>
                  <a:srgbClr val="22505F"/>
                </a:solidFill>
                <a:cs typeface="Calibri" pitchFamily="34" charset="0"/>
              </a:rPr>
              <a:t>(26%)</a:t>
            </a:r>
            <a:endParaRPr lang="en-IE" sz="1600" dirty="0">
              <a:solidFill>
                <a:srgbClr val="22505F"/>
              </a:solidFill>
              <a:cs typeface="Calibri" pitchFamily="34" charset="0"/>
            </a:endParaRPr>
          </a:p>
        </p:txBody>
      </p:sp>
      <p:sp>
        <p:nvSpPr>
          <p:cNvPr id="31799" name="TextBox 9"/>
          <p:cNvSpPr txBox="1">
            <a:spLocks noChangeArrowheads="1"/>
          </p:cNvSpPr>
          <p:nvPr/>
        </p:nvSpPr>
        <p:spPr bwMode="auto">
          <a:xfrm>
            <a:off x="6921977" y="2119271"/>
            <a:ext cx="910808" cy="861774"/>
          </a:xfrm>
          <a:prstGeom prst="rect">
            <a:avLst/>
          </a:prstGeom>
          <a:noFill/>
          <a:ln w="9525">
            <a:noFill/>
            <a:miter lim="800000"/>
            <a:headEnd/>
            <a:tailEnd/>
          </a:ln>
        </p:spPr>
        <p:txBody>
          <a:bodyPr>
            <a:spAutoFit/>
          </a:bodyPr>
          <a:lstStyle/>
          <a:p>
            <a:r>
              <a:rPr lang="en-IE" sz="1000" dirty="0">
                <a:cs typeface="Calibri" pitchFamily="34" charset="0"/>
              </a:rPr>
              <a:t>Munster</a:t>
            </a:r>
          </a:p>
          <a:p>
            <a:r>
              <a:rPr lang="en-IE" sz="2400" dirty="0" smtClean="0">
                <a:cs typeface="Calibri" pitchFamily="34" charset="0"/>
              </a:rPr>
              <a:t>29%</a:t>
            </a:r>
          </a:p>
          <a:p>
            <a:r>
              <a:rPr lang="en-IE" sz="1600" dirty="0" smtClean="0">
                <a:cs typeface="Calibri" pitchFamily="34" charset="0"/>
              </a:rPr>
              <a:t>(28%)</a:t>
            </a:r>
            <a:endParaRPr lang="en-IE" sz="1600" dirty="0">
              <a:cs typeface="Calibri" pitchFamily="34" charset="0"/>
            </a:endParaRPr>
          </a:p>
        </p:txBody>
      </p:sp>
      <p:sp>
        <p:nvSpPr>
          <p:cNvPr id="31800" name="TextBox 9"/>
          <p:cNvSpPr txBox="1">
            <a:spLocks noChangeArrowheads="1"/>
          </p:cNvSpPr>
          <p:nvPr/>
        </p:nvSpPr>
        <p:spPr bwMode="auto">
          <a:xfrm>
            <a:off x="6926802" y="1133979"/>
            <a:ext cx="1038252" cy="861774"/>
          </a:xfrm>
          <a:prstGeom prst="rect">
            <a:avLst/>
          </a:prstGeom>
          <a:noFill/>
          <a:ln w="9525">
            <a:noFill/>
            <a:miter lim="800000"/>
            <a:headEnd/>
            <a:tailEnd/>
          </a:ln>
        </p:spPr>
        <p:txBody>
          <a:bodyPr>
            <a:spAutoFit/>
          </a:bodyPr>
          <a:lstStyle/>
          <a:p>
            <a:r>
              <a:rPr lang="en-IE" sz="1000" dirty="0">
                <a:solidFill>
                  <a:srgbClr val="22505F"/>
                </a:solidFill>
                <a:cs typeface="Calibri" pitchFamily="34" charset="0"/>
              </a:rPr>
              <a:t>Conn/ Ulster</a:t>
            </a:r>
          </a:p>
          <a:p>
            <a:r>
              <a:rPr lang="en-IE" sz="2400" dirty="0" smtClean="0">
                <a:solidFill>
                  <a:srgbClr val="22505F"/>
                </a:solidFill>
                <a:cs typeface="Calibri" pitchFamily="34" charset="0"/>
              </a:rPr>
              <a:t>17%</a:t>
            </a:r>
          </a:p>
          <a:p>
            <a:r>
              <a:rPr lang="en-IE" sz="1600" dirty="0" smtClean="0">
                <a:solidFill>
                  <a:srgbClr val="22505F"/>
                </a:solidFill>
                <a:cs typeface="Calibri" pitchFamily="34" charset="0"/>
              </a:rPr>
              <a:t>(18%)</a:t>
            </a:r>
            <a:endParaRPr lang="en-IE" sz="1600" dirty="0">
              <a:solidFill>
                <a:srgbClr val="22505F"/>
              </a:solidFill>
              <a:cs typeface="Calibri" pitchFamily="34" charset="0"/>
            </a:endParaRPr>
          </a:p>
        </p:txBody>
      </p:sp>
      <p:sp>
        <p:nvSpPr>
          <p:cNvPr id="31801" name="TextBox 9"/>
          <p:cNvSpPr txBox="1">
            <a:spLocks noChangeArrowheads="1"/>
          </p:cNvSpPr>
          <p:nvPr/>
        </p:nvSpPr>
        <p:spPr bwMode="auto">
          <a:xfrm>
            <a:off x="8313678" y="768822"/>
            <a:ext cx="770692" cy="861774"/>
          </a:xfrm>
          <a:prstGeom prst="rect">
            <a:avLst/>
          </a:prstGeom>
          <a:solidFill>
            <a:schemeClr val="tx1"/>
          </a:solidFill>
          <a:ln w="9525">
            <a:solidFill>
              <a:schemeClr val="accent6"/>
            </a:solidFill>
            <a:prstDash val="dash"/>
            <a:miter lim="800000"/>
            <a:headEnd/>
            <a:tailEnd/>
          </a:ln>
        </p:spPr>
        <p:txBody>
          <a:bodyPr rIns="0">
            <a:spAutoFit/>
          </a:bodyPr>
          <a:lstStyle/>
          <a:p>
            <a:r>
              <a:rPr lang="en-IE" sz="1000" dirty="0">
                <a:solidFill>
                  <a:srgbClr val="22505F"/>
                </a:solidFill>
                <a:cs typeface="Calibri" pitchFamily="34" charset="0"/>
              </a:rPr>
              <a:t>Dublin</a:t>
            </a:r>
          </a:p>
          <a:p>
            <a:r>
              <a:rPr lang="en-IE" sz="2400" dirty="0" smtClean="0">
                <a:solidFill>
                  <a:srgbClr val="22505F"/>
                </a:solidFill>
                <a:cs typeface="Calibri" pitchFamily="34" charset="0"/>
              </a:rPr>
              <a:t>28%</a:t>
            </a:r>
          </a:p>
          <a:p>
            <a:r>
              <a:rPr lang="en-IE" sz="1600" dirty="0" smtClean="0">
                <a:solidFill>
                  <a:srgbClr val="22505F"/>
                </a:solidFill>
                <a:cs typeface="Calibri" pitchFamily="34" charset="0"/>
              </a:rPr>
              <a:t>(28%)</a:t>
            </a:r>
            <a:endParaRPr lang="en-IE" sz="1600" dirty="0">
              <a:solidFill>
                <a:srgbClr val="22505F"/>
              </a:solidFill>
              <a:cs typeface="Calibri" pitchFamily="34" charset="0"/>
            </a:endParaRPr>
          </a:p>
        </p:txBody>
      </p:sp>
      <p:cxnSp>
        <p:nvCxnSpPr>
          <p:cNvPr id="31796" name="Straight Connector 105"/>
          <p:cNvCxnSpPr>
            <a:cxnSpLocks noChangeShapeType="1"/>
            <a:stCxn id="31801" idx="2"/>
          </p:cNvCxnSpPr>
          <p:nvPr/>
        </p:nvCxnSpPr>
        <p:spPr bwMode="auto">
          <a:xfrm flipH="1">
            <a:off x="8425150" y="1630596"/>
            <a:ext cx="273874" cy="75013"/>
          </a:xfrm>
          <a:prstGeom prst="line">
            <a:avLst/>
          </a:prstGeom>
          <a:noFill/>
          <a:ln w="9525" algn="ctr">
            <a:solidFill>
              <a:schemeClr val="accent6"/>
            </a:solidFill>
            <a:round/>
            <a:headEnd/>
            <a:tailEnd/>
          </a:ln>
        </p:spPr>
      </p:cxnSp>
      <p:sp>
        <p:nvSpPr>
          <p:cNvPr id="101" name="TextBox 100"/>
          <p:cNvSpPr txBox="1"/>
          <p:nvPr/>
        </p:nvSpPr>
        <p:spPr>
          <a:xfrm>
            <a:off x="1110136" y="2771561"/>
            <a:ext cx="1061188" cy="276999"/>
          </a:xfrm>
          <a:prstGeom prst="rect">
            <a:avLst/>
          </a:prstGeom>
          <a:noFill/>
        </p:spPr>
        <p:txBody>
          <a:bodyPr wrap="none" lIns="0" tIns="0" rIns="0" bIns="0" rtlCol="0" anchor="b" anchorCtr="1">
            <a:spAutoFit/>
          </a:bodyPr>
          <a:lstStyle/>
          <a:p>
            <a:pPr algn="ctr"/>
            <a:r>
              <a:rPr lang="en-GB" dirty="0" smtClean="0">
                <a:solidFill>
                  <a:srgbClr val="22505F"/>
                </a:solidFill>
                <a:cs typeface="Calibri" pitchFamily="34" charset="0"/>
              </a:rPr>
              <a:t>Social Class</a:t>
            </a:r>
            <a:endParaRPr lang="en-US" dirty="0">
              <a:solidFill>
                <a:srgbClr val="22505F"/>
              </a:solidFill>
              <a:cs typeface="Calibri" pitchFamily="34" charset="0"/>
            </a:endParaRPr>
          </a:p>
        </p:txBody>
      </p:sp>
      <p:sp>
        <p:nvSpPr>
          <p:cNvPr id="102" name="TextBox 101"/>
          <p:cNvSpPr txBox="1"/>
          <p:nvPr/>
        </p:nvSpPr>
        <p:spPr>
          <a:xfrm>
            <a:off x="3218365" y="868947"/>
            <a:ext cx="355547" cy="276999"/>
          </a:xfrm>
          <a:prstGeom prst="rect">
            <a:avLst/>
          </a:prstGeom>
          <a:noFill/>
        </p:spPr>
        <p:txBody>
          <a:bodyPr wrap="none" lIns="0" tIns="0" rIns="0" bIns="0" rtlCol="0" anchor="b" anchorCtr="1">
            <a:spAutoFit/>
          </a:bodyPr>
          <a:lstStyle/>
          <a:p>
            <a:pPr algn="ctr"/>
            <a:r>
              <a:rPr lang="en-GB" dirty="0" smtClean="0">
                <a:solidFill>
                  <a:srgbClr val="22505F"/>
                </a:solidFill>
                <a:cs typeface="Calibri" pitchFamily="34" charset="0"/>
              </a:rPr>
              <a:t>Age</a:t>
            </a:r>
            <a:endParaRPr lang="en-US" dirty="0">
              <a:solidFill>
                <a:srgbClr val="22505F"/>
              </a:solidFill>
              <a:cs typeface="Calibri" pitchFamily="34" charset="0"/>
            </a:endParaRPr>
          </a:p>
        </p:txBody>
      </p:sp>
      <p:sp>
        <p:nvSpPr>
          <p:cNvPr id="103" name="TextBox 102"/>
          <p:cNvSpPr txBox="1"/>
          <p:nvPr/>
        </p:nvSpPr>
        <p:spPr>
          <a:xfrm>
            <a:off x="4473784" y="2971851"/>
            <a:ext cx="1308307" cy="276999"/>
          </a:xfrm>
          <a:prstGeom prst="rect">
            <a:avLst/>
          </a:prstGeom>
          <a:noFill/>
        </p:spPr>
        <p:txBody>
          <a:bodyPr wrap="none" lIns="0" tIns="0" rIns="0" bIns="0" rtlCol="0" anchor="b" anchorCtr="1">
            <a:spAutoFit/>
          </a:bodyPr>
          <a:lstStyle/>
          <a:p>
            <a:pPr algn="ctr"/>
            <a:r>
              <a:rPr lang="en-GB" dirty="0" smtClean="0">
                <a:solidFill>
                  <a:srgbClr val="22505F"/>
                </a:solidFill>
                <a:cs typeface="Calibri" pitchFamily="34" charset="0"/>
              </a:rPr>
              <a:t>Marital Status</a:t>
            </a:r>
            <a:endParaRPr lang="en-US" dirty="0">
              <a:solidFill>
                <a:srgbClr val="22505F"/>
              </a:solidFill>
              <a:cs typeface="Calibri" pitchFamily="34" charset="0"/>
            </a:endParaRPr>
          </a:p>
        </p:txBody>
      </p:sp>
      <p:sp>
        <p:nvSpPr>
          <p:cNvPr id="259" name="Freeform 5"/>
          <p:cNvSpPr>
            <a:spLocks noChangeAspect="1" noEditPoints="1"/>
          </p:cNvSpPr>
          <p:nvPr/>
        </p:nvSpPr>
        <p:spPr bwMode="gray">
          <a:xfrm>
            <a:off x="715725" y="5448446"/>
            <a:ext cx="162629" cy="312969"/>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bg2"/>
          </a:solidFill>
          <a:ln w="9525">
            <a:noFill/>
            <a:round/>
            <a:headEnd/>
            <a:tailEnd/>
          </a:ln>
          <a:effectLst/>
          <a:scene3d>
            <a:camera prst="orthographicFront"/>
            <a:lightRig rig="twoPt" dir="t">
              <a:rot lat="0" lon="0" rev="8400000"/>
            </a:lightRig>
          </a:scene3d>
          <a:sp3d extrusionH="63500" prstMaterial="matte"/>
        </p:spPr>
        <p:txBody>
          <a:bodyPr/>
          <a:lstStyle/>
          <a:p>
            <a:pPr>
              <a:defRPr/>
            </a:pPr>
            <a:endParaRPr lang="de-DE" kern="0" dirty="0">
              <a:solidFill>
                <a:sysClr val="windowText" lastClr="000000"/>
              </a:solidFill>
              <a:cs typeface="Calibri" pitchFamily="34" charset="0"/>
            </a:endParaRPr>
          </a:p>
        </p:txBody>
      </p:sp>
      <p:sp>
        <p:nvSpPr>
          <p:cNvPr id="260" name="Freeform 5"/>
          <p:cNvSpPr>
            <a:spLocks noChangeAspect="1" noEditPoints="1"/>
          </p:cNvSpPr>
          <p:nvPr/>
        </p:nvSpPr>
        <p:spPr bwMode="gray">
          <a:xfrm>
            <a:off x="1123207" y="5448446"/>
            <a:ext cx="162629" cy="312969"/>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bg2"/>
          </a:solidFill>
          <a:ln w="9525">
            <a:noFill/>
            <a:round/>
            <a:headEnd/>
            <a:tailEnd/>
          </a:ln>
          <a:effectLst/>
          <a:scene3d>
            <a:camera prst="orthographicFront"/>
            <a:lightRig rig="twoPt" dir="t">
              <a:rot lat="0" lon="0" rev="8400000"/>
            </a:lightRig>
          </a:scene3d>
          <a:sp3d extrusionH="63500" prstMaterial="matte"/>
        </p:spPr>
        <p:txBody>
          <a:bodyPr/>
          <a:lstStyle/>
          <a:p>
            <a:endParaRPr lang="de-DE" kern="0" dirty="0">
              <a:solidFill>
                <a:sysClr val="windowText" lastClr="000000"/>
              </a:solidFill>
              <a:cs typeface="Calibri" pitchFamily="34" charset="0"/>
            </a:endParaRPr>
          </a:p>
        </p:txBody>
      </p:sp>
      <p:sp>
        <p:nvSpPr>
          <p:cNvPr id="261" name="Freeform 5"/>
          <p:cNvSpPr>
            <a:spLocks noChangeAspect="1" noEditPoints="1"/>
          </p:cNvSpPr>
          <p:nvPr/>
        </p:nvSpPr>
        <p:spPr bwMode="gray">
          <a:xfrm>
            <a:off x="1530689" y="5448446"/>
            <a:ext cx="162629" cy="312969"/>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tx1">
              <a:lumMod val="75000"/>
            </a:schemeClr>
          </a:solidFill>
          <a:ln w="9525">
            <a:noFill/>
            <a:round/>
            <a:headEnd/>
            <a:tailEnd/>
          </a:ln>
          <a:effectLst/>
          <a:scene3d>
            <a:camera prst="orthographicFront"/>
            <a:lightRig rig="twoPt" dir="t">
              <a:rot lat="0" lon="0" rev="8400000"/>
            </a:lightRig>
          </a:scene3d>
          <a:sp3d extrusionH="63500" prstMaterial="matte"/>
        </p:spPr>
        <p:txBody>
          <a:bodyPr/>
          <a:lstStyle/>
          <a:p>
            <a:pPr>
              <a:defRPr/>
            </a:pPr>
            <a:endParaRPr lang="de-DE" kern="0" dirty="0">
              <a:solidFill>
                <a:sysClr val="windowText" lastClr="000000"/>
              </a:solidFill>
              <a:cs typeface="Calibri" pitchFamily="34" charset="0"/>
            </a:endParaRPr>
          </a:p>
        </p:txBody>
      </p:sp>
      <p:sp>
        <p:nvSpPr>
          <p:cNvPr id="262" name="Freeform 5"/>
          <p:cNvSpPr>
            <a:spLocks noChangeAspect="1" noEditPoints="1"/>
          </p:cNvSpPr>
          <p:nvPr/>
        </p:nvSpPr>
        <p:spPr bwMode="gray">
          <a:xfrm>
            <a:off x="1938171" y="5448446"/>
            <a:ext cx="162629" cy="312969"/>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tx1">
              <a:lumMod val="75000"/>
            </a:schemeClr>
          </a:solidFill>
          <a:ln w="9525">
            <a:noFill/>
            <a:round/>
            <a:headEnd/>
            <a:tailEnd/>
          </a:ln>
          <a:effectLst/>
          <a:scene3d>
            <a:camera prst="orthographicFront"/>
            <a:lightRig rig="twoPt" dir="t">
              <a:rot lat="0" lon="0" rev="8400000"/>
            </a:lightRig>
          </a:scene3d>
          <a:sp3d extrusionH="63500" prstMaterial="matte"/>
        </p:spPr>
        <p:txBody>
          <a:bodyPr/>
          <a:lstStyle/>
          <a:p>
            <a:pPr>
              <a:defRPr/>
            </a:pPr>
            <a:endParaRPr lang="de-DE" kern="0" dirty="0">
              <a:solidFill>
                <a:sysClr val="windowText" lastClr="000000"/>
              </a:solidFill>
              <a:cs typeface="Calibri" pitchFamily="34" charset="0"/>
            </a:endParaRPr>
          </a:p>
        </p:txBody>
      </p:sp>
      <p:sp>
        <p:nvSpPr>
          <p:cNvPr id="263" name="Freeform 5"/>
          <p:cNvSpPr>
            <a:spLocks noChangeAspect="1" noEditPoints="1"/>
          </p:cNvSpPr>
          <p:nvPr/>
        </p:nvSpPr>
        <p:spPr bwMode="gray">
          <a:xfrm>
            <a:off x="919466" y="5448446"/>
            <a:ext cx="162629" cy="312969"/>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bg2"/>
          </a:solidFill>
          <a:ln w="9525">
            <a:noFill/>
            <a:round/>
            <a:headEnd/>
            <a:tailEnd/>
          </a:ln>
          <a:effectLst/>
          <a:scene3d>
            <a:camera prst="orthographicFront"/>
            <a:lightRig rig="twoPt" dir="t">
              <a:rot lat="0" lon="0" rev="8400000"/>
            </a:lightRig>
          </a:scene3d>
          <a:sp3d extrusionH="63500" prstMaterial="matte"/>
        </p:spPr>
        <p:txBody>
          <a:bodyPr/>
          <a:lstStyle/>
          <a:p>
            <a:pPr>
              <a:defRPr/>
            </a:pPr>
            <a:endParaRPr lang="de-DE" kern="0" dirty="0">
              <a:solidFill>
                <a:sysClr val="windowText" lastClr="000000"/>
              </a:solidFill>
              <a:cs typeface="Calibri" pitchFamily="34" charset="0"/>
            </a:endParaRPr>
          </a:p>
        </p:txBody>
      </p:sp>
      <p:sp>
        <p:nvSpPr>
          <p:cNvPr id="265" name="Freeform 5"/>
          <p:cNvSpPr>
            <a:spLocks noChangeAspect="1" noEditPoints="1"/>
          </p:cNvSpPr>
          <p:nvPr/>
        </p:nvSpPr>
        <p:spPr bwMode="gray">
          <a:xfrm>
            <a:off x="1734430" y="5448446"/>
            <a:ext cx="162629" cy="312969"/>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tx1">
              <a:lumMod val="75000"/>
            </a:schemeClr>
          </a:solidFill>
          <a:ln w="9525">
            <a:noFill/>
            <a:round/>
            <a:headEnd/>
            <a:tailEnd/>
          </a:ln>
          <a:effectLst/>
          <a:scene3d>
            <a:camera prst="orthographicFront"/>
            <a:lightRig rig="twoPt" dir="t">
              <a:rot lat="0" lon="0" rev="8400000"/>
            </a:lightRig>
          </a:scene3d>
          <a:sp3d extrusionH="63500" prstMaterial="matte"/>
        </p:spPr>
        <p:txBody>
          <a:bodyPr/>
          <a:lstStyle/>
          <a:p>
            <a:pPr>
              <a:defRPr/>
            </a:pPr>
            <a:endParaRPr lang="de-DE" kern="0" dirty="0">
              <a:solidFill>
                <a:sysClr val="windowText" lastClr="000000"/>
              </a:solidFill>
              <a:cs typeface="Calibri" pitchFamily="34" charset="0"/>
            </a:endParaRPr>
          </a:p>
        </p:txBody>
      </p:sp>
      <p:sp>
        <p:nvSpPr>
          <p:cNvPr id="266" name="Freeform 5"/>
          <p:cNvSpPr>
            <a:spLocks noChangeAspect="1" noEditPoints="1"/>
          </p:cNvSpPr>
          <p:nvPr/>
        </p:nvSpPr>
        <p:spPr bwMode="gray">
          <a:xfrm>
            <a:off x="2141912" y="5448446"/>
            <a:ext cx="162629" cy="312969"/>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tx1">
              <a:lumMod val="75000"/>
            </a:schemeClr>
          </a:solidFill>
          <a:ln w="9525">
            <a:noFill/>
            <a:round/>
            <a:headEnd/>
            <a:tailEnd/>
          </a:ln>
          <a:effectLst/>
          <a:scene3d>
            <a:camera prst="orthographicFront"/>
            <a:lightRig rig="twoPt" dir="t">
              <a:rot lat="0" lon="0" rev="8400000"/>
            </a:lightRig>
          </a:scene3d>
          <a:sp3d extrusionH="63500" prstMaterial="matte"/>
        </p:spPr>
        <p:txBody>
          <a:bodyPr/>
          <a:lstStyle/>
          <a:p>
            <a:pPr>
              <a:defRPr/>
            </a:pPr>
            <a:endParaRPr lang="de-DE" kern="0" dirty="0">
              <a:solidFill>
                <a:sysClr val="windowText" lastClr="000000"/>
              </a:solidFill>
              <a:cs typeface="Calibri" pitchFamily="34" charset="0"/>
            </a:endParaRPr>
          </a:p>
        </p:txBody>
      </p:sp>
      <p:sp>
        <p:nvSpPr>
          <p:cNvPr id="267" name="Freeform 5"/>
          <p:cNvSpPr>
            <a:spLocks noChangeAspect="1" noEditPoints="1"/>
          </p:cNvSpPr>
          <p:nvPr/>
        </p:nvSpPr>
        <p:spPr bwMode="gray">
          <a:xfrm>
            <a:off x="2345653" y="5448446"/>
            <a:ext cx="162629" cy="312969"/>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tx1">
              <a:lumMod val="75000"/>
            </a:schemeClr>
          </a:solidFill>
          <a:ln w="9525">
            <a:noFill/>
            <a:round/>
            <a:headEnd/>
            <a:tailEnd/>
          </a:ln>
          <a:effectLst/>
          <a:scene3d>
            <a:camera prst="orthographicFront"/>
            <a:lightRig rig="twoPt" dir="t">
              <a:rot lat="0" lon="0" rev="8400000"/>
            </a:lightRig>
          </a:scene3d>
          <a:sp3d extrusionH="63500" prstMaterial="matte"/>
        </p:spPr>
        <p:txBody>
          <a:bodyPr/>
          <a:lstStyle/>
          <a:p>
            <a:pPr>
              <a:defRPr/>
            </a:pPr>
            <a:endParaRPr lang="de-DE" kern="0" dirty="0">
              <a:solidFill>
                <a:sysClr val="windowText" lastClr="000000"/>
              </a:solidFill>
              <a:cs typeface="Calibri" pitchFamily="34" charset="0"/>
            </a:endParaRPr>
          </a:p>
        </p:txBody>
      </p:sp>
      <p:sp>
        <p:nvSpPr>
          <p:cNvPr id="268" name="Freeform 5"/>
          <p:cNvSpPr>
            <a:spLocks noChangeAspect="1" noEditPoints="1"/>
          </p:cNvSpPr>
          <p:nvPr/>
        </p:nvSpPr>
        <p:spPr bwMode="gray">
          <a:xfrm>
            <a:off x="2549398" y="5448446"/>
            <a:ext cx="162629" cy="312969"/>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tx1">
              <a:lumMod val="75000"/>
            </a:schemeClr>
          </a:solidFill>
          <a:ln w="9525">
            <a:noFill/>
            <a:round/>
            <a:headEnd/>
            <a:tailEnd/>
          </a:ln>
          <a:effectLst/>
          <a:scene3d>
            <a:camera prst="orthographicFront"/>
            <a:lightRig rig="twoPt" dir="t">
              <a:rot lat="0" lon="0" rev="8400000"/>
            </a:lightRig>
          </a:scene3d>
          <a:sp3d extrusionH="63500" prstMaterial="matte"/>
        </p:spPr>
        <p:txBody>
          <a:bodyPr/>
          <a:lstStyle/>
          <a:p>
            <a:pPr>
              <a:defRPr/>
            </a:pPr>
            <a:endParaRPr lang="de-DE" kern="0" dirty="0">
              <a:solidFill>
                <a:sysClr val="windowText" lastClr="000000"/>
              </a:solidFill>
              <a:cs typeface="Calibri" pitchFamily="34" charset="0"/>
            </a:endParaRPr>
          </a:p>
        </p:txBody>
      </p:sp>
      <p:sp>
        <p:nvSpPr>
          <p:cNvPr id="299" name="Freeform 5"/>
          <p:cNvSpPr>
            <a:spLocks noChangeAspect="1" noEditPoints="1"/>
          </p:cNvSpPr>
          <p:nvPr/>
        </p:nvSpPr>
        <p:spPr bwMode="gray">
          <a:xfrm>
            <a:off x="1326948" y="5448446"/>
            <a:ext cx="162629" cy="312969"/>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gradFill>
            <a:gsLst>
              <a:gs pos="0">
                <a:schemeClr val="bg2"/>
              </a:gs>
              <a:gs pos="61000">
                <a:schemeClr val="tx1">
                  <a:lumMod val="75000"/>
                </a:schemeClr>
              </a:gs>
            </a:gsLst>
            <a:lin ang="5400000" scaled="1"/>
          </a:gradFill>
          <a:ln w="9525">
            <a:noFill/>
            <a:round/>
            <a:headEnd/>
            <a:tailEnd/>
          </a:ln>
          <a:effectLst/>
          <a:scene3d>
            <a:camera prst="orthographicFront"/>
            <a:lightRig rig="twoPt" dir="t">
              <a:rot lat="0" lon="0" rev="8400000"/>
            </a:lightRig>
          </a:scene3d>
          <a:sp3d extrusionH="63500" prstMaterial="matte"/>
        </p:spPr>
        <p:txBody>
          <a:bodyPr/>
          <a:lstStyle/>
          <a:p>
            <a:endParaRPr lang="de-DE" kern="0" dirty="0">
              <a:solidFill>
                <a:sysClr val="windowText" lastClr="000000"/>
              </a:solidFill>
              <a:cs typeface="Calibri" pitchFamily="34" charset="0"/>
            </a:endParaRPr>
          </a:p>
        </p:txBody>
      </p:sp>
      <p:sp>
        <p:nvSpPr>
          <p:cNvPr id="303" name="Freeform 5"/>
          <p:cNvSpPr>
            <a:spLocks noChangeAspect="1" noEditPoints="1"/>
          </p:cNvSpPr>
          <p:nvPr/>
        </p:nvSpPr>
        <p:spPr bwMode="gray">
          <a:xfrm>
            <a:off x="690409" y="3403613"/>
            <a:ext cx="162629" cy="312642"/>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bg2"/>
          </a:solidFill>
          <a:ln w="9525">
            <a:noFill/>
            <a:round/>
            <a:headEnd/>
            <a:tailEnd/>
          </a:ln>
          <a:effectLst/>
          <a:scene3d>
            <a:camera prst="orthographicFront"/>
            <a:lightRig rig="twoPt" dir="t">
              <a:rot lat="0" lon="0" rev="8400000"/>
            </a:lightRig>
          </a:scene3d>
          <a:sp3d extrusionH="63500" prstMaterial="matte"/>
        </p:spPr>
        <p:txBody>
          <a:bodyPr/>
          <a:lstStyle/>
          <a:p>
            <a:pPr>
              <a:defRPr/>
            </a:pPr>
            <a:endParaRPr lang="de-DE" kern="0" dirty="0">
              <a:solidFill>
                <a:sysClr val="windowText" lastClr="000000"/>
              </a:solidFill>
              <a:cs typeface="Calibri" pitchFamily="34" charset="0"/>
            </a:endParaRPr>
          </a:p>
        </p:txBody>
      </p:sp>
      <p:sp>
        <p:nvSpPr>
          <p:cNvPr id="305" name="Freeform 5"/>
          <p:cNvSpPr>
            <a:spLocks noChangeAspect="1" noEditPoints="1"/>
          </p:cNvSpPr>
          <p:nvPr/>
        </p:nvSpPr>
        <p:spPr bwMode="gray">
          <a:xfrm>
            <a:off x="1511529" y="3403613"/>
            <a:ext cx="162629" cy="312642"/>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tx1">
              <a:lumMod val="75000"/>
            </a:schemeClr>
          </a:solidFill>
          <a:ln w="9525">
            <a:noFill/>
            <a:round/>
            <a:headEnd/>
            <a:tailEnd/>
          </a:ln>
          <a:effectLst/>
          <a:scene3d>
            <a:camera prst="orthographicFront"/>
            <a:lightRig rig="twoPt" dir="t">
              <a:rot lat="0" lon="0" rev="8400000"/>
            </a:lightRig>
          </a:scene3d>
          <a:sp3d extrusionH="63500" prstMaterial="matte"/>
        </p:spPr>
        <p:txBody>
          <a:bodyPr/>
          <a:lstStyle/>
          <a:p>
            <a:pPr>
              <a:defRPr/>
            </a:pPr>
            <a:endParaRPr lang="de-DE" kern="0" dirty="0">
              <a:solidFill>
                <a:sysClr val="windowText" lastClr="000000"/>
              </a:solidFill>
              <a:cs typeface="Calibri" pitchFamily="34" charset="0"/>
            </a:endParaRPr>
          </a:p>
        </p:txBody>
      </p:sp>
      <p:sp>
        <p:nvSpPr>
          <p:cNvPr id="306" name="Freeform 5"/>
          <p:cNvSpPr>
            <a:spLocks noChangeAspect="1" noEditPoints="1"/>
          </p:cNvSpPr>
          <p:nvPr/>
        </p:nvSpPr>
        <p:spPr bwMode="gray">
          <a:xfrm>
            <a:off x="1922089" y="3403613"/>
            <a:ext cx="162629" cy="312642"/>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tx1">
              <a:lumMod val="75000"/>
            </a:schemeClr>
          </a:solidFill>
          <a:ln w="9525">
            <a:noFill/>
            <a:round/>
            <a:headEnd/>
            <a:tailEnd/>
          </a:ln>
          <a:effectLst/>
          <a:scene3d>
            <a:camera prst="orthographicFront"/>
            <a:lightRig rig="twoPt" dir="t">
              <a:rot lat="0" lon="0" rev="8400000"/>
            </a:lightRig>
          </a:scene3d>
          <a:sp3d extrusionH="63500" prstMaterial="matte"/>
        </p:spPr>
        <p:txBody>
          <a:bodyPr/>
          <a:lstStyle/>
          <a:p>
            <a:pPr>
              <a:defRPr/>
            </a:pPr>
            <a:endParaRPr lang="de-DE" kern="0" dirty="0">
              <a:solidFill>
                <a:sysClr val="windowText" lastClr="000000"/>
              </a:solidFill>
              <a:cs typeface="Calibri" pitchFamily="34" charset="0"/>
            </a:endParaRPr>
          </a:p>
        </p:txBody>
      </p:sp>
      <p:sp>
        <p:nvSpPr>
          <p:cNvPr id="307" name="Freeform 5"/>
          <p:cNvSpPr>
            <a:spLocks noChangeAspect="1" noEditPoints="1"/>
          </p:cNvSpPr>
          <p:nvPr/>
        </p:nvSpPr>
        <p:spPr bwMode="gray">
          <a:xfrm>
            <a:off x="895689" y="3403613"/>
            <a:ext cx="162629" cy="312642"/>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gradFill>
            <a:gsLst>
              <a:gs pos="0">
                <a:schemeClr val="bg2"/>
              </a:gs>
              <a:gs pos="28000">
                <a:schemeClr val="tx1">
                  <a:lumMod val="75000"/>
                </a:schemeClr>
              </a:gs>
            </a:gsLst>
            <a:lin ang="5400000" scaled="1"/>
          </a:gradFill>
          <a:ln w="9525">
            <a:noFill/>
            <a:round/>
            <a:headEnd/>
            <a:tailEnd/>
          </a:ln>
          <a:effectLst/>
          <a:scene3d>
            <a:camera prst="orthographicFront"/>
            <a:lightRig rig="twoPt" dir="t">
              <a:rot lat="0" lon="0" rev="8400000"/>
            </a:lightRig>
          </a:scene3d>
          <a:sp3d extrusionH="63500" prstMaterial="matte"/>
        </p:spPr>
        <p:txBody>
          <a:bodyPr/>
          <a:lstStyle/>
          <a:p>
            <a:endParaRPr lang="de-DE" kern="0" dirty="0">
              <a:solidFill>
                <a:sysClr val="windowText" lastClr="000000"/>
              </a:solidFill>
              <a:cs typeface="Calibri" pitchFamily="34" charset="0"/>
            </a:endParaRPr>
          </a:p>
        </p:txBody>
      </p:sp>
      <p:sp>
        <p:nvSpPr>
          <p:cNvPr id="308" name="Freeform 5"/>
          <p:cNvSpPr>
            <a:spLocks noChangeAspect="1" noEditPoints="1"/>
          </p:cNvSpPr>
          <p:nvPr/>
        </p:nvSpPr>
        <p:spPr bwMode="gray">
          <a:xfrm>
            <a:off x="1716809" y="3403613"/>
            <a:ext cx="162629" cy="312642"/>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tx1">
              <a:lumMod val="75000"/>
            </a:schemeClr>
          </a:solidFill>
          <a:ln w="9525">
            <a:noFill/>
            <a:round/>
            <a:headEnd/>
            <a:tailEnd/>
          </a:ln>
          <a:effectLst/>
          <a:scene3d>
            <a:camera prst="orthographicFront"/>
            <a:lightRig rig="twoPt" dir="t">
              <a:rot lat="0" lon="0" rev="8400000"/>
            </a:lightRig>
          </a:scene3d>
          <a:sp3d extrusionH="63500" prstMaterial="matte"/>
        </p:spPr>
        <p:txBody>
          <a:bodyPr/>
          <a:lstStyle/>
          <a:p>
            <a:pPr>
              <a:defRPr/>
            </a:pPr>
            <a:endParaRPr lang="de-DE" kern="0" dirty="0">
              <a:solidFill>
                <a:sysClr val="windowText" lastClr="000000"/>
              </a:solidFill>
              <a:cs typeface="Calibri" pitchFamily="34" charset="0"/>
            </a:endParaRPr>
          </a:p>
        </p:txBody>
      </p:sp>
      <p:sp>
        <p:nvSpPr>
          <p:cNvPr id="309" name="Freeform 5"/>
          <p:cNvSpPr>
            <a:spLocks noChangeAspect="1" noEditPoints="1"/>
          </p:cNvSpPr>
          <p:nvPr/>
        </p:nvSpPr>
        <p:spPr bwMode="gray">
          <a:xfrm>
            <a:off x="2127368" y="3403613"/>
            <a:ext cx="162629" cy="312642"/>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tx1">
              <a:lumMod val="75000"/>
            </a:schemeClr>
          </a:solidFill>
          <a:ln w="9525">
            <a:noFill/>
            <a:round/>
            <a:headEnd/>
            <a:tailEnd/>
          </a:ln>
          <a:effectLst/>
          <a:scene3d>
            <a:camera prst="orthographicFront"/>
            <a:lightRig rig="twoPt" dir="t">
              <a:rot lat="0" lon="0" rev="8400000"/>
            </a:lightRig>
          </a:scene3d>
          <a:sp3d extrusionH="63500" prstMaterial="matte"/>
        </p:spPr>
        <p:txBody>
          <a:bodyPr/>
          <a:lstStyle/>
          <a:p>
            <a:pPr>
              <a:defRPr/>
            </a:pPr>
            <a:endParaRPr lang="de-DE" kern="0" dirty="0">
              <a:solidFill>
                <a:sysClr val="windowText" lastClr="000000"/>
              </a:solidFill>
              <a:cs typeface="Calibri" pitchFamily="34" charset="0"/>
            </a:endParaRPr>
          </a:p>
        </p:txBody>
      </p:sp>
      <p:sp>
        <p:nvSpPr>
          <p:cNvPr id="310" name="Freeform 5"/>
          <p:cNvSpPr>
            <a:spLocks noChangeAspect="1" noEditPoints="1"/>
          </p:cNvSpPr>
          <p:nvPr/>
        </p:nvSpPr>
        <p:spPr bwMode="gray">
          <a:xfrm>
            <a:off x="1100969" y="3403613"/>
            <a:ext cx="162629" cy="312642"/>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tx1">
              <a:lumMod val="75000"/>
            </a:schemeClr>
          </a:solidFill>
          <a:ln w="9525">
            <a:noFill/>
            <a:round/>
            <a:headEnd/>
            <a:tailEnd/>
          </a:ln>
          <a:effectLst/>
          <a:scene3d>
            <a:camera prst="orthographicFront"/>
            <a:lightRig rig="twoPt" dir="t">
              <a:rot lat="0" lon="0" rev="8400000"/>
            </a:lightRig>
          </a:scene3d>
          <a:sp3d extrusionH="63500" prstMaterial="matte"/>
        </p:spPr>
        <p:txBody>
          <a:bodyPr/>
          <a:lstStyle/>
          <a:p>
            <a:pPr>
              <a:defRPr/>
            </a:pPr>
            <a:endParaRPr lang="de-DE" kern="0" dirty="0">
              <a:solidFill>
                <a:sysClr val="windowText" lastClr="000000"/>
              </a:solidFill>
              <a:cs typeface="Calibri" pitchFamily="34" charset="0"/>
            </a:endParaRPr>
          </a:p>
        </p:txBody>
      </p:sp>
      <p:sp>
        <p:nvSpPr>
          <p:cNvPr id="311" name="Freeform 5"/>
          <p:cNvSpPr>
            <a:spLocks noChangeAspect="1" noEditPoints="1"/>
          </p:cNvSpPr>
          <p:nvPr/>
        </p:nvSpPr>
        <p:spPr bwMode="gray">
          <a:xfrm>
            <a:off x="2537932" y="3403613"/>
            <a:ext cx="162629" cy="312642"/>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tx1">
              <a:lumMod val="75000"/>
            </a:schemeClr>
          </a:solidFill>
          <a:ln w="9525">
            <a:noFill/>
            <a:round/>
            <a:headEnd/>
            <a:tailEnd/>
          </a:ln>
          <a:effectLst/>
          <a:scene3d>
            <a:camera prst="orthographicFront"/>
            <a:lightRig rig="twoPt" dir="t">
              <a:rot lat="0" lon="0" rev="8400000"/>
            </a:lightRig>
          </a:scene3d>
          <a:sp3d extrusionH="63500" prstMaterial="matte"/>
        </p:spPr>
        <p:txBody>
          <a:bodyPr/>
          <a:lstStyle/>
          <a:p>
            <a:pPr>
              <a:defRPr/>
            </a:pPr>
            <a:endParaRPr lang="de-DE" kern="0" dirty="0">
              <a:solidFill>
                <a:sysClr val="windowText" lastClr="000000"/>
              </a:solidFill>
              <a:cs typeface="Calibri" pitchFamily="34" charset="0"/>
            </a:endParaRPr>
          </a:p>
        </p:txBody>
      </p:sp>
      <p:sp>
        <p:nvSpPr>
          <p:cNvPr id="312" name="Freeform 5"/>
          <p:cNvSpPr>
            <a:spLocks noChangeAspect="1" noEditPoints="1"/>
          </p:cNvSpPr>
          <p:nvPr/>
        </p:nvSpPr>
        <p:spPr bwMode="gray">
          <a:xfrm>
            <a:off x="1306249" y="3403613"/>
            <a:ext cx="162629" cy="312642"/>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tx1">
              <a:lumMod val="75000"/>
            </a:schemeClr>
          </a:solidFill>
          <a:ln w="9525">
            <a:noFill/>
            <a:round/>
            <a:headEnd/>
            <a:tailEnd/>
          </a:ln>
          <a:effectLst/>
          <a:scene3d>
            <a:camera prst="orthographicFront"/>
            <a:lightRig rig="twoPt" dir="t">
              <a:rot lat="0" lon="0" rev="8400000"/>
            </a:lightRig>
          </a:scene3d>
          <a:sp3d extrusionH="63500" prstMaterial="matte"/>
        </p:spPr>
        <p:txBody>
          <a:bodyPr/>
          <a:lstStyle/>
          <a:p>
            <a:pPr>
              <a:defRPr/>
            </a:pPr>
            <a:endParaRPr lang="de-DE" kern="0" dirty="0">
              <a:solidFill>
                <a:sysClr val="windowText" lastClr="000000"/>
              </a:solidFill>
              <a:cs typeface="Calibri" pitchFamily="34" charset="0"/>
            </a:endParaRPr>
          </a:p>
        </p:txBody>
      </p:sp>
      <p:sp>
        <p:nvSpPr>
          <p:cNvPr id="314" name="Freeform 5"/>
          <p:cNvSpPr>
            <a:spLocks noChangeAspect="1" noEditPoints="1"/>
          </p:cNvSpPr>
          <p:nvPr/>
        </p:nvSpPr>
        <p:spPr bwMode="gray">
          <a:xfrm>
            <a:off x="2332648" y="3403613"/>
            <a:ext cx="162629" cy="312642"/>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tx1">
              <a:lumMod val="75000"/>
            </a:schemeClr>
          </a:solidFill>
          <a:ln w="9525">
            <a:noFill/>
            <a:round/>
            <a:headEnd/>
            <a:tailEnd/>
          </a:ln>
          <a:effectLst/>
          <a:scene3d>
            <a:camera prst="orthographicFront"/>
            <a:lightRig rig="twoPt" dir="t">
              <a:rot lat="0" lon="0" rev="8400000"/>
            </a:lightRig>
          </a:scene3d>
          <a:sp3d extrusionH="63500" prstMaterial="matte"/>
        </p:spPr>
        <p:txBody>
          <a:bodyPr/>
          <a:lstStyle/>
          <a:p>
            <a:pPr>
              <a:defRPr/>
            </a:pPr>
            <a:endParaRPr lang="de-DE" kern="0" dirty="0">
              <a:solidFill>
                <a:sysClr val="windowText" lastClr="000000"/>
              </a:solidFill>
              <a:cs typeface="Calibri" pitchFamily="34" charset="0"/>
            </a:endParaRPr>
          </a:p>
        </p:txBody>
      </p:sp>
      <p:sp>
        <p:nvSpPr>
          <p:cNvPr id="96" name="Freeform 5"/>
          <p:cNvSpPr>
            <a:spLocks noChangeAspect="1" noEditPoints="1"/>
          </p:cNvSpPr>
          <p:nvPr/>
        </p:nvSpPr>
        <p:spPr bwMode="gray">
          <a:xfrm>
            <a:off x="715725" y="6134245"/>
            <a:ext cx="162629" cy="312969"/>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gradFill>
            <a:gsLst>
              <a:gs pos="0">
                <a:schemeClr val="bg2"/>
              </a:gs>
              <a:gs pos="39000">
                <a:schemeClr val="tx1">
                  <a:lumMod val="75000"/>
                </a:schemeClr>
              </a:gs>
            </a:gsLst>
            <a:lin ang="5400000" scaled="1"/>
          </a:gradFill>
          <a:ln w="9525">
            <a:noFill/>
            <a:round/>
            <a:headEnd/>
            <a:tailEnd/>
          </a:ln>
          <a:effectLst/>
          <a:scene3d>
            <a:camera prst="orthographicFront"/>
            <a:lightRig rig="twoPt" dir="t">
              <a:rot lat="0" lon="0" rev="8400000"/>
            </a:lightRig>
          </a:scene3d>
          <a:sp3d extrusionH="63500" prstMaterial="matte"/>
        </p:spPr>
        <p:txBody>
          <a:bodyPr/>
          <a:lstStyle/>
          <a:p>
            <a:endParaRPr lang="de-DE" kern="0" dirty="0">
              <a:solidFill>
                <a:sysClr val="windowText" lastClr="000000"/>
              </a:solidFill>
              <a:cs typeface="Calibri" pitchFamily="34" charset="0"/>
            </a:endParaRPr>
          </a:p>
        </p:txBody>
      </p:sp>
      <p:sp>
        <p:nvSpPr>
          <p:cNvPr id="97" name="Freeform 5"/>
          <p:cNvSpPr>
            <a:spLocks noChangeAspect="1" noEditPoints="1"/>
          </p:cNvSpPr>
          <p:nvPr/>
        </p:nvSpPr>
        <p:spPr bwMode="gray">
          <a:xfrm>
            <a:off x="1123207" y="6134245"/>
            <a:ext cx="162629" cy="312969"/>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tx1">
              <a:lumMod val="75000"/>
            </a:schemeClr>
          </a:solidFill>
          <a:ln w="9525">
            <a:noFill/>
            <a:round/>
            <a:headEnd/>
            <a:tailEnd/>
          </a:ln>
          <a:effectLst/>
          <a:scene3d>
            <a:camera prst="orthographicFront"/>
            <a:lightRig rig="twoPt" dir="t">
              <a:rot lat="0" lon="0" rev="8400000"/>
            </a:lightRig>
          </a:scene3d>
          <a:sp3d extrusionH="63500" prstMaterial="matte"/>
        </p:spPr>
        <p:txBody>
          <a:bodyPr/>
          <a:lstStyle/>
          <a:p>
            <a:endParaRPr lang="de-DE" kern="0" dirty="0">
              <a:solidFill>
                <a:sysClr val="windowText" lastClr="000000"/>
              </a:solidFill>
              <a:cs typeface="Calibri" pitchFamily="34" charset="0"/>
            </a:endParaRPr>
          </a:p>
        </p:txBody>
      </p:sp>
      <p:sp>
        <p:nvSpPr>
          <p:cNvPr id="98" name="Freeform 5"/>
          <p:cNvSpPr>
            <a:spLocks noChangeAspect="1" noEditPoints="1"/>
          </p:cNvSpPr>
          <p:nvPr/>
        </p:nvSpPr>
        <p:spPr bwMode="gray">
          <a:xfrm>
            <a:off x="1530689" y="6134245"/>
            <a:ext cx="162629" cy="312969"/>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tx1">
              <a:lumMod val="75000"/>
            </a:schemeClr>
          </a:solidFill>
          <a:ln w="9525">
            <a:noFill/>
            <a:round/>
            <a:headEnd/>
            <a:tailEnd/>
          </a:ln>
          <a:effectLst/>
          <a:scene3d>
            <a:camera prst="orthographicFront"/>
            <a:lightRig rig="twoPt" dir="t">
              <a:rot lat="0" lon="0" rev="8400000"/>
            </a:lightRig>
          </a:scene3d>
          <a:sp3d extrusionH="63500" prstMaterial="matte"/>
        </p:spPr>
        <p:txBody>
          <a:bodyPr/>
          <a:lstStyle/>
          <a:p>
            <a:pPr>
              <a:defRPr/>
            </a:pPr>
            <a:endParaRPr lang="de-DE" kern="0" dirty="0">
              <a:solidFill>
                <a:sysClr val="windowText" lastClr="000000"/>
              </a:solidFill>
              <a:cs typeface="Calibri" pitchFamily="34" charset="0"/>
            </a:endParaRPr>
          </a:p>
        </p:txBody>
      </p:sp>
      <p:sp>
        <p:nvSpPr>
          <p:cNvPr id="104" name="Freeform 5"/>
          <p:cNvSpPr>
            <a:spLocks noChangeAspect="1" noEditPoints="1"/>
          </p:cNvSpPr>
          <p:nvPr/>
        </p:nvSpPr>
        <p:spPr bwMode="gray">
          <a:xfrm>
            <a:off x="1938171" y="6134245"/>
            <a:ext cx="162629" cy="312969"/>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tx1">
              <a:lumMod val="75000"/>
            </a:schemeClr>
          </a:solidFill>
          <a:ln w="9525">
            <a:noFill/>
            <a:round/>
            <a:headEnd/>
            <a:tailEnd/>
          </a:ln>
          <a:effectLst/>
          <a:scene3d>
            <a:camera prst="orthographicFront"/>
            <a:lightRig rig="twoPt" dir="t">
              <a:rot lat="0" lon="0" rev="8400000"/>
            </a:lightRig>
          </a:scene3d>
          <a:sp3d extrusionH="63500" prstMaterial="matte"/>
        </p:spPr>
        <p:txBody>
          <a:bodyPr/>
          <a:lstStyle/>
          <a:p>
            <a:pPr>
              <a:defRPr/>
            </a:pPr>
            <a:endParaRPr lang="de-DE" kern="0" dirty="0">
              <a:solidFill>
                <a:sysClr val="windowText" lastClr="000000"/>
              </a:solidFill>
              <a:cs typeface="Calibri" pitchFamily="34" charset="0"/>
            </a:endParaRPr>
          </a:p>
        </p:txBody>
      </p:sp>
      <p:sp>
        <p:nvSpPr>
          <p:cNvPr id="105" name="Freeform 5"/>
          <p:cNvSpPr>
            <a:spLocks noChangeAspect="1" noEditPoints="1"/>
          </p:cNvSpPr>
          <p:nvPr/>
        </p:nvSpPr>
        <p:spPr bwMode="gray">
          <a:xfrm>
            <a:off x="919466" y="6134245"/>
            <a:ext cx="162629" cy="312969"/>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tx1">
              <a:lumMod val="75000"/>
            </a:schemeClr>
          </a:solidFill>
          <a:ln w="9525">
            <a:noFill/>
            <a:round/>
            <a:headEnd/>
            <a:tailEnd/>
          </a:ln>
          <a:effectLst/>
          <a:scene3d>
            <a:camera prst="orthographicFront"/>
            <a:lightRig rig="twoPt" dir="t">
              <a:rot lat="0" lon="0" rev="8400000"/>
            </a:lightRig>
          </a:scene3d>
          <a:sp3d extrusionH="63500" prstMaterial="matte"/>
        </p:spPr>
        <p:txBody>
          <a:bodyPr/>
          <a:lstStyle/>
          <a:p>
            <a:pPr>
              <a:defRPr/>
            </a:pPr>
            <a:endParaRPr lang="de-DE" kern="0" dirty="0">
              <a:solidFill>
                <a:sysClr val="windowText" lastClr="000000"/>
              </a:solidFill>
              <a:cs typeface="Calibri" pitchFamily="34" charset="0"/>
            </a:endParaRPr>
          </a:p>
        </p:txBody>
      </p:sp>
      <p:sp>
        <p:nvSpPr>
          <p:cNvPr id="106" name="Freeform 5"/>
          <p:cNvSpPr>
            <a:spLocks noChangeAspect="1" noEditPoints="1"/>
          </p:cNvSpPr>
          <p:nvPr/>
        </p:nvSpPr>
        <p:spPr bwMode="gray">
          <a:xfrm>
            <a:off x="1734430" y="6134245"/>
            <a:ext cx="162629" cy="312969"/>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tx1">
              <a:lumMod val="75000"/>
            </a:schemeClr>
          </a:solidFill>
          <a:ln w="9525">
            <a:noFill/>
            <a:round/>
            <a:headEnd/>
            <a:tailEnd/>
          </a:ln>
          <a:effectLst/>
          <a:scene3d>
            <a:camera prst="orthographicFront"/>
            <a:lightRig rig="twoPt" dir="t">
              <a:rot lat="0" lon="0" rev="8400000"/>
            </a:lightRig>
          </a:scene3d>
          <a:sp3d extrusionH="63500" prstMaterial="matte"/>
        </p:spPr>
        <p:txBody>
          <a:bodyPr/>
          <a:lstStyle/>
          <a:p>
            <a:endParaRPr lang="de-DE" kern="0" dirty="0">
              <a:solidFill>
                <a:sysClr val="windowText" lastClr="000000"/>
              </a:solidFill>
              <a:cs typeface="Calibri" pitchFamily="34" charset="0"/>
            </a:endParaRPr>
          </a:p>
        </p:txBody>
      </p:sp>
      <p:sp>
        <p:nvSpPr>
          <p:cNvPr id="107" name="Freeform 5"/>
          <p:cNvSpPr>
            <a:spLocks noChangeAspect="1" noEditPoints="1"/>
          </p:cNvSpPr>
          <p:nvPr/>
        </p:nvSpPr>
        <p:spPr bwMode="gray">
          <a:xfrm>
            <a:off x="2141912" y="6134245"/>
            <a:ext cx="162629" cy="312969"/>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tx1">
              <a:lumMod val="75000"/>
            </a:schemeClr>
          </a:solidFill>
          <a:ln w="9525">
            <a:noFill/>
            <a:round/>
            <a:headEnd/>
            <a:tailEnd/>
          </a:ln>
          <a:effectLst/>
          <a:scene3d>
            <a:camera prst="orthographicFront"/>
            <a:lightRig rig="twoPt" dir="t">
              <a:rot lat="0" lon="0" rev="8400000"/>
            </a:lightRig>
          </a:scene3d>
          <a:sp3d extrusionH="63500" prstMaterial="matte"/>
        </p:spPr>
        <p:txBody>
          <a:bodyPr/>
          <a:lstStyle/>
          <a:p>
            <a:pPr>
              <a:defRPr/>
            </a:pPr>
            <a:endParaRPr lang="de-DE" kern="0" dirty="0">
              <a:solidFill>
                <a:sysClr val="windowText" lastClr="000000"/>
              </a:solidFill>
              <a:cs typeface="Calibri" pitchFamily="34" charset="0"/>
            </a:endParaRPr>
          </a:p>
        </p:txBody>
      </p:sp>
      <p:sp>
        <p:nvSpPr>
          <p:cNvPr id="108" name="Freeform 5"/>
          <p:cNvSpPr>
            <a:spLocks noChangeAspect="1" noEditPoints="1"/>
          </p:cNvSpPr>
          <p:nvPr/>
        </p:nvSpPr>
        <p:spPr bwMode="gray">
          <a:xfrm>
            <a:off x="2345653" y="6134245"/>
            <a:ext cx="162629" cy="312969"/>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tx1">
              <a:lumMod val="75000"/>
            </a:schemeClr>
          </a:solidFill>
          <a:ln w="9525">
            <a:noFill/>
            <a:round/>
            <a:headEnd/>
            <a:tailEnd/>
          </a:ln>
          <a:effectLst/>
          <a:scene3d>
            <a:camera prst="orthographicFront"/>
            <a:lightRig rig="twoPt" dir="t">
              <a:rot lat="0" lon="0" rev="8400000"/>
            </a:lightRig>
          </a:scene3d>
          <a:sp3d extrusionH="63500" prstMaterial="matte"/>
        </p:spPr>
        <p:txBody>
          <a:bodyPr/>
          <a:lstStyle/>
          <a:p>
            <a:pPr>
              <a:defRPr/>
            </a:pPr>
            <a:endParaRPr lang="de-DE" kern="0" dirty="0">
              <a:solidFill>
                <a:sysClr val="windowText" lastClr="000000"/>
              </a:solidFill>
              <a:cs typeface="Calibri" pitchFamily="34" charset="0"/>
            </a:endParaRPr>
          </a:p>
        </p:txBody>
      </p:sp>
      <p:sp>
        <p:nvSpPr>
          <p:cNvPr id="109" name="Freeform 5"/>
          <p:cNvSpPr>
            <a:spLocks noChangeAspect="1" noEditPoints="1"/>
          </p:cNvSpPr>
          <p:nvPr/>
        </p:nvSpPr>
        <p:spPr bwMode="gray">
          <a:xfrm>
            <a:off x="2549398" y="6134245"/>
            <a:ext cx="162629" cy="312969"/>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tx1">
              <a:lumMod val="75000"/>
            </a:schemeClr>
          </a:solidFill>
          <a:ln w="9525">
            <a:noFill/>
            <a:round/>
            <a:headEnd/>
            <a:tailEnd/>
          </a:ln>
          <a:effectLst/>
          <a:scene3d>
            <a:camera prst="orthographicFront"/>
            <a:lightRig rig="twoPt" dir="t">
              <a:rot lat="0" lon="0" rev="8400000"/>
            </a:lightRig>
          </a:scene3d>
          <a:sp3d extrusionH="63500" prstMaterial="matte"/>
        </p:spPr>
        <p:txBody>
          <a:bodyPr/>
          <a:lstStyle/>
          <a:p>
            <a:pPr>
              <a:defRPr/>
            </a:pPr>
            <a:endParaRPr lang="de-DE" kern="0" dirty="0">
              <a:solidFill>
                <a:sysClr val="windowText" lastClr="000000"/>
              </a:solidFill>
              <a:cs typeface="Calibri" pitchFamily="34" charset="0"/>
            </a:endParaRPr>
          </a:p>
        </p:txBody>
      </p:sp>
      <p:sp>
        <p:nvSpPr>
          <p:cNvPr id="110" name="Freeform 5"/>
          <p:cNvSpPr>
            <a:spLocks noChangeAspect="1" noEditPoints="1"/>
          </p:cNvSpPr>
          <p:nvPr/>
        </p:nvSpPr>
        <p:spPr bwMode="gray">
          <a:xfrm>
            <a:off x="1326948" y="6134245"/>
            <a:ext cx="162629" cy="312969"/>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tx1">
              <a:lumMod val="75000"/>
            </a:schemeClr>
          </a:solidFill>
          <a:ln w="9525">
            <a:noFill/>
            <a:round/>
            <a:headEnd/>
            <a:tailEnd/>
          </a:ln>
          <a:effectLst/>
          <a:scene3d>
            <a:camera prst="orthographicFront"/>
            <a:lightRig rig="twoPt" dir="t">
              <a:rot lat="0" lon="0" rev="8400000"/>
            </a:lightRig>
          </a:scene3d>
          <a:sp3d extrusionH="63500" prstMaterial="matte"/>
        </p:spPr>
        <p:txBody>
          <a:bodyPr/>
          <a:lstStyle/>
          <a:p>
            <a:pPr>
              <a:defRPr/>
            </a:pPr>
            <a:endParaRPr lang="de-DE" kern="0" dirty="0">
              <a:solidFill>
                <a:sysClr val="windowText" lastClr="000000"/>
              </a:solidFill>
              <a:cs typeface="Calibri" pitchFamily="34" charset="0"/>
            </a:endParaRPr>
          </a:p>
        </p:txBody>
      </p:sp>
      <p:sp>
        <p:nvSpPr>
          <p:cNvPr id="111" name="Rechteck 92"/>
          <p:cNvSpPr/>
          <p:nvPr/>
        </p:nvSpPr>
        <p:spPr bwMode="gray">
          <a:xfrm>
            <a:off x="1309953" y="5706870"/>
            <a:ext cx="1091644" cy="430887"/>
          </a:xfrm>
          <a:prstGeom prst="rect">
            <a:avLst/>
          </a:prstGeom>
        </p:spPr>
        <p:txBody>
          <a:bodyPr wrap="none" lIns="0" tIns="0" rIns="0" bIns="0" anchor="ctr">
            <a:spAutoFit/>
          </a:bodyPr>
          <a:lstStyle/>
          <a:p>
            <a:pPr algn="ctr">
              <a:spcAft>
                <a:spcPts val="300"/>
              </a:spcAft>
              <a:defRPr/>
            </a:pPr>
            <a:r>
              <a:rPr lang="de-DE" sz="1200" kern="0" dirty="0" smtClean="0">
                <a:solidFill>
                  <a:schemeClr val="bg1"/>
                </a:solidFill>
                <a:cs typeface="Calibri" pitchFamily="34" charset="0"/>
              </a:rPr>
              <a:t>F: </a:t>
            </a:r>
            <a:r>
              <a:rPr lang="de-DE" sz="2800" kern="0" dirty="0" smtClean="0">
                <a:solidFill>
                  <a:srgbClr val="C00000"/>
                </a:solidFill>
                <a:cs typeface="Calibri" pitchFamily="34" charset="0"/>
              </a:rPr>
              <a:t>2% </a:t>
            </a:r>
            <a:r>
              <a:rPr lang="de-DE" kern="0" dirty="0" smtClean="0">
                <a:solidFill>
                  <a:srgbClr val="C00000"/>
                </a:solidFill>
                <a:cs typeface="Calibri" pitchFamily="34" charset="0"/>
              </a:rPr>
              <a:t>(4%)</a:t>
            </a:r>
            <a:endParaRPr lang="de-DE" sz="2800" kern="0" dirty="0">
              <a:solidFill>
                <a:srgbClr val="C00000"/>
              </a:solidFill>
              <a:cs typeface="Calibri" pitchFamily="34" charset="0"/>
            </a:endParaRPr>
          </a:p>
        </p:txBody>
      </p:sp>
      <p:graphicFrame>
        <p:nvGraphicFramePr>
          <p:cNvPr id="156" name="Chart 155"/>
          <p:cNvGraphicFramePr/>
          <p:nvPr>
            <p:extLst>
              <p:ext uri="{D42A27DB-BD31-4B8C-83A1-F6EECF244321}">
                <p14:modId xmlns:p14="http://schemas.microsoft.com/office/powerpoint/2010/main" val="3382801616"/>
              </p:ext>
            </p:extLst>
          </p:nvPr>
        </p:nvGraphicFramePr>
        <p:xfrm>
          <a:off x="4007200" y="3258259"/>
          <a:ext cx="2388781" cy="3072809"/>
        </p:xfrm>
        <a:graphic>
          <a:graphicData uri="http://schemas.openxmlformats.org/drawingml/2006/chart">
            <c:chart xmlns:c="http://schemas.openxmlformats.org/drawingml/2006/chart" xmlns:r="http://schemas.openxmlformats.org/officeDocument/2006/relationships" r:id="rId5"/>
          </a:graphicData>
        </a:graphic>
      </p:graphicFrame>
      <p:sp>
        <p:nvSpPr>
          <p:cNvPr id="157" name="Textfeld 1655"/>
          <p:cNvSpPr txBox="1">
            <a:spLocks noChangeArrowheads="1"/>
          </p:cNvSpPr>
          <p:nvPr/>
        </p:nvSpPr>
        <p:spPr bwMode="gray">
          <a:xfrm>
            <a:off x="3670863" y="3777503"/>
            <a:ext cx="434414" cy="215444"/>
          </a:xfrm>
          <a:prstGeom prst="rect">
            <a:avLst/>
          </a:prstGeom>
          <a:noFill/>
          <a:ln w="9525">
            <a:noFill/>
            <a:miter lim="800000"/>
            <a:headEnd/>
            <a:tailEnd/>
          </a:ln>
        </p:spPr>
        <p:txBody>
          <a:bodyPr wrap="none" lIns="0" tIns="0" rIns="0" bIns="0" anchor="ctr">
            <a:spAutoFit/>
          </a:bodyPr>
          <a:lstStyle/>
          <a:p>
            <a:pPr algn="r">
              <a:spcAft>
                <a:spcPts val="600"/>
              </a:spcAft>
            </a:pPr>
            <a:r>
              <a:rPr lang="de-DE" sz="1400" dirty="0" smtClean="0">
                <a:solidFill>
                  <a:schemeClr val="bg1"/>
                </a:solidFill>
                <a:cs typeface="Calibri" pitchFamily="34" charset="0"/>
              </a:rPr>
              <a:t>Single</a:t>
            </a:r>
            <a:endParaRPr lang="de-DE" sz="1400" dirty="0">
              <a:solidFill>
                <a:schemeClr val="bg1"/>
              </a:solidFill>
              <a:cs typeface="Calibri" pitchFamily="34" charset="0"/>
            </a:endParaRPr>
          </a:p>
        </p:txBody>
      </p:sp>
      <p:sp>
        <p:nvSpPr>
          <p:cNvPr id="171" name="Textfeld 1656"/>
          <p:cNvSpPr txBox="1">
            <a:spLocks noChangeArrowheads="1"/>
          </p:cNvSpPr>
          <p:nvPr/>
        </p:nvSpPr>
        <p:spPr bwMode="gray">
          <a:xfrm>
            <a:off x="2764547" y="4583700"/>
            <a:ext cx="1340730" cy="430887"/>
          </a:xfrm>
          <a:prstGeom prst="rect">
            <a:avLst/>
          </a:prstGeom>
          <a:noFill/>
          <a:ln w="9525">
            <a:noFill/>
            <a:miter lim="800000"/>
            <a:headEnd/>
            <a:tailEnd/>
          </a:ln>
        </p:spPr>
        <p:txBody>
          <a:bodyPr wrap="square" lIns="0" tIns="0" rIns="0" bIns="0" anchor="ctr">
            <a:spAutoFit/>
          </a:bodyPr>
          <a:lstStyle/>
          <a:p>
            <a:pPr algn="r">
              <a:spcAft>
                <a:spcPts val="600"/>
              </a:spcAft>
            </a:pPr>
            <a:r>
              <a:rPr lang="de-DE" sz="1400" dirty="0" smtClean="0">
                <a:solidFill>
                  <a:schemeClr val="bg1"/>
                </a:solidFill>
                <a:cs typeface="Calibri" pitchFamily="34" charset="0"/>
              </a:rPr>
              <a:t>Co-habiting/ Living as married</a:t>
            </a:r>
            <a:endParaRPr lang="de-DE" sz="1400" dirty="0">
              <a:solidFill>
                <a:schemeClr val="bg1"/>
              </a:solidFill>
              <a:cs typeface="Calibri" pitchFamily="34" charset="0"/>
            </a:endParaRPr>
          </a:p>
        </p:txBody>
      </p:sp>
      <p:sp>
        <p:nvSpPr>
          <p:cNvPr id="185" name="Textfeld 1681"/>
          <p:cNvSpPr txBox="1">
            <a:spLocks noChangeArrowheads="1"/>
          </p:cNvSpPr>
          <p:nvPr/>
        </p:nvSpPr>
        <p:spPr bwMode="gray">
          <a:xfrm>
            <a:off x="3037515" y="5502793"/>
            <a:ext cx="1067762" cy="430887"/>
          </a:xfrm>
          <a:prstGeom prst="rect">
            <a:avLst/>
          </a:prstGeom>
          <a:noFill/>
          <a:ln w="9525">
            <a:noFill/>
            <a:miter lim="800000"/>
            <a:headEnd/>
            <a:tailEnd/>
          </a:ln>
        </p:spPr>
        <p:txBody>
          <a:bodyPr wrap="square" lIns="0" tIns="0" rIns="0" bIns="0" anchor="ctr">
            <a:spAutoFit/>
          </a:bodyPr>
          <a:lstStyle/>
          <a:p>
            <a:pPr algn="r">
              <a:spcAft>
                <a:spcPts val="600"/>
              </a:spcAft>
            </a:pPr>
            <a:r>
              <a:rPr lang="de-DE" sz="1400" dirty="0" smtClean="0">
                <a:solidFill>
                  <a:schemeClr val="bg1"/>
                </a:solidFill>
                <a:cs typeface="Calibri" pitchFamily="34" charset="0"/>
              </a:rPr>
              <a:t>Married/Civil Partnership</a:t>
            </a:r>
            <a:endParaRPr lang="de-DE" sz="1400" dirty="0">
              <a:solidFill>
                <a:schemeClr val="bg1"/>
              </a:solidFill>
              <a:cs typeface="Calibri" pitchFamily="34" charset="0"/>
            </a:endParaRPr>
          </a:p>
        </p:txBody>
      </p:sp>
      <p:grpSp>
        <p:nvGrpSpPr>
          <p:cNvPr id="6" name="Group 5"/>
          <p:cNvGrpSpPr/>
          <p:nvPr/>
        </p:nvGrpSpPr>
        <p:grpSpPr>
          <a:xfrm>
            <a:off x="839514" y="979925"/>
            <a:ext cx="1419160" cy="1697187"/>
            <a:chOff x="4457358" y="28018"/>
            <a:chExt cx="1613493" cy="2061468"/>
          </a:xfrm>
        </p:grpSpPr>
        <p:sp>
          <p:nvSpPr>
            <p:cNvPr id="112" name="Rechteck 31"/>
            <p:cNvSpPr/>
            <p:nvPr/>
          </p:nvSpPr>
          <p:spPr>
            <a:xfrm>
              <a:off x="4575583" y="1416579"/>
              <a:ext cx="546753" cy="672907"/>
            </a:xfrm>
            <a:prstGeom prst="rect">
              <a:avLst/>
            </a:prstGeom>
          </p:spPr>
          <p:txBody>
            <a:bodyPr wrap="none" lIns="0" tIns="0" rIns="0" bIns="0" anchor="ctr" anchorCtr="0">
              <a:spAutoFit/>
            </a:bodyPr>
            <a:lstStyle/>
            <a:p>
              <a:pPr algn="ctr"/>
              <a:r>
                <a:rPr lang="en-US" sz="2000" dirty="0" smtClean="0">
                  <a:solidFill>
                    <a:schemeClr val="bg1"/>
                  </a:solidFill>
                </a:rPr>
                <a:t>49%</a:t>
              </a:r>
            </a:p>
            <a:p>
              <a:pPr algn="ctr"/>
              <a:r>
                <a:rPr lang="en-US" sz="1600" dirty="0" smtClean="0">
                  <a:solidFill>
                    <a:schemeClr val="bg1"/>
                  </a:solidFill>
                </a:rPr>
                <a:t>(49%)</a:t>
              </a:r>
              <a:endParaRPr lang="en-US" sz="1600" dirty="0">
                <a:solidFill>
                  <a:schemeClr val="bg1"/>
                </a:solidFill>
              </a:endParaRPr>
            </a:p>
          </p:txBody>
        </p:sp>
        <p:sp>
          <p:nvSpPr>
            <p:cNvPr id="114" name="Rechteck 31"/>
            <p:cNvSpPr/>
            <p:nvPr/>
          </p:nvSpPr>
          <p:spPr>
            <a:xfrm>
              <a:off x="5409760" y="28018"/>
              <a:ext cx="546753" cy="672907"/>
            </a:xfrm>
            <a:prstGeom prst="rect">
              <a:avLst/>
            </a:prstGeom>
          </p:spPr>
          <p:txBody>
            <a:bodyPr wrap="none" lIns="0" tIns="0" rIns="0" bIns="0" anchor="ctr" anchorCtr="0">
              <a:spAutoFit/>
            </a:bodyPr>
            <a:lstStyle/>
            <a:p>
              <a:pPr algn="ctr"/>
              <a:r>
                <a:rPr lang="en-US" sz="2000" dirty="0" smtClean="0">
                  <a:solidFill>
                    <a:schemeClr val="bg2"/>
                  </a:solidFill>
                </a:rPr>
                <a:t>51%</a:t>
              </a:r>
            </a:p>
            <a:p>
              <a:pPr algn="ctr"/>
              <a:r>
                <a:rPr lang="en-US" sz="1600" dirty="0" smtClean="0">
                  <a:solidFill>
                    <a:schemeClr val="bg2"/>
                  </a:solidFill>
                </a:rPr>
                <a:t>(51%)</a:t>
              </a:r>
              <a:endParaRPr lang="en-US" sz="1600" dirty="0">
                <a:solidFill>
                  <a:schemeClr val="bg2"/>
                </a:solidFill>
              </a:endParaRPr>
            </a:p>
          </p:txBody>
        </p:sp>
        <p:grpSp>
          <p:nvGrpSpPr>
            <p:cNvPr id="115" name="Group 114"/>
            <p:cNvGrpSpPr/>
            <p:nvPr/>
          </p:nvGrpSpPr>
          <p:grpSpPr>
            <a:xfrm>
              <a:off x="5295422" y="673848"/>
              <a:ext cx="775429" cy="1374812"/>
              <a:chOff x="6566388" y="1799850"/>
              <a:chExt cx="775429" cy="1374812"/>
            </a:xfrm>
          </p:grpSpPr>
          <p:sp>
            <p:nvSpPr>
              <p:cNvPr id="116" name="Freeform 21"/>
              <p:cNvSpPr>
                <a:spLocks/>
              </p:cNvSpPr>
              <p:nvPr/>
            </p:nvSpPr>
            <p:spPr bwMode="auto">
              <a:xfrm>
                <a:off x="6566388" y="1799850"/>
                <a:ext cx="775429" cy="1374812"/>
              </a:xfrm>
              <a:custGeom>
                <a:avLst/>
                <a:gdLst>
                  <a:gd name="T0" fmla="*/ 64 w 128"/>
                  <a:gd name="T1" fmla="*/ 0 h 314"/>
                  <a:gd name="T2" fmla="*/ 0 w 128"/>
                  <a:gd name="T3" fmla="*/ 0 h 314"/>
                  <a:gd name="T4" fmla="*/ 0 w 128"/>
                  <a:gd name="T5" fmla="*/ 64 h 314"/>
                  <a:gd name="T6" fmla="*/ 0 w 128"/>
                  <a:gd name="T7" fmla="*/ 72 h 314"/>
                  <a:gd name="T8" fmla="*/ 0 w 128"/>
                  <a:gd name="T9" fmla="*/ 250 h 314"/>
                  <a:gd name="T10" fmla="*/ 64 w 128"/>
                  <a:gd name="T11" fmla="*/ 314 h 314"/>
                  <a:gd name="T12" fmla="*/ 128 w 128"/>
                  <a:gd name="T13" fmla="*/ 250 h 314"/>
                  <a:gd name="T14" fmla="*/ 128 w 128"/>
                  <a:gd name="T15" fmla="*/ 64 h 314"/>
                  <a:gd name="T16" fmla="*/ 64 w 128"/>
                  <a:gd name="T17" fmla="*/ 0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314">
                    <a:moveTo>
                      <a:pt x="64" y="0"/>
                    </a:moveTo>
                    <a:cubicBezTo>
                      <a:pt x="0" y="0"/>
                      <a:pt x="0" y="0"/>
                      <a:pt x="0" y="0"/>
                    </a:cubicBezTo>
                    <a:cubicBezTo>
                      <a:pt x="0" y="64"/>
                      <a:pt x="0" y="64"/>
                      <a:pt x="0" y="64"/>
                    </a:cubicBezTo>
                    <a:cubicBezTo>
                      <a:pt x="0" y="72"/>
                      <a:pt x="0" y="72"/>
                      <a:pt x="0" y="72"/>
                    </a:cubicBezTo>
                    <a:cubicBezTo>
                      <a:pt x="0" y="250"/>
                      <a:pt x="0" y="250"/>
                      <a:pt x="0" y="250"/>
                    </a:cubicBezTo>
                    <a:cubicBezTo>
                      <a:pt x="0" y="286"/>
                      <a:pt x="29" y="314"/>
                      <a:pt x="64" y="314"/>
                    </a:cubicBezTo>
                    <a:cubicBezTo>
                      <a:pt x="100" y="314"/>
                      <a:pt x="128" y="286"/>
                      <a:pt x="128" y="250"/>
                    </a:cubicBezTo>
                    <a:cubicBezTo>
                      <a:pt x="128" y="64"/>
                      <a:pt x="128" y="64"/>
                      <a:pt x="128" y="64"/>
                    </a:cubicBezTo>
                    <a:cubicBezTo>
                      <a:pt x="128" y="29"/>
                      <a:pt x="100" y="0"/>
                      <a:pt x="64" y="0"/>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de-DE"/>
              </a:p>
            </p:txBody>
          </p:sp>
          <p:grpSp>
            <p:nvGrpSpPr>
              <p:cNvPr id="117" name="Group 116"/>
              <p:cNvGrpSpPr/>
              <p:nvPr/>
            </p:nvGrpSpPr>
            <p:grpSpPr>
              <a:xfrm>
                <a:off x="6739613" y="2152086"/>
                <a:ext cx="428978" cy="670341"/>
                <a:chOff x="6744069" y="2107565"/>
                <a:chExt cx="428978" cy="670341"/>
              </a:xfrm>
            </p:grpSpPr>
            <p:pic>
              <p:nvPicPr>
                <p:cNvPr id="118" name="Picture 117"/>
                <p:cNvPicPr>
                  <a:picLocks noChangeAspect="1"/>
                </p:cNvPicPr>
                <p:nvPr/>
              </p:nvPicPr>
              <p:blipFill>
                <a:blip r:embed="rId6" cstate="print"/>
                <a:stretch>
                  <a:fillRect/>
                </a:stretch>
              </p:blipFill>
              <p:spPr>
                <a:xfrm>
                  <a:off x="6744069" y="2235315"/>
                  <a:ext cx="428978" cy="542591"/>
                </a:xfrm>
                <a:prstGeom prst="rect">
                  <a:avLst/>
                </a:prstGeom>
              </p:spPr>
            </p:pic>
            <p:sp>
              <p:nvSpPr>
                <p:cNvPr id="119" name="Oval 31"/>
                <p:cNvSpPr>
                  <a:spLocks noChangeArrowheads="1"/>
                </p:cNvSpPr>
                <p:nvPr/>
              </p:nvSpPr>
              <p:spPr bwMode="auto">
                <a:xfrm>
                  <a:off x="6861549" y="2107565"/>
                  <a:ext cx="182076" cy="148960"/>
                </a:xfrm>
                <a:prstGeom prst="ellipse">
                  <a:avLst/>
                </a:pr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grpSp>
        <p:grpSp>
          <p:nvGrpSpPr>
            <p:cNvPr id="120" name="Group 119"/>
            <p:cNvGrpSpPr/>
            <p:nvPr/>
          </p:nvGrpSpPr>
          <p:grpSpPr>
            <a:xfrm>
              <a:off x="4457358" y="72525"/>
              <a:ext cx="783204" cy="1411919"/>
              <a:chOff x="5728324" y="1198527"/>
              <a:chExt cx="783204" cy="1411919"/>
            </a:xfrm>
          </p:grpSpPr>
          <p:sp>
            <p:nvSpPr>
              <p:cNvPr id="121" name="Freeform 27"/>
              <p:cNvSpPr>
                <a:spLocks/>
              </p:cNvSpPr>
              <p:nvPr/>
            </p:nvSpPr>
            <p:spPr bwMode="auto">
              <a:xfrm>
                <a:off x="5728324" y="1198527"/>
                <a:ext cx="783204" cy="1411919"/>
              </a:xfrm>
              <a:custGeom>
                <a:avLst/>
                <a:gdLst>
                  <a:gd name="T0" fmla="*/ 64 w 128"/>
                  <a:gd name="T1" fmla="*/ 0 h 322"/>
                  <a:gd name="T2" fmla="*/ 0 w 128"/>
                  <a:gd name="T3" fmla="*/ 64 h 322"/>
                  <a:gd name="T4" fmla="*/ 0 w 128"/>
                  <a:gd name="T5" fmla="*/ 258 h 322"/>
                  <a:gd name="T6" fmla="*/ 64 w 128"/>
                  <a:gd name="T7" fmla="*/ 322 h 322"/>
                  <a:gd name="T8" fmla="*/ 128 w 128"/>
                  <a:gd name="T9" fmla="*/ 322 h 322"/>
                  <a:gd name="T10" fmla="*/ 128 w 128"/>
                  <a:gd name="T11" fmla="*/ 258 h 322"/>
                  <a:gd name="T12" fmla="*/ 128 w 128"/>
                  <a:gd name="T13" fmla="*/ 249 h 322"/>
                  <a:gd name="T14" fmla="*/ 128 w 128"/>
                  <a:gd name="T15" fmla="*/ 64 h 322"/>
                  <a:gd name="T16" fmla="*/ 64 w 128"/>
                  <a:gd name="T17" fmla="*/ 0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322">
                    <a:moveTo>
                      <a:pt x="64" y="0"/>
                    </a:moveTo>
                    <a:cubicBezTo>
                      <a:pt x="29" y="0"/>
                      <a:pt x="0" y="28"/>
                      <a:pt x="0" y="64"/>
                    </a:cubicBezTo>
                    <a:cubicBezTo>
                      <a:pt x="0" y="258"/>
                      <a:pt x="0" y="258"/>
                      <a:pt x="0" y="258"/>
                    </a:cubicBezTo>
                    <a:cubicBezTo>
                      <a:pt x="0" y="293"/>
                      <a:pt x="29" y="322"/>
                      <a:pt x="64" y="322"/>
                    </a:cubicBezTo>
                    <a:cubicBezTo>
                      <a:pt x="128" y="322"/>
                      <a:pt x="128" y="322"/>
                      <a:pt x="128" y="322"/>
                    </a:cubicBezTo>
                    <a:cubicBezTo>
                      <a:pt x="128" y="258"/>
                      <a:pt x="128" y="258"/>
                      <a:pt x="128" y="258"/>
                    </a:cubicBezTo>
                    <a:cubicBezTo>
                      <a:pt x="128" y="249"/>
                      <a:pt x="128" y="249"/>
                      <a:pt x="128" y="249"/>
                    </a:cubicBezTo>
                    <a:cubicBezTo>
                      <a:pt x="128" y="64"/>
                      <a:pt x="128" y="64"/>
                      <a:pt x="128" y="64"/>
                    </a:cubicBezTo>
                    <a:cubicBezTo>
                      <a:pt x="128" y="28"/>
                      <a:pt x="99" y="0"/>
                      <a:pt x="64"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nvGrpSpPr>
              <p:cNvPr id="122" name="Group 121"/>
              <p:cNvGrpSpPr/>
              <p:nvPr/>
            </p:nvGrpSpPr>
            <p:grpSpPr>
              <a:xfrm>
                <a:off x="5912120" y="1509565"/>
                <a:ext cx="415613" cy="789842"/>
                <a:chOff x="5891442" y="1525281"/>
                <a:chExt cx="415613" cy="789842"/>
              </a:xfrm>
            </p:grpSpPr>
            <p:sp>
              <p:nvSpPr>
                <p:cNvPr id="123" name="Freeform 32"/>
                <p:cNvSpPr>
                  <a:spLocks/>
                </p:cNvSpPr>
                <p:nvPr/>
              </p:nvSpPr>
              <p:spPr bwMode="auto">
                <a:xfrm>
                  <a:off x="5891442" y="1676878"/>
                  <a:ext cx="415613" cy="638245"/>
                </a:xfrm>
                <a:custGeom>
                  <a:avLst/>
                  <a:gdLst>
                    <a:gd name="T0" fmla="*/ 64 w 64"/>
                    <a:gd name="T1" fmla="*/ 19 h 125"/>
                    <a:gd name="T2" fmla="*/ 45 w 64"/>
                    <a:gd name="T3" fmla="*/ 0 h 125"/>
                    <a:gd name="T4" fmla="*/ 27 w 64"/>
                    <a:gd name="T5" fmla="*/ 0 h 125"/>
                    <a:gd name="T6" fmla="*/ 26 w 64"/>
                    <a:gd name="T7" fmla="*/ 0 h 125"/>
                    <a:gd name="T8" fmla="*/ 18 w 64"/>
                    <a:gd name="T9" fmla="*/ 0 h 125"/>
                    <a:gd name="T10" fmla="*/ 0 w 64"/>
                    <a:gd name="T11" fmla="*/ 19 h 125"/>
                    <a:gd name="T12" fmla="*/ 0 w 64"/>
                    <a:gd name="T13" fmla="*/ 19 h 125"/>
                    <a:gd name="T14" fmla="*/ 0 w 64"/>
                    <a:gd name="T15" fmla="*/ 55 h 125"/>
                    <a:gd name="T16" fmla="*/ 6 w 64"/>
                    <a:gd name="T17" fmla="*/ 61 h 125"/>
                    <a:gd name="T18" fmla="*/ 12 w 64"/>
                    <a:gd name="T19" fmla="*/ 55 h 125"/>
                    <a:gd name="T20" fmla="*/ 12 w 64"/>
                    <a:gd name="T21" fmla="*/ 33 h 125"/>
                    <a:gd name="T22" fmla="*/ 12 w 64"/>
                    <a:gd name="T23" fmla="*/ 21 h 125"/>
                    <a:gd name="T24" fmla="*/ 15 w 64"/>
                    <a:gd name="T25" fmla="*/ 21 h 125"/>
                    <a:gd name="T26" fmla="*/ 15 w 64"/>
                    <a:gd name="T27" fmla="*/ 34 h 125"/>
                    <a:gd name="T28" fmla="*/ 15 w 64"/>
                    <a:gd name="T29" fmla="*/ 57 h 125"/>
                    <a:gd name="T30" fmla="*/ 15 w 64"/>
                    <a:gd name="T31" fmla="*/ 61 h 125"/>
                    <a:gd name="T32" fmla="*/ 15 w 64"/>
                    <a:gd name="T33" fmla="*/ 117 h 125"/>
                    <a:gd name="T34" fmla="*/ 22 w 64"/>
                    <a:gd name="T35" fmla="*/ 125 h 125"/>
                    <a:gd name="T36" fmla="*/ 30 w 64"/>
                    <a:gd name="T37" fmla="*/ 117 h 125"/>
                    <a:gd name="T38" fmla="*/ 30 w 64"/>
                    <a:gd name="T39" fmla="*/ 61 h 125"/>
                    <a:gd name="T40" fmla="*/ 33 w 64"/>
                    <a:gd name="T41" fmla="*/ 61 h 125"/>
                    <a:gd name="T42" fmla="*/ 33 w 64"/>
                    <a:gd name="T43" fmla="*/ 117 h 125"/>
                    <a:gd name="T44" fmla="*/ 41 w 64"/>
                    <a:gd name="T45" fmla="*/ 125 h 125"/>
                    <a:gd name="T46" fmla="*/ 49 w 64"/>
                    <a:gd name="T47" fmla="*/ 117 h 125"/>
                    <a:gd name="T48" fmla="*/ 49 w 64"/>
                    <a:gd name="T49" fmla="*/ 61 h 125"/>
                    <a:gd name="T50" fmla="*/ 49 w 64"/>
                    <a:gd name="T51" fmla="*/ 57 h 125"/>
                    <a:gd name="T52" fmla="*/ 49 w 64"/>
                    <a:gd name="T53" fmla="*/ 34 h 125"/>
                    <a:gd name="T54" fmla="*/ 49 w 64"/>
                    <a:gd name="T55" fmla="*/ 21 h 125"/>
                    <a:gd name="T56" fmla="*/ 52 w 64"/>
                    <a:gd name="T57" fmla="*/ 21 h 125"/>
                    <a:gd name="T58" fmla="*/ 52 w 64"/>
                    <a:gd name="T59" fmla="*/ 33 h 125"/>
                    <a:gd name="T60" fmla="*/ 52 w 64"/>
                    <a:gd name="T61" fmla="*/ 55 h 125"/>
                    <a:gd name="T62" fmla="*/ 58 w 64"/>
                    <a:gd name="T63" fmla="*/ 61 h 125"/>
                    <a:gd name="T64" fmla="*/ 64 w 64"/>
                    <a:gd name="T65" fmla="*/ 55 h 125"/>
                    <a:gd name="T66" fmla="*/ 64 w 64"/>
                    <a:gd name="T67" fmla="*/ 19 h 125"/>
                    <a:gd name="T68" fmla="*/ 64 w 64"/>
                    <a:gd name="T69" fmla="*/ 19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125">
                      <a:moveTo>
                        <a:pt x="64" y="19"/>
                      </a:moveTo>
                      <a:cubicBezTo>
                        <a:pt x="64" y="8"/>
                        <a:pt x="56" y="0"/>
                        <a:pt x="45" y="0"/>
                      </a:cubicBezTo>
                      <a:cubicBezTo>
                        <a:pt x="27" y="0"/>
                        <a:pt x="27" y="0"/>
                        <a:pt x="27" y="0"/>
                      </a:cubicBezTo>
                      <a:cubicBezTo>
                        <a:pt x="26" y="0"/>
                        <a:pt x="26" y="0"/>
                        <a:pt x="26" y="0"/>
                      </a:cubicBezTo>
                      <a:cubicBezTo>
                        <a:pt x="18" y="0"/>
                        <a:pt x="18" y="0"/>
                        <a:pt x="18" y="0"/>
                      </a:cubicBezTo>
                      <a:cubicBezTo>
                        <a:pt x="8" y="0"/>
                        <a:pt x="0" y="8"/>
                        <a:pt x="0" y="19"/>
                      </a:cubicBezTo>
                      <a:cubicBezTo>
                        <a:pt x="0" y="19"/>
                        <a:pt x="0" y="19"/>
                        <a:pt x="0" y="19"/>
                      </a:cubicBezTo>
                      <a:cubicBezTo>
                        <a:pt x="0" y="55"/>
                        <a:pt x="0" y="55"/>
                        <a:pt x="0" y="55"/>
                      </a:cubicBezTo>
                      <a:cubicBezTo>
                        <a:pt x="0" y="58"/>
                        <a:pt x="3" y="61"/>
                        <a:pt x="6" y="61"/>
                      </a:cubicBezTo>
                      <a:cubicBezTo>
                        <a:pt x="9" y="61"/>
                        <a:pt x="12" y="58"/>
                        <a:pt x="12" y="55"/>
                      </a:cubicBezTo>
                      <a:cubicBezTo>
                        <a:pt x="12" y="33"/>
                        <a:pt x="12" y="33"/>
                        <a:pt x="12" y="33"/>
                      </a:cubicBezTo>
                      <a:cubicBezTo>
                        <a:pt x="12" y="21"/>
                        <a:pt x="12" y="21"/>
                        <a:pt x="12" y="21"/>
                      </a:cubicBezTo>
                      <a:cubicBezTo>
                        <a:pt x="15" y="21"/>
                        <a:pt x="15" y="21"/>
                        <a:pt x="15" y="21"/>
                      </a:cubicBezTo>
                      <a:cubicBezTo>
                        <a:pt x="15" y="34"/>
                        <a:pt x="15" y="34"/>
                        <a:pt x="15" y="34"/>
                      </a:cubicBezTo>
                      <a:cubicBezTo>
                        <a:pt x="15" y="57"/>
                        <a:pt x="15" y="57"/>
                        <a:pt x="15" y="57"/>
                      </a:cubicBezTo>
                      <a:cubicBezTo>
                        <a:pt x="15" y="61"/>
                        <a:pt x="15" y="61"/>
                        <a:pt x="15" y="61"/>
                      </a:cubicBezTo>
                      <a:cubicBezTo>
                        <a:pt x="15" y="117"/>
                        <a:pt x="15" y="117"/>
                        <a:pt x="15" y="117"/>
                      </a:cubicBezTo>
                      <a:cubicBezTo>
                        <a:pt x="15" y="121"/>
                        <a:pt x="18" y="125"/>
                        <a:pt x="22" y="125"/>
                      </a:cubicBezTo>
                      <a:cubicBezTo>
                        <a:pt x="27" y="125"/>
                        <a:pt x="30" y="121"/>
                        <a:pt x="30" y="117"/>
                      </a:cubicBezTo>
                      <a:cubicBezTo>
                        <a:pt x="30" y="61"/>
                        <a:pt x="30" y="61"/>
                        <a:pt x="30" y="61"/>
                      </a:cubicBezTo>
                      <a:cubicBezTo>
                        <a:pt x="33" y="61"/>
                        <a:pt x="33" y="61"/>
                        <a:pt x="33" y="61"/>
                      </a:cubicBezTo>
                      <a:cubicBezTo>
                        <a:pt x="33" y="117"/>
                        <a:pt x="33" y="117"/>
                        <a:pt x="33" y="117"/>
                      </a:cubicBezTo>
                      <a:cubicBezTo>
                        <a:pt x="33" y="121"/>
                        <a:pt x="37" y="125"/>
                        <a:pt x="41" y="125"/>
                      </a:cubicBezTo>
                      <a:cubicBezTo>
                        <a:pt x="46" y="125"/>
                        <a:pt x="49" y="121"/>
                        <a:pt x="49" y="117"/>
                      </a:cubicBezTo>
                      <a:cubicBezTo>
                        <a:pt x="49" y="61"/>
                        <a:pt x="49" y="61"/>
                        <a:pt x="49" y="61"/>
                      </a:cubicBezTo>
                      <a:cubicBezTo>
                        <a:pt x="49" y="57"/>
                        <a:pt x="49" y="57"/>
                        <a:pt x="49" y="57"/>
                      </a:cubicBezTo>
                      <a:cubicBezTo>
                        <a:pt x="49" y="34"/>
                        <a:pt x="49" y="34"/>
                        <a:pt x="49" y="34"/>
                      </a:cubicBezTo>
                      <a:cubicBezTo>
                        <a:pt x="49" y="21"/>
                        <a:pt x="49" y="21"/>
                        <a:pt x="49" y="21"/>
                      </a:cubicBezTo>
                      <a:cubicBezTo>
                        <a:pt x="52" y="21"/>
                        <a:pt x="52" y="21"/>
                        <a:pt x="52" y="21"/>
                      </a:cubicBezTo>
                      <a:cubicBezTo>
                        <a:pt x="52" y="33"/>
                        <a:pt x="52" y="33"/>
                        <a:pt x="52" y="33"/>
                      </a:cubicBezTo>
                      <a:cubicBezTo>
                        <a:pt x="52" y="55"/>
                        <a:pt x="52" y="55"/>
                        <a:pt x="52" y="55"/>
                      </a:cubicBezTo>
                      <a:cubicBezTo>
                        <a:pt x="52" y="58"/>
                        <a:pt x="55" y="61"/>
                        <a:pt x="58" y="61"/>
                      </a:cubicBezTo>
                      <a:cubicBezTo>
                        <a:pt x="61" y="61"/>
                        <a:pt x="64" y="58"/>
                        <a:pt x="64" y="55"/>
                      </a:cubicBezTo>
                      <a:cubicBezTo>
                        <a:pt x="64" y="19"/>
                        <a:pt x="64" y="19"/>
                        <a:pt x="64" y="19"/>
                      </a:cubicBezTo>
                      <a:cubicBezTo>
                        <a:pt x="64" y="19"/>
                        <a:pt x="64" y="19"/>
                        <a:pt x="64" y="19"/>
                      </a:cubicBezTo>
                      <a:close/>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4" name="Oval 31"/>
                <p:cNvSpPr>
                  <a:spLocks noChangeArrowheads="1"/>
                </p:cNvSpPr>
                <p:nvPr/>
              </p:nvSpPr>
              <p:spPr bwMode="auto">
                <a:xfrm>
                  <a:off x="6008210" y="1525281"/>
                  <a:ext cx="182076" cy="148960"/>
                </a:xfrm>
                <a:prstGeom prst="ellipse">
                  <a:avLst/>
                </a:pr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grpSp>
      </p:grpSp>
      <p:sp>
        <p:nvSpPr>
          <p:cNvPr id="125" name="TextBox 124"/>
          <p:cNvSpPr txBox="1"/>
          <p:nvPr/>
        </p:nvSpPr>
        <p:spPr>
          <a:xfrm>
            <a:off x="6300226" y="386658"/>
            <a:ext cx="641971" cy="276999"/>
          </a:xfrm>
          <a:prstGeom prst="rect">
            <a:avLst/>
          </a:prstGeom>
          <a:noFill/>
        </p:spPr>
        <p:txBody>
          <a:bodyPr wrap="none" lIns="0" tIns="0" rIns="0" bIns="0" rtlCol="0" anchor="b" anchorCtr="1">
            <a:spAutoFit/>
          </a:bodyPr>
          <a:lstStyle/>
          <a:p>
            <a:pPr algn="ctr"/>
            <a:r>
              <a:rPr lang="en-GB" dirty="0" smtClean="0">
                <a:solidFill>
                  <a:srgbClr val="22505F"/>
                </a:solidFill>
                <a:cs typeface="Calibri" pitchFamily="34" charset="0"/>
              </a:rPr>
              <a:t>Region</a:t>
            </a:r>
            <a:endParaRPr lang="en-US" dirty="0">
              <a:solidFill>
                <a:srgbClr val="22505F"/>
              </a:solidFill>
              <a:cs typeface="Calibri" pitchFamily="34" charset="0"/>
            </a:endParaRPr>
          </a:p>
        </p:txBody>
      </p:sp>
      <p:sp>
        <p:nvSpPr>
          <p:cNvPr id="126" name="Textfeld 1655"/>
          <p:cNvSpPr txBox="1">
            <a:spLocks noChangeArrowheads="1"/>
          </p:cNvSpPr>
          <p:nvPr/>
        </p:nvSpPr>
        <p:spPr bwMode="gray">
          <a:xfrm>
            <a:off x="6110693" y="3376295"/>
            <a:ext cx="128240" cy="215444"/>
          </a:xfrm>
          <a:prstGeom prst="rect">
            <a:avLst/>
          </a:prstGeom>
          <a:noFill/>
          <a:ln w="9525">
            <a:noFill/>
            <a:miter lim="800000"/>
            <a:headEnd/>
            <a:tailEnd/>
          </a:ln>
        </p:spPr>
        <p:txBody>
          <a:bodyPr wrap="none" lIns="0" tIns="0" rIns="0" bIns="0" anchor="ctr">
            <a:spAutoFit/>
          </a:bodyPr>
          <a:lstStyle/>
          <a:p>
            <a:pPr algn="r">
              <a:spcAft>
                <a:spcPts val="600"/>
              </a:spcAft>
            </a:pPr>
            <a:r>
              <a:rPr lang="de-DE" sz="1400" dirty="0" smtClean="0">
                <a:solidFill>
                  <a:schemeClr val="bg1"/>
                </a:solidFill>
                <a:cs typeface="Calibri" pitchFamily="34" charset="0"/>
              </a:rPr>
              <a:t>%</a:t>
            </a:r>
            <a:endParaRPr lang="de-DE" sz="1400" dirty="0">
              <a:solidFill>
                <a:schemeClr val="bg1"/>
              </a:solidFill>
              <a:cs typeface="Calibri" pitchFamily="34" charset="0"/>
            </a:endParaRPr>
          </a:p>
        </p:txBody>
      </p:sp>
      <p:sp>
        <p:nvSpPr>
          <p:cNvPr id="127" name="Rechteck 92"/>
          <p:cNvSpPr/>
          <p:nvPr/>
        </p:nvSpPr>
        <p:spPr bwMode="gray">
          <a:xfrm>
            <a:off x="1079470" y="3697011"/>
            <a:ext cx="1481175" cy="430887"/>
          </a:xfrm>
          <a:prstGeom prst="rect">
            <a:avLst/>
          </a:prstGeom>
        </p:spPr>
        <p:txBody>
          <a:bodyPr wrap="none" lIns="0" tIns="0" rIns="0" bIns="0" anchor="ctr">
            <a:spAutoFit/>
          </a:bodyPr>
          <a:lstStyle/>
          <a:p>
            <a:pPr algn="ctr">
              <a:spcAft>
                <a:spcPts val="300"/>
              </a:spcAft>
              <a:defRPr/>
            </a:pPr>
            <a:r>
              <a:rPr lang="de-DE" sz="1200" kern="0" dirty="0" smtClean="0">
                <a:solidFill>
                  <a:schemeClr val="bg1"/>
                </a:solidFill>
                <a:cs typeface="Calibri" pitchFamily="34" charset="0"/>
              </a:rPr>
              <a:t>C1: </a:t>
            </a:r>
            <a:r>
              <a:rPr lang="de-DE" sz="2800" kern="0" dirty="0" smtClean="0">
                <a:solidFill>
                  <a:srgbClr val="C00000"/>
                </a:solidFill>
                <a:cs typeface="Calibri" pitchFamily="34" charset="0"/>
              </a:rPr>
              <a:t>39% </a:t>
            </a:r>
            <a:r>
              <a:rPr lang="de-DE" kern="0" dirty="0" smtClean="0">
                <a:solidFill>
                  <a:srgbClr val="C00000"/>
                </a:solidFill>
                <a:cs typeface="Calibri" pitchFamily="34" charset="0"/>
              </a:rPr>
              <a:t>(28%)</a:t>
            </a:r>
            <a:endParaRPr lang="de-DE" sz="2800" kern="0" dirty="0">
              <a:solidFill>
                <a:srgbClr val="C00000"/>
              </a:solidFill>
              <a:cs typeface="Calibri" pitchFamily="34" charset="0"/>
            </a:endParaRPr>
          </a:p>
        </p:txBody>
      </p:sp>
      <p:sp>
        <p:nvSpPr>
          <p:cNvPr id="128" name="Freeform 5"/>
          <p:cNvSpPr>
            <a:spLocks noChangeAspect="1" noEditPoints="1"/>
          </p:cNvSpPr>
          <p:nvPr/>
        </p:nvSpPr>
        <p:spPr bwMode="gray">
          <a:xfrm>
            <a:off x="690409" y="4099555"/>
            <a:ext cx="162629" cy="312642"/>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bg2"/>
          </a:solidFill>
          <a:ln w="9525">
            <a:noFill/>
            <a:round/>
            <a:headEnd/>
            <a:tailEnd/>
          </a:ln>
          <a:effectLst/>
          <a:scene3d>
            <a:camera prst="orthographicFront"/>
            <a:lightRig rig="twoPt" dir="t">
              <a:rot lat="0" lon="0" rev="8400000"/>
            </a:lightRig>
          </a:scene3d>
          <a:sp3d extrusionH="63500" prstMaterial="matte"/>
        </p:spPr>
        <p:txBody>
          <a:bodyPr/>
          <a:lstStyle/>
          <a:p>
            <a:pPr>
              <a:defRPr/>
            </a:pPr>
            <a:endParaRPr lang="de-DE" kern="0" dirty="0">
              <a:solidFill>
                <a:sysClr val="windowText" lastClr="000000"/>
              </a:solidFill>
              <a:cs typeface="Calibri" pitchFamily="34" charset="0"/>
            </a:endParaRPr>
          </a:p>
        </p:txBody>
      </p:sp>
      <p:sp>
        <p:nvSpPr>
          <p:cNvPr id="129" name="Freeform 5"/>
          <p:cNvSpPr>
            <a:spLocks noChangeAspect="1" noEditPoints="1"/>
          </p:cNvSpPr>
          <p:nvPr/>
        </p:nvSpPr>
        <p:spPr bwMode="gray">
          <a:xfrm>
            <a:off x="1511529" y="4099555"/>
            <a:ext cx="162629" cy="312642"/>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tx1">
              <a:lumMod val="75000"/>
            </a:schemeClr>
          </a:solidFill>
          <a:ln w="9525">
            <a:noFill/>
            <a:round/>
            <a:headEnd/>
            <a:tailEnd/>
          </a:ln>
          <a:effectLst/>
          <a:scene3d>
            <a:camera prst="orthographicFront"/>
            <a:lightRig rig="twoPt" dir="t">
              <a:rot lat="0" lon="0" rev="8400000"/>
            </a:lightRig>
          </a:scene3d>
          <a:sp3d extrusionH="63500" prstMaterial="matte"/>
        </p:spPr>
        <p:txBody>
          <a:bodyPr/>
          <a:lstStyle/>
          <a:p>
            <a:pPr>
              <a:defRPr/>
            </a:pPr>
            <a:endParaRPr lang="de-DE" kern="0" dirty="0">
              <a:solidFill>
                <a:sysClr val="windowText" lastClr="000000"/>
              </a:solidFill>
              <a:cs typeface="Calibri" pitchFamily="34" charset="0"/>
            </a:endParaRPr>
          </a:p>
        </p:txBody>
      </p:sp>
      <p:sp>
        <p:nvSpPr>
          <p:cNvPr id="130" name="Freeform 5"/>
          <p:cNvSpPr>
            <a:spLocks noChangeAspect="1" noEditPoints="1"/>
          </p:cNvSpPr>
          <p:nvPr/>
        </p:nvSpPr>
        <p:spPr bwMode="gray">
          <a:xfrm>
            <a:off x="1922089" y="4099555"/>
            <a:ext cx="162629" cy="312642"/>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tx1">
              <a:lumMod val="75000"/>
            </a:schemeClr>
          </a:solidFill>
          <a:ln w="9525">
            <a:noFill/>
            <a:round/>
            <a:headEnd/>
            <a:tailEnd/>
          </a:ln>
          <a:effectLst/>
          <a:scene3d>
            <a:camera prst="orthographicFront"/>
            <a:lightRig rig="twoPt" dir="t">
              <a:rot lat="0" lon="0" rev="8400000"/>
            </a:lightRig>
          </a:scene3d>
          <a:sp3d extrusionH="63500" prstMaterial="matte"/>
        </p:spPr>
        <p:txBody>
          <a:bodyPr/>
          <a:lstStyle/>
          <a:p>
            <a:pPr>
              <a:defRPr/>
            </a:pPr>
            <a:endParaRPr lang="de-DE" kern="0" dirty="0">
              <a:solidFill>
                <a:sysClr val="windowText" lastClr="000000"/>
              </a:solidFill>
              <a:cs typeface="Calibri" pitchFamily="34" charset="0"/>
            </a:endParaRPr>
          </a:p>
        </p:txBody>
      </p:sp>
      <p:sp>
        <p:nvSpPr>
          <p:cNvPr id="131" name="Freeform 5"/>
          <p:cNvSpPr>
            <a:spLocks noChangeAspect="1" noEditPoints="1"/>
          </p:cNvSpPr>
          <p:nvPr/>
        </p:nvSpPr>
        <p:spPr bwMode="gray">
          <a:xfrm>
            <a:off x="895689" y="4099555"/>
            <a:ext cx="162629" cy="312642"/>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bg2"/>
          </a:solidFill>
          <a:ln w="9525">
            <a:noFill/>
            <a:round/>
            <a:headEnd/>
            <a:tailEnd/>
          </a:ln>
          <a:effectLst/>
          <a:scene3d>
            <a:camera prst="orthographicFront"/>
            <a:lightRig rig="twoPt" dir="t">
              <a:rot lat="0" lon="0" rev="8400000"/>
            </a:lightRig>
          </a:scene3d>
          <a:sp3d extrusionH="63500" prstMaterial="matte"/>
        </p:spPr>
        <p:txBody>
          <a:bodyPr/>
          <a:lstStyle/>
          <a:p>
            <a:pPr>
              <a:defRPr/>
            </a:pPr>
            <a:endParaRPr lang="de-DE" kern="0" dirty="0">
              <a:solidFill>
                <a:sysClr val="windowText" lastClr="000000"/>
              </a:solidFill>
              <a:cs typeface="Calibri" pitchFamily="34" charset="0"/>
            </a:endParaRPr>
          </a:p>
        </p:txBody>
      </p:sp>
      <p:sp>
        <p:nvSpPr>
          <p:cNvPr id="132" name="Freeform 5"/>
          <p:cNvSpPr>
            <a:spLocks noChangeAspect="1" noEditPoints="1"/>
          </p:cNvSpPr>
          <p:nvPr/>
        </p:nvSpPr>
        <p:spPr bwMode="gray">
          <a:xfrm>
            <a:off x="1716809" y="4099555"/>
            <a:ext cx="162629" cy="312642"/>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tx1">
              <a:lumMod val="75000"/>
            </a:schemeClr>
          </a:solidFill>
          <a:ln w="9525">
            <a:noFill/>
            <a:round/>
            <a:headEnd/>
            <a:tailEnd/>
          </a:ln>
          <a:effectLst/>
          <a:scene3d>
            <a:camera prst="orthographicFront"/>
            <a:lightRig rig="twoPt" dir="t">
              <a:rot lat="0" lon="0" rev="8400000"/>
            </a:lightRig>
          </a:scene3d>
          <a:sp3d extrusionH="63500" prstMaterial="matte"/>
        </p:spPr>
        <p:txBody>
          <a:bodyPr/>
          <a:lstStyle/>
          <a:p>
            <a:pPr>
              <a:defRPr/>
            </a:pPr>
            <a:endParaRPr lang="de-DE" kern="0" dirty="0">
              <a:solidFill>
                <a:sysClr val="windowText" lastClr="000000"/>
              </a:solidFill>
              <a:cs typeface="Calibri" pitchFamily="34" charset="0"/>
            </a:endParaRPr>
          </a:p>
        </p:txBody>
      </p:sp>
      <p:sp>
        <p:nvSpPr>
          <p:cNvPr id="133" name="Freeform 5"/>
          <p:cNvSpPr>
            <a:spLocks noChangeAspect="1" noEditPoints="1"/>
          </p:cNvSpPr>
          <p:nvPr/>
        </p:nvSpPr>
        <p:spPr bwMode="gray">
          <a:xfrm>
            <a:off x="2127368" y="4099555"/>
            <a:ext cx="162629" cy="312642"/>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tx1">
              <a:lumMod val="75000"/>
            </a:schemeClr>
          </a:solidFill>
          <a:ln w="9525">
            <a:noFill/>
            <a:round/>
            <a:headEnd/>
            <a:tailEnd/>
          </a:ln>
          <a:effectLst/>
          <a:scene3d>
            <a:camera prst="orthographicFront"/>
            <a:lightRig rig="twoPt" dir="t">
              <a:rot lat="0" lon="0" rev="8400000"/>
            </a:lightRig>
          </a:scene3d>
          <a:sp3d extrusionH="63500" prstMaterial="matte"/>
        </p:spPr>
        <p:txBody>
          <a:bodyPr/>
          <a:lstStyle/>
          <a:p>
            <a:pPr>
              <a:defRPr/>
            </a:pPr>
            <a:endParaRPr lang="de-DE" kern="0" dirty="0">
              <a:solidFill>
                <a:sysClr val="windowText" lastClr="000000"/>
              </a:solidFill>
              <a:cs typeface="Calibri" pitchFamily="34" charset="0"/>
            </a:endParaRPr>
          </a:p>
        </p:txBody>
      </p:sp>
      <p:sp>
        <p:nvSpPr>
          <p:cNvPr id="134" name="Freeform 5"/>
          <p:cNvSpPr>
            <a:spLocks noChangeAspect="1" noEditPoints="1"/>
          </p:cNvSpPr>
          <p:nvPr/>
        </p:nvSpPr>
        <p:spPr bwMode="gray">
          <a:xfrm>
            <a:off x="1100969" y="4099555"/>
            <a:ext cx="162629" cy="312642"/>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bg2"/>
          </a:solidFill>
          <a:ln w="9525">
            <a:noFill/>
            <a:round/>
            <a:headEnd/>
            <a:tailEnd/>
          </a:ln>
          <a:effectLst/>
          <a:scene3d>
            <a:camera prst="orthographicFront"/>
            <a:lightRig rig="twoPt" dir="t">
              <a:rot lat="0" lon="0" rev="8400000"/>
            </a:lightRig>
          </a:scene3d>
          <a:sp3d extrusionH="63500" prstMaterial="matte"/>
        </p:spPr>
        <p:txBody>
          <a:bodyPr/>
          <a:lstStyle/>
          <a:p>
            <a:pPr>
              <a:defRPr/>
            </a:pPr>
            <a:endParaRPr lang="de-DE" kern="0" dirty="0">
              <a:solidFill>
                <a:sysClr val="windowText" lastClr="000000"/>
              </a:solidFill>
              <a:cs typeface="Calibri" pitchFamily="34" charset="0"/>
            </a:endParaRPr>
          </a:p>
        </p:txBody>
      </p:sp>
      <p:sp>
        <p:nvSpPr>
          <p:cNvPr id="135" name="Freeform 5"/>
          <p:cNvSpPr>
            <a:spLocks noChangeAspect="1" noEditPoints="1"/>
          </p:cNvSpPr>
          <p:nvPr/>
        </p:nvSpPr>
        <p:spPr bwMode="gray">
          <a:xfrm>
            <a:off x="2537932" y="4099555"/>
            <a:ext cx="162629" cy="312642"/>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tx1">
              <a:lumMod val="75000"/>
            </a:schemeClr>
          </a:solidFill>
          <a:ln w="9525">
            <a:noFill/>
            <a:round/>
            <a:headEnd/>
            <a:tailEnd/>
          </a:ln>
          <a:effectLst/>
          <a:scene3d>
            <a:camera prst="orthographicFront"/>
            <a:lightRig rig="twoPt" dir="t">
              <a:rot lat="0" lon="0" rev="8400000"/>
            </a:lightRig>
          </a:scene3d>
          <a:sp3d extrusionH="63500" prstMaterial="matte"/>
        </p:spPr>
        <p:txBody>
          <a:bodyPr/>
          <a:lstStyle/>
          <a:p>
            <a:pPr>
              <a:defRPr/>
            </a:pPr>
            <a:endParaRPr lang="de-DE" kern="0" dirty="0">
              <a:solidFill>
                <a:sysClr val="windowText" lastClr="000000"/>
              </a:solidFill>
              <a:cs typeface="Calibri" pitchFamily="34" charset="0"/>
            </a:endParaRPr>
          </a:p>
        </p:txBody>
      </p:sp>
      <p:sp>
        <p:nvSpPr>
          <p:cNvPr id="136" name="Freeform 5"/>
          <p:cNvSpPr>
            <a:spLocks noChangeAspect="1" noEditPoints="1"/>
          </p:cNvSpPr>
          <p:nvPr/>
        </p:nvSpPr>
        <p:spPr bwMode="gray">
          <a:xfrm>
            <a:off x="1306249" y="4099555"/>
            <a:ext cx="162629" cy="312642"/>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gradFill>
            <a:gsLst>
              <a:gs pos="62000">
                <a:schemeClr val="bg2"/>
              </a:gs>
              <a:gs pos="100000">
                <a:schemeClr val="tx1">
                  <a:lumMod val="75000"/>
                </a:schemeClr>
              </a:gs>
            </a:gsLst>
            <a:lin ang="5400000" scaled="1"/>
          </a:gradFill>
          <a:ln w="9525">
            <a:noFill/>
            <a:round/>
            <a:headEnd/>
            <a:tailEnd/>
          </a:ln>
          <a:effectLst/>
          <a:scene3d>
            <a:camera prst="orthographicFront"/>
            <a:lightRig rig="twoPt" dir="t">
              <a:rot lat="0" lon="0" rev="8400000"/>
            </a:lightRig>
          </a:scene3d>
          <a:sp3d extrusionH="63500" prstMaterial="matte"/>
        </p:spPr>
        <p:txBody>
          <a:bodyPr/>
          <a:lstStyle/>
          <a:p>
            <a:endParaRPr lang="de-DE" kern="0" dirty="0">
              <a:solidFill>
                <a:sysClr val="windowText" lastClr="000000"/>
              </a:solidFill>
              <a:cs typeface="Calibri" pitchFamily="34" charset="0"/>
            </a:endParaRPr>
          </a:p>
        </p:txBody>
      </p:sp>
      <p:sp>
        <p:nvSpPr>
          <p:cNvPr id="137" name="Freeform 5"/>
          <p:cNvSpPr>
            <a:spLocks noChangeAspect="1" noEditPoints="1"/>
          </p:cNvSpPr>
          <p:nvPr/>
        </p:nvSpPr>
        <p:spPr bwMode="gray">
          <a:xfrm>
            <a:off x="2332648" y="4099555"/>
            <a:ext cx="162629" cy="312642"/>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tx1">
              <a:lumMod val="75000"/>
            </a:schemeClr>
          </a:solidFill>
          <a:ln w="9525">
            <a:noFill/>
            <a:round/>
            <a:headEnd/>
            <a:tailEnd/>
          </a:ln>
          <a:effectLst/>
          <a:scene3d>
            <a:camera prst="orthographicFront"/>
            <a:lightRig rig="twoPt" dir="t">
              <a:rot lat="0" lon="0" rev="8400000"/>
            </a:lightRig>
          </a:scene3d>
          <a:sp3d extrusionH="63500" prstMaterial="matte"/>
        </p:spPr>
        <p:txBody>
          <a:bodyPr/>
          <a:lstStyle/>
          <a:p>
            <a:pPr>
              <a:defRPr/>
            </a:pPr>
            <a:endParaRPr lang="de-DE" kern="0" dirty="0">
              <a:solidFill>
                <a:sysClr val="windowText" lastClr="000000"/>
              </a:solidFill>
              <a:cs typeface="Calibri" pitchFamily="34" charset="0"/>
            </a:endParaRPr>
          </a:p>
        </p:txBody>
      </p:sp>
      <p:sp>
        <p:nvSpPr>
          <p:cNvPr id="138" name="Rechteck 92"/>
          <p:cNvSpPr/>
          <p:nvPr/>
        </p:nvSpPr>
        <p:spPr bwMode="gray">
          <a:xfrm>
            <a:off x="1115189" y="4333071"/>
            <a:ext cx="1481175" cy="430887"/>
          </a:xfrm>
          <a:prstGeom prst="rect">
            <a:avLst/>
          </a:prstGeom>
        </p:spPr>
        <p:txBody>
          <a:bodyPr wrap="none" lIns="0" tIns="0" rIns="0" bIns="0" anchor="ctr">
            <a:spAutoFit/>
          </a:bodyPr>
          <a:lstStyle/>
          <a:p>
            <a:pPr algn="ctr">
              <a:spcAft>
                <a:spcPts val="300"/>
              </a:spcAft>
              <a:defRPr/>
            </a:pPr>
            <a:r>
              <a:rPr lang="de-DE" sz="1200" kern="0" dirty="0" smtClean="0">
                <a:solidFill>
                  <a:schemeClr val="bg1"/>
                </a:solidFill>
                <a:cs typeface="Calibri" pitchFamily="34" charset="0"/>
              </a:rPr>
              <a:t>C2: </a:t>
            </a:r>
            <a:r>
              <a:rPr lang="de-DE" sz="2800" kern="0" dirty="0" smtClean="0">
                <a:solidFill>
                  <a:srgbClr val="C00000"/>
                </a:solidFill>
                <a:cs typeface="Calibri" pitchFamily="34" charset="0"/>
              </a:rPr>
              <a:t>15% </a:t>
            </a:r>
            <a:r>
              <a:rPr lang="de-DE" kern="0" dirty="0" smtClean="0">
                <a:solidFill>
                  <a:srgbClr val="C00000"/>
                </a:solidFill>
                <a:cs typeface="Calibri" pitchFamily="34" charset="0"/>
              </a:rPr>
              <a:t>(21%)</a:t>
            </a:r>
            <a:endParaRPr lang="de-DE" sz="2800" kern="0" dirty="0">
              <a:solidFill>
                <a:srgbClr val="C00000"/>
              </a:solidFill>
              <a:cs typeface="Calibri" pitchFamily="34" charset="0"/>
            </a:endParaRPr>
          </a:p>
        </p:txBody>
      </p:sp>
      <p:sp>
        <p:nvSpPr>
          <p:cNvPr id="139" name="Freeform 5"/>
          <p:cNvSpPr>
            <a:spLocks noChangeAspect="1" noEditPoints="1"/>
          </p:cNvSpPr>
          <p:nvPr/>
        </p:nvSpPr>
        <p:spPr bwMode="gray">
          <a:xfrm>
            <a:off x="715725" y="4760446"/>
            <a:ext cx="162629" cy="312969"/>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bg2"/>
          </a:solidFill>
          <a:ln w="9525">
            <a:noFill/>
            <a:round/>
            <a:headEnd/>
            <a:tailEnd/>
          </a:ln>
          <a:effectLst/>
          <a:scene3d>
            <a:camera prst="orthographicFront"/>
            <a:lightRig rig="twoPt" dir="t">
              <a:rot lat="0" lon="0" rev="8400000"/>
            </a:lightRig>
          </a:scene3d>
          <a:sp3d extrusionH="63500" prstMaterial="matte"/>
        </p:spPr>
        <p:txBody>
          <a:bodyPr/>
          <a:lstStyle/>
          <a:p>
            <a:pPr>
              <a:defRPr/>
            </a:pPr>
            <a:endParaRPr lang="de-DE" kern="0" dirty="0">
              <a:solidFill>
                <a:sysClr val="windowText" lastClr="000000"/>
              </a:solidFill>
              <a:cs typeface="Calibri" pitchFamily="34" charset="0"/>
            </a:endParaRPr>
          </a:p>
        </p:txBody>
      </p:sp>
      <p:sp>
        <p:nvSpPr>
          <p:cNvPr id="140" name="Freeform 5"/>
          <p:cNvSpPr>
            <a:spLocks noChangeAspect="1" noEditPoints="1"/>
          </p:cNvSpPr>
          <p:nvPr/>
        </p:nvSpPr>
        <p:spPr bwMode="gray">
          <a:xfrm>
            <a:off x="1123207" y="4760446"/>
            <a:ext cx="162629" cy="312969"/>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tx1">
              <a:lumMod val="75000"/>
            </a:schemeClr>
          </a:solidFill>
          <a:ln w="9525">
            <a:noFill/>
            <a:round/>
            <a:headEnd/>
            <a:tailEnd/>
          </a:ln>
          <a:effectLst/>
          <a:scene3d>
            <a:camera prst="orthographicFront"/>
            <a:lightRig rig="twoPt" dir="t">
              <a:rot lat="0" lon="0" rev="8400000"/>
            </a:lightRig>
          </a:scene3d>
          <a:sp3d extrusionH="63500" prstMaterial="matte"/>
        </p:spPr>
        <p:txBody>
          <a:bodyPr/>
          <a:lstStyle/>
          <a:p>
            <a:endParaRPr lang="de-DE" kern="0" dirty="0">
              <a:solidFill>
                <a:sysClr val="windowText" lastClr="000000"/>
              </a:solidFill>
              <a:cs typeface="Calibri" pitchFamily="34" charset="0"/>
            </a:endParaRPr>
          </a:p>
        </p:txBody>
      </p:sp>
      <p:sp>
        <p:nvSpPr>
          <p:cNvPr id="141" name="Freeform 5"/>
          <p:cNvSpPr>
            <a:spLocks noChangeAspect="1" noEditPoints="1"/>
          </p:cNvSpPr>
          <p:nvPr/>
        </p:nvSpPr>
        <p:spPr bwMode="gray">
          <a:xfrm>
            <a:off x="1530689" y="4760446"/>
            <a:ext cx="162629" cy="312969"/>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tx1">
              <a:lumMod val="75000"/>
            </a:schemeClr>
          </a:solidFill>
          <a:ln w="9525">
            <a:noFill/>
            <a:round/>
            <a:headEnd/>
            <a:tailEnd/>
          </a:ln>
          <a:effectLst/>
          <a:scene3d>
            <a:camera prst="orthographicFront"/>
            <a:lightRig rig="twoPt" dir="t">
              <a:rot lat="0" lon="0" rev="8400000"/>
            </a:lightRig>
          </a:scene3d>
          <a:sp3d extrusionH="63500" prstMaterial="matte"/>
        </p:spPr>
        <p:txBody>
          <a:bodyPr/>
          <a:lstStyle/>
          <a:p>
            <a:pPr>
              <a:defRPr/>
            </a:pPr>
            <a:endParaRPr lang="de-DE" kern="0" dirty="0">
              <a:solidFill>
                <a:sysClr val="windowText" lastClr="000000"/>
              </a:solidFill>
              <a:cs typeface="Calibri" pitchFamily="34" charset="0"/>
            </a:endParaRPr>
          </a:p>
        </p:txBody>
      </p:sp>
      <p:sp>
        <p:nvSpPr>
          <p:cNvPr id="142" name="Freeform 5"/>
          <p:cNvSpPr>
            <a:spLocks noChangeAspect="1" noEditPoints="1"/>
          </p:cNvSpPr>
          <p:nvPr/>
        </p:nvSpPr>
        <p:spPr bwMode="gray">
          <a:xfrm>
            <a:off x="1938171" y="4760446"/>
            <a:ext cx="162629" cy="312969"/>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tx1">
              <a:lumMod val="75000"/>
            </a:schemeClr>
          </a:solidFill>
          <a:ln w="9525">
            <a:noFill/>
            <a:round/>
            <a:headEnd/>
            <a:tailEnd/>
          </a:ln>
          <a:effectLst/>
          <a:scene3d>
            <a:camera prst="orthographicFront"/>
            <a:lightRig rig="twoPt" dir="t">
              <a:rot lat="0" lon="0" rev="8400000"/>
            </a:lightRig>
          </a:scene3d>
          <a:sp3d extrusionH="63500" prstMaterial="matte"/>
        </p:spPr>
        <p:txBody>
          <a:bodyPr/>
          <a:lstStyle/>
          <a:p>
            <a:pPr>
              <a:defRPr/>
            </a:pPr>
            <a:endParaRPr lang="de-DE" kern="0" dirty="0">
              <a:solidFill>
                <a:sysClr val="windowText" lastClr="000000"/>
              </a:solidFill>
              <a:cs typeface="Calibri" pitchFamily="34" charset="0"/>
            </a:endParaRPr>
          </a:p>
        </p:txBody>
      </p:sp>
      <p:sp>
        <p:nvSpPr>
          <p:cNvPr id="143" name="Freeform 5"/>
          <p:cNvSpPr>
            <a:spLocks noChangeAspect="1" noEditPoints="1"/>
          </p:cNvSpPr>
          <p:nvPr/>
        </p:nvSpPr>
        <p:spPr bwMode="gray">
          <a:xfrm>
            <a:off x="919466" y="4760446"/>
            <a:ext cx="162629" cy="312969"/>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gradFill>
            <a:gsLst>
              <a:gs pos="0">
                <a:schemeClr val="bg2"/>
              </a:gs>
              <a:gs pos="100000">
                <a:schemeClr val="tx1">
                  <a:lumMod val="75000"/>
                </a:schemeClr>
              </a:gs>
            </a:gsLst>
            <a:lin ang="5400000" scaled="1"/>
          </a:gradFill>
          <a:ln w="9525">
            <a:noFill/>
            <a:round/>
            <a:headEnd/>
            <a:tailEnd/>
          </a:ln>
          <a:effectLst/>
          <a:scene3d>
            <a:camera prst="orthographicFront"/>
            <a:lightRig rig="twoPt" dir="t">
              <a:rot lat="0" lon="0" rev="8400000"/>
            </a:lightRig>
          </a:scene3d>
          <a:sp3d extrusionH="63500" prstMaterial="matte"/>
        </p:spPr>
        <p:txBody>
          <a:bodyPr/>
          <a:lstStyle/>
          <a:p>
            <a:endParaRPr lang="de-DE" kern="0" dirty="0">
              <a:solidFill>
                <a:sysClr val="windowText" lastClr="000000"/>
              </a:solidFill>
              <a:cs typeface="Calibri" pitchFamily="34" charset="0"/>
            </a:endParaRPr>
          </a:p>
        </p:txBody>
      </p:sp>
      <p:sp>
        <p:nvSpPr>
          <p:cNvPr id="144" name="Freeform 5"/>
          <p:cNvSpPr>
            <a:spLocks noChangeAspect="1" noEditPoints="1"/>
          </p:cNvSpPr>
          <p:nvPr/>
        </p:nvSpPr>
        <p:spPr bwMode="gray">
          <a:xfrm>
            <a:off x="1734430" y="4760446"/>
            <a:ext cx="162629" cy="312969"/>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tx1">
              <a:lumMod val="75000"/>
            </a:schemeClr>
          </a:solidFill>
          <a:ln w="9525">
            <a:noFill/>
            <a:round/>
            <a:headEnd/>
            <a:tailEnd/>
          </a:ln>
          <a:effectLst/>
          <a:scene3d>
            <a:camera prst="orthographicFront"/>
            <a:lightRig rig="twoPt" dir="t">
              <a:rot lat="0" lon="0" rev="8400000"/>
            </a:lightRig>
          </a:scene3d>
          <a:sp3d extrusionH="63500" prstMaterial="matte"/>
        </p:spPr>
        <p:txBody>
          <a:bodyPr/>
          <a:lstStyle/>
          <a:p>
            <a:pPr>
              <a:defRPr/>
            </a:pPr>
            <a:endParaRPr lang="de-DE" kern="0" dirty="0">
              <a:solidFill>
                <a:sysClr val="windowText" lastClr="000000"/>
              </a:solidFill>
              <a:cs typeface="Calibri" pitchFamily="34" charset="0"/>
            </a:endParaRPr>
          </a:p>
        </p:txBody>
      </p:sp>
      <p:sp>
        <p:nvSpPr>
          <p:cNvPr id="145" name="Freeform 5"/>
          <p:cNvSpPr>
            <a:spLocks noChangeAspect="1" noEditPoints="1"/>
          </p:cNvSpPr>
          <p:nvPr/>
        </p:nvSpPr>
        <p:spPr bwMode="gray">
          <a:xfrm>
            <a:off x="2141912" y="4760446"/>
            <a:ext cx="162629" cy="312969"/>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tx1">
              <a:lumMod val="75000"/>
            </a:schemeClr>
          </a:solidFill>
          <a:ln w="9525">
            <a:noFill/>
            <a:round/>
            <a:headEnd/>
            <a:tailEnd/>
          </a:ln>
          <a:effectLst/>
          <a:scene3d>
            <a:camera prst="orthographicFront"/>
            <a:lightRig rig="twoPt" dir="t">
              <a:rot lat="0" lon="0" rev="8400000"/>
            </a:lightRig>
          </a:scene3d>
          <a:sp3d extrusionH="63500" prstMaterial="matte"/>
        </p:spPr>
        <p:txBody>
          <a:bodyPr/>
          <a:lstStyle/>
          <a:p>
            <a:pPr>
              <a:defRPr/>
            </a:pPr>
            <a:endParaRPr lang="de-DE" kern="0" dirty="0">
              <a:solidFill>
                <a:sysClr val="windowText" lastClr="000000"/>
              </a:solidFill>
              <a:cs typeface="Calibri" pitchFamily="34" charset="0"/>
            </a:endParaRPr>
          </a:p>
        </p:txBody>
      </p:sp>
      <p:sp>
        <p:nvSpPr>
          <p:cNvPr id="146" name="Freeform 5"/>
          <p:cNvSpPr>
            <a:spLocks noChangeAspect="1" noEditPoints="1"/>
          </p:cNvSpPr>
          <p:nvPr/>
        </p:nvSpPr>
        <p:spPr bwMode="gray">
          <a:xfrm>
            <a:off x="2345653" y="4760446"/>
            <a:ext cx="162629" cy="312969"/>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tx1">
              <a:lumMod val="75000"/>
            </a:schemeClr>
          </a:solidFill>
          <a:ln w="9525">
            <a:noFill/>
            <a:round/>
            <a:headEnd/>
            <a:tailEnd/>
          </a:ln>
          <a:effectLst/>
          <a:scene3d>
            <a:camera prst="orthographicFront"/>
            <a:lightRig rig="twoPt" dir="t">
              <a:rot lat="0" lon="0" rev="8400000"/>
            </a:lightRig>
          </a:scene3d>
          <a:sp3d extrusionH="63500" prstMaterial="matte"/>
        </p:spPr>
        <p:txBody>
          <a:bodyPr/>
          <a:lstStyle/>
          <a:p>
            <a:pPr>
              <a:defRPr/>
            </a:pPr>
            <a:endParaRPr lang="de-DE" kern="0" dirty="0">
              <a:solidFill>
                <a:sysClr val="windowText" lastClr="000000"/>
              </a:solidFill>
              <a:cs typeface="Calibri" pitchFamily="34" charset="0"/>
            </a:endParaRPr>
          </a:p>
        </p:txBody>
      </p:sp>
      <p:sp>
        <p:nvSpPr>
          <p:cNvPr id="147" name="Freeform 5"/>
          <p:cNvSpPr>
            <a:spLocks noChangeAspect="1" noEditPoints="1"/>
          </p:cNvSpPr>
          <p:nvPr/>
        </p:nvSpPr>
        <p:spPr bwMode="gray">
          <a:xfrm>
            <a:off x="2549398" y="4760446"/>
            <a:ext cx="162629" cy="312969"/>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tx1">
              <a:lumMod val="75000"/>
            </a:schemeClr>
          </a:solidFill>
          <a:ln w="9525">
            <a:noFill/>
            <a:round/>
            <a:headEnd/>
            <a:tailEnd/>
          </a:ln>
          <a:effectLst/>
          <a:scene3d>
            <a:camera prst="orthographicFront"/>
            <a:lightRig rig="twoPt" dir="t">
              <a:rot lat="0" lon="0" rev="8400000"/>
            </a:lightRig>
          </a:scene3d>
          <a:sp3d extrusionH="63500" prstMaterial="matte"/>
        </p:spPr>
        <p:txBody>
          <a:bodyPr/>
          <a:lstStyle/>
          <a:p>
            <a:pPr>
              <a:defRPr/>
            </a:pPr>
            <a:endParaRPr lang="de-DE" kern="0" dirty="0">
              <a:solidFill>
                <a:sysClr val="windowText" lastClr="000000"/>
              </a:solidFill>
              <a:cs typeface="Calibri" pitchFamily="34" charset="0"/>
            </a:endParaRPr>
          </a:p>
        </p:txBody>
      </p:sp>
      <p:sp>
        <p:nvSpPr>
          <p:cNvPr id="155" name="Freeform 5"/>
          <p:cNvSpPr>
            <a:spLocks noChangeAspect="1" noEditPoints="1"/>
          </p:cNvSpPr>
          <p:nvPr/>
        </p:nvSpPr>
        <p:spPr bwMode="gray">
          <a:xfrm>
            <a:off x="1326948" y="4760446"/>
            <a:ext cx="162629" cy="312969"/>
          </a:xfrm>
          <a:custGeom>
            <a:avLst/>
            <a:gdLst>
              <a:gd name="T0" fmla="*/ 195 w 721"/>
              <a:gd name="T1" fmla="*/ 161 h 1779"/>
              <a:gd name="T2" fmla="*/ 360 w 721"/>
              <a:gd name="T3" fmla="*/ 0 h 1779"/>
              <a:gd name="T4" fmla="*/ 526 w 721"/>
              <a:gd name="T5" fmla="*/ 161 h 1779"/>
              <a:gd name="T6" fmla="*/ 360 w 721"/>
              <a:gd name="T7" fmla="*/ 369 h 1779"/>
              <a:gd name="T8" fmla="*/ 195 w 721"/>
              <a:gd name="T9" fmla="*/ 161 h 1779"/>
              <a:gd name="T10" fmla="*/ 696 w 721"/>
              <a:gd name="T11" fmla="*/ 593 h 1779"/>
              <a:gd name="T12" fmla="*/ 497 w 721"/>
              <a:gd name="T13" fmla="*/ 393 h 1779"/>
              <a:gd name="T14" fmla="*/ 360 w 721"/>
              <a:gd name="T15" fmla="*/ 449 h 1779"/>
              <a:gd name="T16" fmla="*/ 223 w 721"/>
              <a:gd name="T17" fmla="*/ 393 h 1779"/>
              <a:gd name="T18" fmla="*/ 24 w 721"/>
              <a:gd name="T19" fmla="*/ 593 h 1779"/>
              <a:gd name="T20" fmla="*/ 0 w 721"/>
              <a:gd name="T21" fmla="*/ 1031 h 1779"/>
              <a:gd name="T22" fmla="*/ 65 w 721"/>
              <a:gd name="T23" fmla="*/ 1096 h 1779"/>
              <a:gd name="T24" fmla="*/ 130 w 721"/>
              <a:gd name="T25" fmla="*/ 1031 h 1779"/>
              <a:gd name="T26" fmla="*/ 141 w 721"/>
              <a:gd name="T27" fmla="*/ 614 h 1779"/>
              <a:gd name="T28" fmla="*/ 158 w 721"/>
              <a:gd name="T29" fmla="*/ 598 h 1779"/>
              <a:gd name="T30" fmla="*/ 174 w 721"/>
              <a:gd name="T31" fmla="*/ 614 h 1779"/>
              <a:gd name="T32" fmla="*/ 174 w 721"/>
              <a:gd name="T33" fmla="*/ 1084 h 1779"/>
              <a:gd name="T34" fmla="*/ 174 w 721"/>
              <a:gd name="T35" fmla="*/ 1122 h 1779"/>
              <a:gd name="T36" fmla="*/ 177 w 721"/>
              <a:gd name="T37" fmla="*/ 1707 h 1779"/>
              <a:gd name="T38" fmla="*/ 249 w 721"/>
              <a:gd name="T39" fmla="*/ 1779 h 1779"/>
              <a:gd name="T40" fmla="*/ 321 w 721"/>
              <a:gd name="T41" fmla="*/ 1707 h 1779"/>
              <a:gd name="T42" fmla="*/ 344 w 721"/>
              <a:gd name="T43" fmla="*/ 1122 h 1779"/>
              <a:gd name="T44" fmla="*/ 360 w 721"/>
              <a:gd name="T45" fmla="*/ 1106 h 1779"/>
              <a:gd name="T46" fmla="*/ 376 w 721"/>
              <a:gd name="T47" fmla="*/ 1122 h 1779"/>
              <a:gd name="T48" fmla="*/ 399 w 721"/>
              <a:gd name="T49" fmla="*/ 1707 h 1779"/>
              <a:gd name="T50" fmla="*/ 471 w 721"/>
              <a:gd name="T51" fmla="*/ 1779 h 1779"/>
              <a:gd name="T52" fmla="*/ 544 w 721"/>
              <a:gd name="T53" fmla="*/ 1707 h 1779"/>
              <a:gd name="T54" fmla="*/ 546 w 721"/>
              <a:gd name="T55" fmla="*/ 1122 h 1779"/>
              <a:gd name="T56" fmla="*/ 546 w 721"/>
              <a:gd name="T57" fmla="*/ 1084 h 1779"/>
              <a:gd name="T58" fmla="*/ 547 w 721"/>
              <a:gd name="T59" fmla="*/ 614 h 1779"/>
              <a:gd name="T60" fmla="*/ 563 w 721"/>
              <a:gd name="T61" fmla="*/ 598 h 1779"/>
              <a:gd name="T62" fmla="*/ 579 w 721"/>
              <a:gd name="T63" fmla="*/ 614 h 1779"/>
              <a:gd name="T64" fmla="*/ 590 w 721"/>
              <a:gd name="T65" fmla="*/ 1031 h 1779"/>
              <a:gd name="T66" fmla="*/ 655 w 721"/>
              <a:gd name="T67" fmla="*/ 1096 h 1779"/>
              <a:gd name="T68" fmla="*/ 721 w 721"/>
              <a:gd name="T69" fmla="*/ 1031 h 1779"/>
              <a:gd name="T70" fmla="*/ 696 w 721"/>
              <a:gd name="T71" fmla="*/ 593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1" h="1779">
                <a:moveTo>
                  <a:pt x="195" y="161"/>
                </a:moveTo>
                <a:cubicBezTo>
                  <a:pt x="195" y="59"/>
                  <a:pt x="269" y="0"/>
                  <a:pt x="360" y="0"/>
                </a:cubicBezTo>
                <a:cubicBezTo>
                  <a:pt x="452" y="0"/>
                  <a:pt x="526" y="59"/>
                  <a:pt x="526" y="161"/>
                </a:cubicBezTo>
                <a:cubicBezTo>
                  <a:pt x="526" y="263"/>
                  <a:pt x="446" y="369"/>
                  <a:pt x="360" y="369"/>
                </a:cubicBezTo>
                <a:cubicBezTo>
                  <a:pt x="275" y="369"/>
                  <a:pt x="195" y="263"/>
                  <a:pt x="195" y="161"/>
                </a:cubicBezTo>
                <a:close/>
                <a:moveTo>
                  <a:pt x="696" y="593"/>
                </a:moveTo>
                <a:cubicBezTo>
                  <a:pt x="696" y="474"/>
                  <a:pt x="572" y="393"/>
                  <a:pt x="497" y="393"/>
                </a:cubicBezTo>
                <a:cubicBezTo>
                  <a:pt x="421" y="393"/>
                  <a:pt x="420" y="449"/>
                  <a:pt x="360" y="449"/>
                </a:cubicBezTo>
                <a:cubicBezTo>
                  <a:pt x="301" y="449"/>
                  <a:pt x="283" y="393"/>
                  <a:pt x="223" y="393"/>
                </a:cubicBezTo>
                <a:cubicBezTo>
                  <a:pt x="164" y="393"/>
                  <a:pt x="24" y="474"/>
                  <a:pt x="24" y="593"/>
                </a:cubicBezTo>
                <a:cubicBezTo>
                  <a:pt x="0" y="1031"/>
                  <a:pt x="0" y="1031"/>
                  <a:pt x="0" y="1031"/>
                </a:cubicBezTo>
                <a:cubicBezTo>
                  <a:pt x="0" y="1067"/>
                  <a:pt x="29" y="1096"/>
                  <a:pt x="65" y="1096"/>
                </a:cubicBezTo>
                <a:cubicBezTo>
                  <a:pt x="101" y="1096"/>
                  <a:pt x="130" y="1067"/>
                  <a:pt x="130" y="1031"/>
                </a:cubicBezTo>
                <a:cubicBezTo>
                  <a:pt x="141" y="614"/>
                  <a:pt x="141" y="614"/>
                  <a:pt x="141" y="614"/>
                </a:cubicBezTo>
                <a:cubicBezTo>
                  <a:pt x="141" y="605"/>
                  <a:pt x="149" y="598"/>
                  <a:pt x="158" y="598"/>
                </a:cubicBezTo>
                <a:cubicBezTo>
                  <a:pt x="166" y="598"/>
                  <a:pt x="174" y="605"/>
                  <a:pt x="174" y="614"/>
                </a:cubicBezTo>
                <a:cubicBezTo>
                  <a:pt x="174" y="1084"/>
                  <a:pt x="174" y="1084"/>
                  <a:pt x="174" y="1084"/>
                </a:cubicBezTo>
                <a:cubicBezTo>
                  <a:pt x="174" y="1122"/>
                  <a:pt x="174" y="1122"/>
                  <a:pt x="174" y="1122"/>
                </a:cubicBezTo>
                <a:cubicBezTo>
                  <a:pt x="177" y="1707"/>
                  <a:pt x="177" y="1707"/>
                  <a:pt x="177" y="1707"/>
                </a:cubicBezTo>
                <a:cubicBezTo>
                  <a:pt x="177" y="1747"/>
                  <a:pt x="209" y="1779"/>
                  <a:pt x="249" y="1779"/>
                </a:cubicBezTo>
                <a:cubicBezTo>
                  <a:pt x="289" y="1779"/>
                  <a:pt x="321" y="1747"/>
                  <a:pt x="321" y="1707"/>
                </a:cubicBezTo>
                <a:cubicBezTo>
                  <a:pt x="344" y="1122"/>
                  <a:pt x="344" y="1122"/>
                  <a:pt x="344" y="1122"/>
                </a:cubicBezTo>
                <a:cubicBezTo>
                  <a:pt x="344" y="1113"/>
                  <a:pt x="351" y="1106"/>
                  <a:pt x="360" y="1106"/>
                </a:cubicBezTo>
                <a:cubicBezTo>
                  <a:pt x="369" y="1106"/>
                  <a:pt x="376" y="1113"/>
                  <a:pt x="376" y="1122"/>
                </a:cubicBezTo>
                <a:cubicBezTo>
                  <a:pt x="399" y="1707"/>
                  <a:pt x="399" y="1707"/>
                  <a:pt x="399" y="1707"/>
                </a:cubicBezTo>
                <a:cubicBezTo>
                  <a:pt x="399" y="1747"/>
                  <a:pt x="432" y="1779"/>
                  <a:pt x="471" y="1779"/>
                </a:cubicBezTo>
                <a:cubicBezTo>
                  <a:pt x="511" y="1779"/>
                  <a:pt x="544" y="1747"/>
                  <a:pt x="544" y="1707"/>
                </a:cubicBezTo>
                <a:cubicBezTo>
                  <a:pt x="546" y="1122"/>
                  <a:pt x="546" y="1122"/>
                  <a:pt x="546" y="1122"/>
                </a:cubicBezTo>
                <a:cubicBezTo>
                  <a:pt x="546" y="1084"/>
                  <a:pt x="546" y="1084"/>
                  <a:pt x="546" y="1084"/>
                </a:cubicBezTo>
                <a:cubicBezTo>
                  <a:pt x="547" y="614"/>
                  <a:pt x="547" y="614"/>
                  <a:pt x="547" y="614"/>
                </a:cubicBezTo>
                <a:cubicBezTo>
                  <a:pt x="547" y="605"/>
                  <a:pt x="554" y="598"/>
                  <a:pt x="563" y="598"/>
                </a:cubicBezTo>
                <a:cubicBezTo>
                  <a:pt x="572" y="598"/>
                  <a:pt x="579" y="605"/>
                  <a:pt x="579" y="614"/>
                </a:cubicBezTo>
                <a:cubicBezTo>
                  <a:pt x="590" y="1031"/>
                  <a:pt x="590" y="1031"/>
                  <a:pt x="590" y="1031"/>
                </a:cubicBezTo>
                <a:cubicBezTo>
                  <a:pt x="590" y="1067"/>
                  <a:pt x="619" y="1096"/>
                  <a:pt x="655" y="1096"/>
                </a:cubicBezTo>
                <a:cubicBezTo>
                  <a:pt x="691" y="1096"/>
                  <a:pt x="721" y="1067"/>
                  <a:pt x="721" y="1031"/>
                </a:cubicBezTo>
                <a:lnTo>
                  <a:pt x="696" y="593"/>
                </a:lnTo>
                <a:close/>
              </a:path>
            </a:pathLst>
          </a:custGeom>
          <a:solidFill>
            <a:schemeClr val="tx1">
              <a:lumMod val="75000"/>
            </a:schemeClr>
          </a:solidFill>
          <a:ln w="9525">
            <a:noFill/>
            <a:round/>
            <a:headEnd/>
            <a:tailEnd/>
          </a:ln>
          <a:effectLst/>
          <a:scene3d>
            <a:camera prst="orthographicFront"/>
            <a:lightRig rig="twoPt" dir="t">
              <a:rot lat="0" lon="0" rev="8400000"/>
            </a:lightRig>
          </a:scene3d>
          <a:sp3d extrusionH="63500" prstMaterial="matte"/>
        </p:spPr>
        <p:txBody>
          <a:bodyPr/>
          <a:lstStyle/>
          <a:p>
            <a:endParaRPr lang="de-DE" kern="0" dirty="0">
              <a:solidFill>
                <a:sysClr val="windowText" lastClr="000000"/>
              </a:solidFill>
              <a:cs typeface="Calibri" pitchFamily="34" charset="0"/>
            </a:endParaRPr>
          </a:p>
        </p:txBody>
      </p:sp>
      <p:sp>
        <p:nvSpPr>
          <p:cNvPr id="158" name="TextBox 157"/>
          <p:cNvSpPr txBox="1"/>
          <p:nvPr/>
        </p:nvSpPr>
        <p:spPr>
          <a:xfrm>
            <a:off x="7371422" y="3363374"/>
            <a:ext cx="787268" cy="276999"/>
          </a:xfrm>
          <a:prstGeom prst="rect">
            <a:avLst/>
          </a:prstGeom>
          <a:noFill/>
        </p:spPr>
        <p:txBody>
          <a:bodyPr wrap="none" lIns="0" tIns="0" rIns="0" bIns="0" rtlCol="0" anchor="b" anchorCtr="1">
            <a:spAutoFit/>
          </a:bodyPr>
          <a:lstStyle/>
          <a:p>
            <a:pPr algn="ctr"/>
            <a:r>
              <a:rPr lang="en-GB" dirty="0" smtClean="0">
                <a:solidFill>
                  <a:srgbClr val="22505F"/>
                </a:solidFill>
                <a:cs typeface="Calibri" pitchFamily="34" charset="0"/>
              </a:rPr>
              <a:t>Children</a:t>
            </a:r>
            <a:endParaRPr lang="en-US" dirty="0">
              <a:solidFill>
                <a:srgbClr val="22505F"/>
              </a:solidFill>
              <a:cs typeface="Calibri" pitchFamily="34" charset="0"/>
            </a:endParaRPr>
          </a:p>
        </p:txBody>
      </p:sp>
      <p:graphicFrame>
        <p:nvGraphicFramePr>
          <p:cNvPr id="159" name="Chart 158"/>
          <p:cNvGraphicFramePr/>
          <p:nvPr>
            <p:extLst>
              <p:ext uri="{D42A27DB-BD31-4B8C-83A1-F6EECF244321}">
                <p14:modId xmlns:p14="http://schemas.microsoft.com/office/powerpoint/2010/main" val="1391045224"/>
              </p:ext>
            </p:extLst>
          </p:nvPr>
        </p:nvGraphicFramePr>
        <p:xfrm>
          <a:off x="6562818" y="3658921"/>
          <a:ext cx="2280291" cy="2047949"/>
        </p:xfrm>
        <a:graphic>
          <a:graphicData uri="http://schemas.openxmlformats.org/drawingml/2006/chart">
            <c:chart xmlns:c="http://schemas.openxmlformats.org/drawingml/2006/chart" xmlns:r="http://schemas.openxmlformats.org/officeDocument/2006/relationships" r:id="rId7"/>
          </a:graphicData>
        </a:graphic>
      </p:graphicFrame>
      <p:sp>
        <p:nvSpPr>
          <p:cNvPr id="161" name="TextBox 160"/>
          <p:cNvSpPr txBox="1"/>
          <p:nvPr/>
        </p:nvSpPr>
        <p:spPr>
          <a:xfrm>
            <a:off x="8046102" y="3701405"/>
            <a:ext cx="235578" cy="215444"/>
          </a:xfrm>
          <a:prstGeom prst="rect">
            <a:avLst/>
          </a:prstGeom>
          <a:noFill/>
        </p:spPr>
        <p:txBody>
          <a:bodyPr wrap="none" lIns="0" tIns="0" rIns="0" bIns="0" rtlCol="0" anchor="b" anchorCtr="1">
            <a:spAutoFit/>
          </a:bodyPr>
          <a:lstStyle/>
          <a:p>
            <a:pPr algn="ctr"/>
            <a:r>
              <a:rPr lang="en-GB" sz="1400" dirty="0" smtClean="0">
                <a:solidFill>
                  <a:srgbClr val="22505F"/>
                </a:solidFill>
                <a:cs typeface="Calibri" pitchFamily="34" charset="0"/>
              </a:rPr>
              <a:t>Yes</a:t>
            </a:r>
            <a:endParaRPr lang="en-US" sz="1400" dirty="0">
              <a:solidFill>
                <a:srgbClr val="22505F"/>
              </a:solidFill>
              <a:cs typeface="Calibri" pitchFamily="34" charset="0"/>
            </a:endParaRPr>
          </a:p>
        </p:txBody>
      </p:sp>
      <p:sp>
        <p:nvSpPr>
          <p:cNvPr id="162" name="TextBox 161"/>
          <p:cNvSpPr txBox="1"/>
          <p:nvPr/>
        </p:nvSpPr>
        <p:spPr>
          <a:xfrm>
            <a:off x="7075512" y="5327792"/>
            <a:ext cx="209994" cy="215444"/>
          </a:xfrm>
          <a:prstGeom prst="rect">
            <a:avLst/>
          </a:prstGeom>
          <a:noFill/>
        </p:spPr>
        <p:txBody>
          <a:bodyPr wrap="none" lIns="0" tIns="0" rIns="0" bIns="0" rtlCol="0" anchor="b" anchorCtr="1">
            <a:spAutoFit/>
          </a:bodyPr>
          <a:lstStyle/>
          <a:p>
            <a:pPr algn="ctr"/>
            <a:r>
              <a:rPr lang="en-GB" sz="1400" dirty="0" smtClean="0">
                <a:solidFill>
                  <a:srgbClr val="22505F"/>
                </a:solidFill>
                <a:cs typeface="Calibri" pitchFamily="34" charset="0"/>
              </a:rPr>
              <a:t>No</a:t>
            </a:r>
            <a:endParaRPr lang="en-US" sz="1400" dirty="0">
              <a:solidFill>
                <a:srgbClr val="22505F"/>
              </a:solidFill>
              <a:cs typeface="Calibri" pitchFamily="34" charset="0"/>
            </a:endParaRPr>
          </a:p>
        </p:txBody>
      </p:sp>
      <p:sp>
        <p:nvSpPr>
          <p:cNvPr id="163" name="TextBox 162"/>
          <p:cNvSpPr txBox="1"/>
          <p:nvPr/>
        </p:nvSpPr>
        <p:spPr>
          <a:xfrm>
            <a:off x="8687827" y="6508770"/>
            <a:ext cx="294953" cy="153888"/>
          </a:xfrm>
          <a:prstGeom prst="rect">
            <a:avLst/>
          </a:prstGeom>
          <a:noFill/>
        </p:spPr>
        <p:txBody>
          <a:bodyPr wrap="none" lIns="0" tIns="0" rIns="0" bIns="0" rtlCol="0" anchor="b" anchorCtr="1">
            <a:spAutoFit/>
          </a:bodyPr>
          <a:lstStyle/>
          <a:p>
            <a:pPr algn="ctr"/>
            <a:r>
              <a:rPr lang="en-GB" sz="1000" i="1" dirty="0" smtClean="0">
                <a:solidFill>
                  <a:srgbClr val="22505F"/>
                </a:solidFill>
                <a:cs typeface="Calibri" pitchFamily="34" charset="0"/>
              </a:rPr>
              <a:t>(AOS)</a:t>
            </a:r>
            <a:endParaRPr lang="en-US" sz="1000" i="1" dirty="0">
              <a:solidFill>
                <a:srgbClr val="22505F"/>
              </a:solidFill>
              <a:cs typeface="Calibri" pitchFamily="34" charset="0"/>
            </a:endParaRPr>
          </a:p>
        </p:txBody>
      </p:sp>
      <p:sp>
        <p:nvSpPr>
          <p:cNvPr id="99" name="Textfeld 1681"/>
          <p:cNvSpPr txBox="1">
            <a:spLocks noChangeArrowheads="1"/>
          </p:cNvSpPr>
          <p:nvPr/>
        </p:nvSpPr>
        <p:spPr bwMode="gray">
          <a:xfrm>
            <a:off x="-46776" y="6519527"/>
            <a:ext cx="3218402" cy="169277"/>
          </a:xfrm>
          <a:prstGeom prst="rect">
            <a:avLst/>
          </a:prstGeom>
          <a:noFill/>
          <a:ln w="9525">
            <a:noFill/>
            <a:miter lim="800000"/>
            <a:headEnd/>
            <a:tailEnd/>
          </a:ln>
        </p:spPr>
        <p:txBody>
          <a:bodyPr wrap="square" lIns="0" tIns="0" rIns="0" bIns="0" anchor="ctr">
            <a:spAutoFit/>
          </a:bodyPr>
          <a:lstStyle/>
          <a:p>
            <a:pPr algn="r">
              <a:spcAft>
                <a:spcPts val="600"/>
              </a:spcAft>
            </a:pPr>
            <a:r>
              <a:rPr lang="de-DE" sz="1100" b="1" i="1" dirty="0" smtClean="0">
                <a:solidFill>
                  <a:schemeClr val="bg1"/>
                </a:solidFill>
                <a:cs typeface="Calibri" pitchFamily="34" charset="0"/>
              </a:rPr>
              <a:t>( ) Figures in brackets Total Poulation aged 18+</a:t>
            </a:r>
            <a:endParaRPr lang="de-DE" sz="1100" b="1" i="1" dirty="0">
              <a:solidFill>
                <a:schemeClr val="bg1"/>
              </a:solidFill>
              <a:cs typeface="Calibri" pitchFamily="34" charset="0"/>
            </a:endParaRPr>
          </a:p>
        </p:txBody>
      </p:sp>
      <p:sp>
        <p:nvSpPr>
          <p:cNvPr id="2" name="TextBox 1"/>
          <p:cNvSpPr txBox="1"/>
          <p:nvPr/>
        </p:nvSpPr>
        <p:spPr>
          <a:xfrm>
            <a:off x="2672555" y="230613"/>
            <a:ext cx="3401395" cy="510778"/>
          </a:xfrm>
          <a:prstGeom prst="roundRect">
            <a:avLst/>
          </a:prstGeom>
          <a:solidFill>
            <a:schemeClr val="bg2"/>
          </a:solidFill>
        </p:spPr>
        <p:txBody>
          <a:bodyPr wrap="square" rtlCol="0">
            <a:spAutoFit/>
          </a:bodyPr>
          <a:lstStyle/>
          <a:p>
            <a:pPr algn="ctr"/>
            <a:r>
              <a:rPr lang="en-IE" sz="1200" b="1" dirty="0" smtClean="0"/>
              <a:t>Representative of the National Profile of those aged 18-25 in Ireland based on Census 2011 data.</a:t>
            </a:r>
            <a:endParaRPr lang="en-IE" sz="1200" b="1" dirty="0"/>
          </a:p>
        </p:txBody>
      </p:sp>
    </p:spTree>
    <p:extLst>
      <p:ext uri="{BB962C8B-B14F-4D97-AF65-F5344CB8AC3E}">
        <p14:creationId xmlns:p14="http://schemas.microsoft.com/office/powerpoint/2010/main" val="20421398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9"/>
          <p:cNvSpPr txBox="1">
            <a:spLocks noChangeArrowheads="1"/>
          </p:cNvSpPr>
          <p:nvPr/>
        </p:nvSpPr>
        <p:spPr bwMode="auto">
          <a:xfrm>
            <a:off x="84138" y="486002"/>
            <a:ext cx="1941878" cy="276999"/>
          </a:xfrm>
          <a:prstGeom prst="rect">
            <a:avLst/>
          </a:prstGeom>
          <a:noFill/>
          <a:ln w="9525">
            <a:noFill/>
            <a:miter lim="800000"/>
            <a:headEnd/>
            <a:tailEnd/>
          </a:ln>
        </p:spPr>
        <p:txBody>
          <a:bodyPr wrap="none">
            <a:spAutoFit/>
          </a:bodyPr>
          <a:lstStyle/>
          <a:p>
            <a:r>
              <a:rPr lang="en-IE" sz="1200" dirty="0">
                <a:solidFill>
                  <a:schemeClr val="accent5"/>
                </a:solidFill>
                <a:cs typeface="Calibri" pitchFamily="34" charset="0"/>
              </a:rPr>
              <a:t>(Base: All </a:t>
            </a:r>
            <a:r>
              <a:rPr lang="en-IE" sz="1200" dirty="0" smtClean="0">
                <a:solidFill>
                  <a:schemeClr val="accent5"/>
                </a:solidFill>
                <a:cs typeface="Calibri" pitchFamily="34" charset="0"/>
              </a:rPr>
              <a:t>Aged 18-25 – 412)</a:t>
            </a:r>
            <a:endParaRPr lang="en-US" sz="1200" dirty="0">
              <a:solidFill>
                <a:schemeClr val="accent5"/>
              </a:solidFill>
              <a:cs typeface="Calibri" pitchFamily="34" charset="0"/>
            </a:endParaRPr>
          </a:p>
        </p:txBody>
      </p:sp>
      <p:sp>
        <p:nvSpPr>
          <p:cNvPr id="31747" name="Text Box 2"/>
          <p:cNvSpPr txBox="1">
            <a:spLocks noChangeArrowheads="1"/>
          </p:cNvSpPr>
          <p:nvPr/>
        </p:nvSpPr>
        <p:spPr bwMode="auto">
          <a:xfrm>
            <a:off x="84138" y="86405"/>
            <a:ext cx="7531100" cy="461665"/>
          </a:xfrm>
          <a:prstGeom prst="rect">
            <a:avLst/>
          </a:prstGeom>
          <a:noFill/>
          <a:ln w="9525">
            <a:noFill/>
            <a:miter lim="800000"/>
            <a:headEnd/>
            <a:tailEnd/>
          </a:ln>
        </p:spPr>
        <p:txBody>
          <a:bodyPr>
            <a:spAutoFit/>
          </a:bodyPr>
          <a:lstStyle/>
          <a:p>
            <a:r>
              <a:rPr lang="en-IE" sz="2400" b="1" dirty="0" smtClean="0">
                <a:solidFill>
                  <a:schemeClr val="accent5"/>
                </a:solidFill>
                <a:cs typeface="Calibri" pitchFamily="34" charset="0"/>
              </a:rPr>
              <a:t>Sample Profile - II</a:t>
            </a:r>
            <a:endParaRPr lang="en-US" sz="2400" b="1" dirty="0">
              <a:solidFill>
                <a:schemeClr val="accent5"/>
              </a:solidFill>
              <a:cs typeface="Calibri" pitchFamily="34" charset="0"/>
            </a:endParaRPr>
          </a:p>
        </p:txBody>
      </p:sp>
      <p:sp>
        <p:nvSpPr>
          <p:cNvPr id="103" name="TextBox 102"/>
          <p:cNvSpPr txBox="1"/>
          <p:nvPr/>
        </p:nvSpPr>
        <p:spPr>
          <a:xfrm>
            <a:off x="942620" y="907120"/>
            <a:ext cx="1292918" cy="246221"/>
          </a:xfrm>
          <a:prstGeom prst="rect">
            <a:avLst/>
          </a:prstGeom>
          <a:noFill/>
        </p:spPr>
        <p:txBody>
          <a:bodyPr wrap="none" lIns="0" tIns="0" rIns="0" bIns="0" rtlCol="0" anchor="b" anchorCtr="1">
            <a:spAutoFit/>
          </a:bodyPr>
          <a:lstStyle/>
          <a:p>
            <a:pPr algn="ctr"/>
            <a:r>
              <a:rPr lang="en-GB" sz="1600" b="1" dirty="0" smtClean="0">
                <a:solidFill>
                  <a:srgbClr val="22505F"/>
                </a:solidFill>
                <a:cs typeface="Calibri" pitchFamily="34" charset="0"/>
              </a:rPr>
              <a:t>Working Status</a:t>
            </a:r>
            <a:endParaRPr lang="en-US" sz="1600" b="1" dirty="0">
              <a:solidFill>
                <a:srgbClr val="22505F"/>
              </a:solidFill>
              <a:cs typeface="Calibri" pitchFamily="34" charset="0"/>
            </a:endParaRPr>
          </a:p>
        </p:txBody>
      </p:sp>
      <p:graphicFrame>
        <p:nvGraphicFramePr>
          <p:cNvPr id="156" name="Chart 155"/>
          <p:cNvGraphicFramePr/>
          <p:nvPr>
            <p:extLst>
              <p:ext uri="{D42A27DB-BD31-4B8C-83A1-F6EECF244321}">
                <p14:modId xmlns:p14="http://schemas.microsoft.com/office/powerpoint/2010/main" val="1427410086"/>
              </p:ext>
            </p:extLst>
          </p:nvPr>
        </p:nvGraphicFramePr>
        <p:xfrm>
          <a:off x="2418916" y="1146875"/>
          <a:ext cx="2388781" cy="2715225"/>
        </p:xfrm>
        <a:graphic>
          <a:graphicData uri="http://schemas.openxmlformats.org/drawingml/2006/chart">
            <c:chart xmlns:c="http://schemas.openxmlformats.org/drawingml/2006/chart" xmlns:r="http://schemas.openxmlformats.org/officeDocument/2006/relationships" r:id="rId3"/>
          </a:graphicData>
        </a:graphic>
      </p:graphicFrame>
      <p:sp>
        <p:nvSpPr>
          <p:cNvPr id="157" name="Textfeld 1655"/>
          <p:cNvSpPr txBox="1">
            <a:spLocks noChangeArrowheads="1"/>
          </p:cNvSpPr>
          <p:nvPr/>
        </p:nvSpPr>
        <p:spPr bwMode="gray">
          <a:xfrm>
            <a:off x="1279923" y="1351965"/>
            <a:ext cx="1237070" cy="215444"/>
          </a:xfrm>
          <a:prstGeom prst="rect">
            <a:avLst/>
          </a:prstGeom>
          <a:noFill/>
          <a:ln w="9525">
            <a:noFill/>
            <a:miter lim="800000"/>
            <a:headEnd/>
            <a:tailEnd/>
          </a:ln>
        </p:spPr>
        <p:txBody>
          <a:bodyPr wrap="none" lIns="0" tIns="0" rIns="0" bIns="0" anchor="ctr">
            <a:spAutoFit/>
          </a:bodyPr>
          <a:lstStyle/>
          <a:p>
            <a:pPr algn="r">
              <a:spcAft>
                <a:spcPts val="600"/>
              </a:spcAft>
            </a:pPr>
            <a:r>
              <a:rPr lang="de-DE" sz="1400" dirty="0" smtClean="0">
                <a:solidFill>
                  <a:schemeClr val="bg1"/>
                </a:solidFill>
                <a:cs typeface="Calibri" pitchFamily="34" charset="0"/>
              </a:rPr>
              <a:t>Full time student</a:t>
            </a:r>
            <a:endParaRPr lang="de-DE" sz="1400" dirty="0">
              <a:solidFill>
                <a:schemeClr val="bg1"/>
              </a:solidFill>
              <a:cs typeface="Calibri" pitchFamily="34" charset="0"/>
            </a:endParaRPr>
          </a:p>
        </p:txBody>
      </p:sp>
      <p:sp>
        <p:nvSpPr>
          <p:cNvPr id="171" name="Textfeld 1656"/>
          <p:cNvSpPr txBox="1">
            <a:spLocks noChangeArrowheads="1"/>
          </p:cNvSpPr>
          <p:nvPr/>
        </p:nvSpPr>
        <p:spPr bwMode="gray">
          <a:xfrm>
            <a:off x="1256584" y="1690238"/>
            <a:ext cx="1260409" cy="236988"/>
          </a:xfrm>
          <a:prstGeom prst="rect">
            <a:avLst/>
          </a:prstGeom>
          <a:noFill/>
          <a:ln w="9525">
            <a:noFill/>
            <a:miter lim="800000"/>
            <a:headEnd/>
            <a:tailEnd/>
          </a:ln>
        </p:spPr>
        <p:txBody>
          <a:bodyPr wrap="none" lIns="0" tIns="0" rIns="0" bIns="0" anchor="ctr">
            <a:spAutoFit/>
          </a:bodyPr>
          <a:lstStyle/>
          <a:p>
            <a:pPr algn="r">
              <a:spcAft>
                <a:spcPts val="600"/>
              </a:spcAft>
            </a:pPr>
            <a:r>
              <a:rPr lang="de-DE" sz="1400" dirty="0" smtClean="0">
                <a:solidFill>
                  <a:schemeClr val="bg1"/>
                </a:solidFill>
                <a:cs typeface="Calibri" pitchFamily="34" charset="0"/>
              </a:rPr>
              <a:t>Working full time</a:t>
            </a:r>
            <a:endParaRPr lang="de-DE" sz="1400" dirty="0">
              <a:solidFill>
                <a:schemeClr val="bg1"/>
              </a:solidFill>
              <a:cs typeface="Calibri" pitchFamily="34" charset="0"/>
            </a:endParaRPr>
          </a:p>
        </p:txBody>
      </p:sp>
      <p:sp>
        <p:nvSpPr>
          <p:cNvPr id="185" name="Textfeld 1681"/>
          <p:cNvSpPr txBox="1">
            <a:spLocks noChangeArrowheads="1"/>
          </p:cNvSpPr>
          <p:nvPr/>
        </p:nvSpPr>
        <p:spPr bwMode="gray">
          <a:xfrm>
            <a:off x="1184449" y="2359861"/>
            <a:ext cx="1332544" cy="236988"/>
          </a:xfrm>
          <a:prstGeom prst="rect">
            <a:avLst/>
          </a:prstGeom>
          <a:noFill/>
          <a:ln w="9525">
            <a:noFill/>
            <a:miter lim="800000"/>
            <a:headEnd/>
            <a:tailEnd/>
          </a:ln>
        </p:spPr>
        <p:txBody>
          <a:bodyPr wrap="none" lIns="0" tIns="0" rIns="0" bIns="0" anchor="ctr">
            <a:spAutoFit/>
          </a:bodyPr>
          <a:lstStyle/>
          <a:p>
            <a:pPr algn="r">
              <a:spcAft>
                <a:spcPts val="600"/>
              </a:spcAft>
            </a:pPr>
            <a:r>
              <a:rPr lang="de-DE" sz="1400" dirty="0" smtClean="0">
                <a:solidFill>
                  <a:schemeClr val="bg1"/>
                </a:solidFill>
                <a:cs typeface="Calibri" pitchFamily="34" charset="0"/>
              </a:rPr>
              <a:t>Working part time</a:t>
            </a:r>
            <a:endParaRPr lang="de-DE" sz="1400" dirty="0">
              <a:solidFill>
                <a:schemeClr val="bg1"/>
              </a:solidFill>
              <a:cs typeface="Calibri" pitchFamily="34" charset="0"/>
            </a:endParaRPr>
          </a:p>
        </p:txBody>
      </p:sp>
      <p:sp>
        <p:nvSpPr>
          <p:cNvPr id="126" name="Textfeld 1655"/>
          <p:cNvSpPr txBox="1">
            <a:spLocks noChangeArrowheads="1"/>
          </p:cNvSpPr>
          <p:nvPr/>
        </p:nvSpPr>
        <p:spPr bwMode="gray">
          <a:xfrm>
            <a:off x="3357639" y="1105841"/>
            <a:ext cx="128240" cy="215444"/>
          </a:xfrm>
          <a:prstGeom prst="rect">
            <a:avLst/>
          </a:prstGeom>
          <a:noFill/>
          <a:ln w="9525">
            <a:noFill/>
            <a:miter lim="800000"/>
            <a:headEnd/>
            <a:tailEnd/>
          </a:ln>
        </p:spPr>
        <p:txBody>
          <a:bodyPr wrap="none" lIns="0" tIns="0" rIns="0" bIns="0" anchor="ctr">
            <a:spAutoFit/>
          </a:bodyPr>
          <a:lstStyle/>
          <a:p>
            <a:pPr algn="r">
              <a:spcAft>
                <a:spcPts val="600"/>
              </a:spcAft>
            </a:pPr>
            <a:r>
              <a:rPr lang="de-DE" sz="1400" dirty="0" smtClean="0">
                <a:solidFill>
                  <a:schemeClr val="bg1"/>
                </a:solidFill>
                <a:cs typeface="Calibri" pitchFamily="34" charset="0"/>
              </a:rPr>
              <a:t>%</a:t>
            </a:r>
            <a:endParaRPr lang="de-DE" sz="1400" dirty="0">
              <a:solidFill>
                <a:schemeClr val="bg1"/>
              </a:solidFill>
              <a:cs typeface="Calibri" pitchFamily="34" charset="0"/>
            </a:endParaRPr>
          </a:p>
        </p:txBody>
      </p:sp>
      <p:sp>
        <p:nvSpPr>
          <p:cNvPr id="158" name="TextBox 157"/>
          <p:cNvSpPr txBox="1"/>
          <p:nvPr/>
        </p:nvSpPr>
        <p:spPr>
          <a:xfrm>
            <a:off x="1487083" y="4098496"/>
            <a:ext cx="1374222" cy="246221"/>
          </a:xfrm>
          <a:prstGeom prst="rect">
            <a:avLst/>
          </a:prstGeom>
          <a:noFill/>
        </p:spPr>
        <p:txBody>
          <a:bodyPr wrap="none" lIns="0" tIns="0" rIns="0" bIns="0" rtlCol="0" anchor="b" anchorCtr="1">
            <a:spAutoFit/>
          </a:bodyPr>
          <a:lstStyle/>
          <a:p>
            <a:pPr algn="ctr"/>
            <a:r>
              <a:rPr lang="en-GB" sz="1600" b="1" dirty="0" smtClean="0">
                <a:solidFill>
                  <a:srgbClr val="22505F"/>
                </a:solidFill>
                <a:cs typeface="Calibri" pitchFamily="34" charset="0"/>
              </a:rPr>
              <a:t>Population Area</a:t>
            </a:r>
            <a:endParaRPr lang="en-US" sz="1600" b="1" dirty="0">
              <a:solidFill>
                <a:srgbClr val="22505F"/>
              </a:solidFill>
              <a:cs typeface="Calibri" pitchFamily="34" charset="0"/>
            </a:endParaRPr>
          </a:p>
        </p:txBody>
      </p:sp>
      <p:graphicFrame>
        <p:nvGraphicFramePr>
          <p:cNvPr id="159" name="Chart 158"/>
          <p:cNvGraphicFramePr/>
          <p:nvPr>
            <p:extLst>
              <p:ext uri="{D42A27DB-BD31-4B8C-83A1-F6EECF244321}">
                <p14:modId xmlns:p14="http://schemas.microsoft.com/office/powerpoint/2010/main" val="1487370165"/>
              </p:ext>
            </p:extLst>
          </p:nvPr>
        </p:nvGraphicFramePr>
        <p:xfrm>
          <a:off x="971952" y="4327636"/>
          <a:ext cx="2280291" cy="2047949"/>
        </p:xfrm>
        <a:graphic>
          <a:graphicData uri="http://schemas.openxmlformats.org/drawingml/2006/chart">
            <c:chart xmlns:c="http://schemas.openxmlformats.org/drawingml/2006/chart" xmlns:r="http://schemas.openxmlformats.org/officeDocument/2006/relationships" r:id="rId4"/>
          </a:graphicData>
        </a:graphic>
      </p:graphicFrame>
      <p:sp>
        <p:nvSpPr>
          <p:cNvPr id="161" name="TextBox 160"/>
          <p:cNvSpPr txBox="1"/>
          <p:nvPr/>
        </p:nvSpPr>
        <p:spPr>
          <a:xfrm>
            <a:off x="2522124" y="4454440"/>
            <a:ext cx="1336841" cy="215444"/>
          </a:xfrm>
          <a:prstGeom prst="rect">
            <a:avLst/>
          </a:prstGeom>
          <a:noFill/>
        </p:spPr>
        <p:txBody>
          <a:bodyPr wrap="none" lIns="0" tIns="0" rIns="0" bIns="0" rtlCol="0" anchor="b" anchorCtr="1">
            <a:spAutoFit/>
          </a:bodyPr>
          <a:lstStyle/>
          <a:p>
            <a:pPr algn="ctr"/>
            <a:r>
              <a:rPr lang="en-GB" sz="1400" dirty="0" smtClean="0">
                <a:solidFill>
                  <a:srgbClr val="22505F"/>
                </a:solidFill>
                <a:cs typeface="Calibri" pitchFamily="34" charset="0"/>
              </a:rPr>
              <a:t>&lt;1,500 population</a:t>
            </a:r>
            <a:endParaRPr lang="en-US" sz="1400" dirty="0">
              <a:solidFill>
                <a:srgbClr val="22505F"/>
              </a:solidFill>
              <a:cs typeface="Calibri" pitchFamily="34" charset="0"/>
            </a:endParaRPr>
          </a:p>
        </p:txBody>
      </p:sp>
      <p:sp>
        <p:nvSpPr>
          <p:cNvPr id="162" name="TextBox 161"/>
          <p:cNvSpPr txBox="1"/>
          <p:nvPr/>
        </p:nvSpPr>
        <p:spPr>
          <a:xfrm>
            <a:off x="432358" y="5996454"/>
            <a:ext cx="1336841" cy="215444"/>
          </a:xfrm>
          <a:prstGeom prst="rect">
            <a:avLst/>
          </a:prstGeom>
          <a:noFill/>
        </p:spPr>
        <p:txBody>
          <a:bodyPr wrap="none" lIns="0" tIns="0" rIns="0" bIns="0" rtlCol="0" anchor="b" anchorCtr="1">
            <a:spAutoFit/>
          </a:bodyPr>
          <a:lstStyle/>
          <a:p>
            <a:pPr algn="ctr"/>
            <a:r>
              <a:rPr lang="en-GB" sz="1400" dirty="0" smtClean="0">
                <a:solidFill>
                  <a:srgbClr val="22505F"/>
                </a:solidFill>
                <a:cs typeface="Calibri" pitchFamily="34" charset="0"/>
              </a:rPr>
              <a:t>1,500+ population</a:t>
            </a:r>
            <a:endParaRPr lang="en-US" sz="1400" dirty="0">
              <a:solidFill>
                <a:srgbClr val="22505F"/>
              </a:solidFill>
              <a:cs typeface="Calibri" pitchFamily="34" charset="0"/>
            </a:endParaRPr>
          </a:p>
        </p:txBody>
      </p:sp>
      <p:sp>
        <p:nvSpPr>
          <p:cNvPr id="163" name="TextBox 162"/>
          <p:cNvSpPr txBox="1"/>
          <p:nvPr/>
        </p:nvSpPr>
        <p:spPr>
          <a:xfrm>
            <a:off x="8687827" y="6508770"/>
            <a:ext cx="294953" cy="153888"/>
          </a:xfrm>
          <a:prstGeom prst="rect">
            <a:avLst/>
          </a:prstGeom>
          <a:noFill/>
        </p:spPr>
        <p:txBody>
          <a:bodyPr wrap="none" lIns="0" tIns="0" rIns="0" bIns="0" rtlCol="0" anchor="b" anchorCtr="1">
            <a:spAutoFit/>
          </a:bodyPr>
          <a:lstStyle/>
          <a:p>
            <a:pPr algn="ctr"/>
            <a:r>
              <a:rPr lang="en-GB" sz="1000" i="1" dirty="0" smtClean="0">
                <a:solidFill>
                  <a:srgbClr val="22505F"/>
                </a:solidFill>
                <a:cs typeface="Calibri" pitchFamily="34" charset="0"/>
              </a:rPr>
              <a:t>(AOS)</a:t>
            </a:r>
            <a:endParaRPr lang="en-US" sz="1000" i="1" dirty="0">
              <a:solidFill>
                <a:srgbClr val="22505F"/>
              </a:solidFill>
              <a:cs typeface="Calibri" pitchFamily="34" charset="0"/>
            </a:endParaRPr>
          </a:p>
        </p:txBody>
      </p:sp>
      <p:sp>
        <p:nvSpPr>
          <p:cNvPr id="99" name="Textfeld 1681"/>
          <p:cNvSpPr txBox="1">
            <a:spLocks noChangeArrowheads="1"/>
          </p:cNvSpPr>
          <p:nvPr/>
        </p:nvSpPr>
        <p:spPr bwMode="gray">
          <a:xfrm>
            <a:off x="1943246" y="2023214"/>
            <a:ext cx="573747" cy="215444"/>
          </a:xfrm>
          <a:prstGeom prst="rect">
            <a:avLst/>
          </a:prstGeom>
          <a:noFill/>
          <a:ln w="9525">
            <a:noFill/>
            <a:miter lim="800000"/>
            <a:headEnd/>
            <a:tailEnd/>
          </a:ln>
        </p:spPr>
        <p:txBody>
          <a:bodyPr wrap="none" lIns="0" tIns="0" rIns="0" bIns="0" anchor="ctr">
            <a:spAutoFit/>
          </a:bodyPr>
          <a:lstStyle/>
          <a:p>
            <a:pPr algn="r">
              <a:spcAft>
                <a:spcPts val="600"/>
              </a:spcAft>
            </a:pPr>
            <a:r>
              <a:rPr lang="de-DE" sz="1400" dirty="0" smtClean="0">
                <a:solidFill>
                  <a:schemeClr val="bg1"/>
                </a:solidFill>
                <a:cs typeface="Calibri" pitchFamily="34" charset="0"/>
              </a:rPr>
              <a:t>Inactive</a:t>
            </a:r>
            <a:endParaRPr lang="de-DE" sz="1400" dirty="0">
              <a:solidFill>
                <a:schemeClr val="bg1"/>
              </a:solidFill>
              <a:cs typeface="Calibri" pitchFamily="34" charset="0"/>
            </a:endParaRPr>
          </a:p>
        </p:txBody>
      </p:sp>
      <p:sp>
        <p:nvSpPr>
          <p:cNvPr id="100" name="Textfeld 1656"/>
          <p:cNvSpPr txBox="1">
            <a:spLocks noChangeArrowheads="1"/>
          </p:cNvSpPr>
          <p:nvPr/>
        </p:nvSpPr>
        <p:spPr bwMode="gray">
          <a:xfrm>
            <a:off x="1089602" y="2665859"/>
            <a:ext cx="1427391" cy="366254"/>
          </a:xfrm>
          <a:prstGeom prst="rect">
            <a:avLst/>
          </a:prstGeom>
          <a:noFill/>
          <a:ln w="9525">
            <a:noFill/>
            <a:miter lim="800000"/>
            <a:headEnd/>
            <a:tailEnd/>
          </a:ln>
        </p:spPr>
        <p:txBody>
          <a:bodyPr wrap="square" lIns="0" tIns="0" rIns="0" bIns="0" anchor="ctr">
            <a:spAutoFit/>
          </a:bodyPr>
          <a:lstStyle/>
          <a:p>
            <a:pPr algn="r">
              <a:lnSpc>
                <a:spcPct val="85000"/>
              </a:lnSpc>
            </a:pPr>
            <a:r>
              <a:rPr lang="de-DE" sz="1400" dirty="0" smtClean="0">
                <a:solidFill>
                  <a:schemeClr val="bg1"/>
                </a:solidFill>
                <a:cs typeface="Calibri" pitchFamily="34" charset="0"/>
              </a:rPr>
              <a:t>Internship/training programme</a:t>
            </a:r>
            <a:endParaRPr lang="de-DE" sz="1400" dirty="0">
              <a:solidFill>
                <a:schemeClr val="bg1"/>
              </a:solidFill>
              <a:cs typeface="Calibri" pitchFamily="34" charset="0"/>
            </a:endParaRPr>
          </a:p>
        </p:txBody>
      </p:sp>
      <p:sp>
        <p:nvSpPr>
          <p:cNvPr id="149" name="Textfeld 1681"/>
          <p:cNvSpPr txBox="1">
            <a:spLocks noChangeArrowheads="1"/>
          </p:cNvSpPr>
          <p:nvPr/>
        </p:nvSpPr>
        <p:spPr bwMode="gray">
          <a:xfrm>
            <a:off x="1746526" y="3445670"/>
            <a:ext cx="770467" cy="215444"/>
          </a:xfrm>
          <a:prstGeom prst="rect">
            <a:avLst/>
          </a:prstGeom>
          <a:noFill/>
          <a:ln w="9525">
            <a:noFill/>
            <a:miter lim="800000"/>
            <a:headEnd/>
            <a:tailEnd/>
          </a:ln>
        </p:spPr>
        <p:txBody>
          <a:bodyPr wrap="none" lIns="0" tIns="0" rIns="0" bIns="0" anchor="ctr">
            <a:spAutoFit/>
          </a:bodyPr>
          <a:lstStyle/>
          <a:p>
            <a:pPr algn="r">
              <a:spcAft>
                <a:spcPts val="600"/>
              </a:spcAft>
            </a:pPr>
            <a:r>
              <a:rPr lang="de-DE" sz="1400" dirty="0" smtClean="0">
                <a:solidFill>
                  <a:schemeClr val="bg1"/>
                </a:solidFill>
                <a:cs typeface="Calibri" pitchFamily="34" charset="0"/>
              </a:rPr>
              <a:t>Housewife</a:t>
            </a:r>
            <a:endParaRPr lang="de-DE" sz="1400" dirty="0">
              <a:solidFill>
                <a:schemeClr val="bg1"/>
              </a:solidFill>
              <a:cs typeface="Calibri" pitchFamily="34" charset="0"/>
            </a:endParaRPr>
          </a:p>
        </p:txBody>
      </p:sp>
      <p:sp>
        <p:nvSpPr>
          <p:cNvPr id="150" name="Textfeld 1681"/>
          <p:cNvSpPr txBox="1">
            <a:spLocks noChangeArrowheads="1"/>
          </p:cNvSpPr>
          <p:nvPr/>
        </p:nvSpPr>
        <p:spPr bwMode="gray">
          <a:xfrm>
            <a:off x="1226062" y="3083269"/>
            <a:ext cx="1290931" cy="215444"/>
          </a:xfrm>
          <a:prstGeom prst="rect">
            <a:avLst/>
          </a:prstGeom>
          <a:noFill/>
          <a:ln w="9525">
            <a:noFill/>
            <a:miter lim="800000"/>
            <a:headEnd/>
            <a:tailEnd/>
          </a:ln>
        </p:spPr>
        <p:txBody>
          <a:bodyPr wrap="none" lIns="0" tIns="0" rIns="0" bIns="0" anchor="ctr">
            <a:spAutoFit/>
          </a:bodyPr>
          <a:lstStyle/>
          <a:p>
            <a:pPr algn="r">
              <a:spcAft>
                <a:spcPts val="600"/>
              </a:spcAft>
            </a:pPr>
            <a:r>
              <a:rPr lang="de-DE" sz="1400" dirty="0" smtClean="0">
                <a:solidFill>
                  <a:schemeClr val="bg1"/>
                </a:solidFill>
                <a:cs typeface="Calibri" pitchFamily="34" charset="0"/>
              </a:rPr>
              <a:t>Part-time student</a:t>
            </a:r>
            <a:endParaRPr lang="de-DE" sz="1400" dirty="0">
              <a:solidFill>
                <a:schemeClr val="bg1"/>
              </a:solidFill>
              <a:cs typeface="Calibri" pitchFamily="34" charset="0"/>
            </a:endParaRPr>
          </a:p>
        </p:txBody>
      </p:sp>
      <p:sp>
        <p:nvSpPr>
          <p:cNvPr id="151" name="TextBox 150"/>
          <p:cNvSpPr txBox="1"/>
          <p:nvPr/>
        </p:nvSpPr>
        <p:spPr>
          <a:xfrm>
            <a:off x="5239030" y="907120"/>
            <a:ext cx="2339808" cy="246221"/>
          </a:xfrm>
          <a:prstGeom prst="rect">
            <a:avLst/>
          </a:prstGeom>
          <a:noFill/>
        </p:spPr>
        <p:txBody>
          <a:bodyPr wrap="none" lIns="0" tIns="0" rIns="0" bIns="0" rtlCol="0" anchor="b" anchorCtr="1">
            <a:spAutoFit/>
          </a:bodyPr>
          <a:lstStyle/>
          <a:p>
            <a:pPr algn="ctr"/>
            <a:r>
              <a:rPr lang="en-GB" sz="1600" b="1" dirty="0" smtClean="0">
                <a:solidFill>
                  <a:srgbClr val="22505F"/>
                </a:solidFill>
                <a:cs typeface="Calibri" pitchFamily="34" charset="0"/>
              </a:rPr>
              <a:t>Highest Education Received</a:t>
            </a:r>
            <a:endParaRPr lang="en-US" sz="1600" b="1" dirty="0">
              <a:solidFill>
                <a:srgbClr val="22505F"/>
              </a:solidFill>
              <a:cs typeface="Calibri" pitchFamily="34" charset="0"/>
            </a:endParaRPr>
          </a:p>
        </p:txBody>
      </p:sp>
      <p:graphicFrame>
        <p:nvGraphicFramePr>
          <p:cNvPr id="152" name="Chart 151"/>
          <p:cNvGraphicFramePr/>
          <p:nvPr>
            <p:extLst>
              <p:ext uri="{D42A27DB-BD31-4B8C-83A1-F6EECF244321}">
                <p14:modId xmlns:p14="http://schemas.microsoft.com/office/powerpoint/2010/main" val="1771357260"/>
              </p:ext>
            </p:extLst>
          </p:nvPr>
        </p:nvGraphicFramePr>
        <p:xfrm>
          <a:off x="6696091" y="1146875"/>
          <a:ext cx="2388781" cy="2715225"/>
        </p:xfrm>
        <a:graphic>
          <a:graphicData uri="http://schemas.openxmlformats.org/drawingml/2006/chart">
            <c:chart xmlns:c="http://schemas.openxmlformats.org/drawingml/2006/chart" xmlns:r="http://schemas.openxmlformats.org/officeDocument/2006/relationships" r:id="rId5"/>
          </a:graphicData>
        </a:graphic>
      </p:graphicFrame>
      <p:sp>
        <p:nvSpPr>
          <p:cNvPr id="153" name="Textfeld 1655"/>
          <p:cNvSpPr txBox="1">
            <a:spLocks noChangeArrowheads="1"/>
          </p:cNvSpPr>
          <p:nvPr/>
        </p:nvSpPr>
        <p:spPr bwMode="gray">
          <a:xfrm>
            <a:off x="6019917" y="1375715"/>
            <a:ext cx="774251" cy="215444"/>
          </a:xfrm>
          <a:prstGeom prst="rect">
            <a:avLst/>
          </a:prstGeom>
          <a:noFill/>
          <a:ln w="9525">
            <a:noFill/>
            <a:miter lim="800000"/>
            <a:headEnd/>
            <a:tailEnd/>
          </a:ln>
        </p:spPr>
        <p:txBody>
          <a:bodyPr wrap="none" lIns="0" tIns="0" rIns="0" bIns="0" anchor="ctr">
            <a:spAutoFit/>
          </a:bodyPr>
          <a:lstStyle/>
          <a:p>
            <a:pPr algn="r">
              <a:spcAft>
                <a:spcPts val="600"/>
              </a:spcAft>
            </a:pPr>
            <a:r>
              <a:rPr lang="de-DE" sz="1400" dirty="0" smtClean="0">
                <a:solidFill>
                  <a:schemeClr val="bg1"/>
                </a:solidFill>
                <a:cs typeface="Calibri" pitchFamily="34" charset="0"/>
              </a:rPr>
              <a:t>Junior cert</a:t>
            </a:r>
            <a:endParaRPr lang="de-DE" sz="1400" dirty="0">
              <a:solidFill>
                <a:schemeClr val="bg1"/>
              </a:solidFill>
              <a:cs typeface="Calibri" pitchFamily="34" charset="0"/>
            </a:endParaRPr>
          </a:p>
        </p:txBody>
      </p:sp>
      <p:sp>
        <p:nvSpPr>
          <p:cNvPr id="154" name="Textfeld 1656"/>
          <p:cNvSpPr txBox="1">
            <a:spLocks noChangeArrowheads="1"/>
          </p:cNvSpPr>
          <p:nvPr/>
        </p:nvSpPr>
        <p:spPr bwMode="gray">
          <a:xfrm>
            <a:off x="5913862" y="1784735"/>
            <a:ext cx="880306" cy="215444"/>
          </a:xfrm>
          <a:prstGeom prst="rect">
            <a:avLst/>
          </a:prstGeom>
          <a:noFill/>
          <a:ln w="9525">
            <a:noFill/>
            <a:miter lim="800000"/>
            <a:headEnd/>
            <a:tailEnd/>
          </a:ln>
        </p:spPr>
        <p:txBody>
          <a:bodyPr wrap="none" lIns="0" tIns="0" rIns="0" bIns="0" anchor="ctr">
            <a:spAutoFit/>
          </a:bodyPr>
          <a:lstStyle/>
          <a:p>
            <a:pPr algn="r">
              <a:spcAft>
                <a:spcPts val="600"/>
              </a:spcAft>
            </a:pPr>
            <a:r>
              <a:rPr lang="de-DE" sz="1400" dirty="0" smtClean="0">
                <a:solidFill>
                  <a:schemeClr val="bg1"/>
                </a:solidFill>
                <a:cs typeface="Calibri" pitchFamily="34" charset="0"/>
              </a:rPr>
              <a:t>Leaving cert</a:t>
            </a:r>
            <a:endParaRPr lang="de-DE" sz="1400" dirty="0">
              <a:solidFill>
                <a:schemeClr val="bg1"/>
              </a:solidFill>
              <a:cs typeface="Calibri" pitchFamily="34" charset="0"/>
            </a:endParaRPr>
          </a:p>
        </p:txBody>
      </p:sp>
      <p:sp>
        <p:nvSpPr>
          <p:cNvPr id="160" name="Textfeld 1681"/>
          <p:cNvSpPr txBox="1">
            <a:spLocks noChangeArrowheads="1"/>
          </p:cNvSpPr>
          <p:nvPr/>
        </p:nvSpPr>
        <p:spPr bwMode="gray">
          <a:xfrm>
            <a:off x="5068951" y="2602775"/>
            <a:ext cx="1725217" cy="215444"/>
          </a:xfrm>
          <a:prstGeom prst="rect">
            <a:avLst/>
          </a:prstGeom>
          <a:noFill/>
          <a:ln w="9525">
            <a:noFill/>
            <a:miter lim="800000"/>
            <a:headEnd/>
            <a:tailEnd/>
          </a:ln>
        </p:spPr>
        <p:txBody>
          <a:bodyPr wrap="none" lIns="0" tIns="0" rIns="0" bIns="0" anchor="ctr">
            <a:spAutoFit/>
          </a:bodyPr>
          <a:lstStyle/>
          <a:p>
            <a:pPr algn="r">
              <a:spcAft>
                <a:spcPts val="600"/>
              </a:spcAft>
            </a:pPr>
            <a:r>
              <a:rPr lang="de-DE" sz="1400" dirty="0" smtClean="0">
                <a:solidFill>
                  <a:schemeClr val="bg1"/>
                </a:solidFill>
                <a:cs typeface="Calibri" pitchFamily="34" charset="0"/>
              </a:rPr>
              <a:t>Undergrad qualification</a:t>
            </a:r>
            <a:endParaRPr lang="de-DE" sz="1400" dirty="0">
              <a:solidFill>
                <a:schemeClr val="bg1"/>
              </a:solidFill>
              <a:cs typeface="Calibri" pitchFamily="34" charset="0"/>
            </a:endParaRPr>
          </a:p>
        </p:txBody>
      </p:sp>
      <p:sp>
        <p:nvSpPr>
          <p:cNvPr id="164" name="Textfeld 1655"/>
          <p:cNvSpPr txBox="1">
            <a:spLocks noChangeArrowheads="1"/>
          </p:cNvSpPr>
          <p:nvPr/>
        </p:nvSpPr>
        <p:spPr bwMode="gray">
          <a:xfrm>
            <a:off x="7634814" y="1105841"/>
            <a:ext cx="128240" cy="215444"/>
          </a:xfrm>
          <a:prstGeom prst="rect">
            <a:avLst/>
          </a:prstGeom>
          <a:noFill/>
          <a:ln w="9525">
            <a:noFill/>
            <a:miter lim="800000"/>
            <a:headEnd/>
            <a:tailEnd/>
          </a:ln>
        </p:spPr>
        <p:txBody>
          <a:bodyPr wrap="none" lIns="0" tIns="0" rIns="0" bIns="0" anchor="ctr">
            <a:spAutoFit/>
          </a:bodyPr>
          <a:lstStyle/>
          <a:p>
            <a:pPr algn="r">
              <a:spcAft>
                <a:spcPts val="600"/>
              </a:spcAft>
            </a:pPr>
            <a:r>
              <a:rPr lang="de-DE" sz="1400" dirty="0" smtClean="0">
                <a:solidFill>
                  <a:schemeClr val="bg1"/>
                </a:solidFill>
                <a:cs typeface="Calibri" pitchFamily="34" charset="0"/>
              </a:rPr>
              <a:t>%</a:t>
            </a:r>
            <a:endParaRPr lang="de-DE" sz="1400" dirty="0">
              <a:solidFill>
                <a:schemeClr val="bg1"/>
              </a:solidFill>
              <a:cs typeface="Calibri" pitchFamily="34" charset="0"/>
            </a:endParaRPr>
          </a:p>
        </p:txBody>
      </p:sp>
      <p:sp>
        <p:nvSpPr>
          <p:cNvPr id="165" name="Textfeld 1681"/>
          <p:cNvSpPr txBox="1">
            <a:spLocks noChangeArrowheads="1"/>
          </p:cNvSpPr>
          <p:nvPr/>
        </p:nvSpPr>
        <p:spPr bwMode="gray">
          <a:xfrm>
            <a:off x="5478359" y="2193755"/>
            <a:ext cx="1315809" cy="215444"/>
          </a:xfrm>
          <a:prstGeom prst="rect">
            <a:avLst/>
          </a:prstGeom>
          <a:noFill/>
          <a:ln w="9525">
            <a:noFill/>
            <a:miter lim="800000"/>
            <a:headEnd/>
            <a:tailEnd/>
          </a:ln>
        </p:spPr>
        <p:txBody>
          <a:bodyPr wrap="none" lIns="0" tIns="0" rIns="0" bIns="0" anchor="ctr">
            <a:spAutoFit/>
          </a:bodyPr>
          <a:lstStyle/>
          <a:p>
            <a:pPr algn="r">
              <a:spcAft>
                <a:spcPts val="600"/>
              </a:spcAft>
            </a:pPr>
            <a:r>
              <a:rPr lang="de-DE" sz="1400" dirty="0" smtClean="0">
                <a:solidFill>
                  <a:schemeClr val="bg1"/>
                </a:solidFill>
                <a:cs typeface="Calibri" pitchFamily="34" charset="0"/>
              </a:rPr>
              <a:t>Techinical training</a:t>
            </a:r>
            <a:endParaRPr lang="de-DE" sz="1400" dirty="0">
              <a:solidFill>
                <a:schemeClr val="bg1"/>
              </a:solidFill>
              <a:cs typeface="Calibri" pitchFamily="34" charset="0"/>
            </a:endParaRPr>
          </a:p>
        </p:txBody>
      </p:sp>
      <p:sp>
        <p:nvSpPr>
          <p:cNvPr id="167" name="Textfeld 1681"/>
          <p:cNvSpPr txBox="1">
            <a:spLocks noChangeArrowheads="1"/>
          </p:cNvSpPr>
          <p:nvPr/>
        </p:nvSpPr>
        <p:spPr bwMode="gray">
          <a:xfrm>
            <a:off x="4493153" y="3410045"/>
            <a:ext cx="2301015" cy="215444"/>
          </a:xfrm>
          <a:prstGeom prst="rect">
            <a:avLst/>
          </a:prstGeom>
          <a:noFill/>
          <a:ln w="9525">
            <a:noFill/>
            <a:miter lim="800000"/>
            <a:headEnd/>
            <a:tailEnd/>
          </a:ln>
        </p:spPr>
        <p:txBody>
          <a:bodyPr wrap="none" lIns="0" tIns="0" rIns="0" bIns="0" anchor="ctr">
            <a:spAutoFit/>
          </a:bodyPr>
          <a:lstStyle/>
          <a:p>
            <a:pPr algn="r">
              <a:spcAft>
                <a:spcPts val="600"/>
              </a:spcAft>
            </a:pPr>
            <a:r>
              <a:rPr lang="de-DE" sz="1400" dirty="0">
                <a:solidFill>
                  <a:schemeClr val="bg1"/>
                </a:solidFill>
                <a:cs typeface="Calibri" pitchFamily="34" charset="0"/>
              </a:rPr>
              <a:t>Other professional qualification</a:t>
            </a:r>
          </a:p>
        </p:txBody>
      </p:sp>
      <p:sp>
        <p:nvSpPr>
          <p:cNvPr id="168" name="Textfeld 1681"/>
          <p:cNvSpPr txBox="1">
            <a:spLocks noChangeArrowheads="1"/>
          </p:cNvSpPr>
          <p:nvPr/>
        </p:nvSpPr>
        <p:spPr bwMode="gray">
          <a:xfrm>
            <a:off x="5209952" y="3011795"/>
            <a:ext cx="1584216" cy="215444"/>
          </a:xfrm>
          <a:prstGeom prst="rect">
            <a:avLst/>
          </a:prstGeom>
          <a:noFill/>
          <a:ln w="9525">
            <a:noFill/>
            <a:miter lim="800000"/>
            <a:headEnd/>
            <a:tailEnd/>
          </a:ln>
        </p:spPr>
        <p:txBody>
          <a:bodyPr wrap="none" lIns="0" tIns="0" rIns="0" bIns="0" anchor="ctr">
            <a:spAutoFit/>
          </a:bodyPr>
          <a:lstStyle/>
          <a:p>
            <a:pPr algn="r">
              <a:spcAft>
                <a:spcPts val="600"/>
              </a:spcAft>
            </a:pPr>
            <a:r>
              <a:rPr lang="de-DE" sz="1400" dirty="0">
                <a:solidFill>
                  <a:schemeClr val="bg1"/>
                </a:solidFill>
                <a:cs typeface="Calibri" pitchFamily="34" charset="0"/>
              </a:rPr>
              <a:t>Postgrad </a:t>
            </a:r>
            <a:r>
              <a:rPr lang="de-DE" sz="1400" dirty="0" smtClean="0">
                <a:solidFill>
                  <a:schemeClr val="bg1"/>
                </a:solidFill>
                <a:cs typeface="Calibri" pitchFamily="34" charset="0"/>
              </a:rPr>
              <a:t>qualification</a:t>
            </a:r>
            <a:endParaRPr lang="de-DE" sz="1400" dirty="0">
              <a:solidFill>
                <a:schemeClr val="bg1"/>
              </a:solidFill>
              <a:cs typeface="Calibri" pitchFamily="34" charset="0"/>
            </a:endParaRPr>
          </a:p>
        </p:txBody>
      </p:sp>
      <p:sp>
        <p:nvSpPr>
          <p:cNvPr id="169" name="TextBox 168"/>
          <p:cNvSpPr txBox="1"/>
          <p:nvPr/>
        </p:nvSpPr>
        <p:spPr>
          <a:xfrm>
            <a:off x="5170389" y="4032653"/>
            <a:ext cx="943848" cy="246221"/>
          </a:xfrm>
          <a:prstGeom prst="rect">
            <a:avLst/>
          </a:prstGeom>
          <a:noFill/>
        </p:spPr>
        <p:txBody>
          <a:bodyPr wrap="none" lIns="0" tIns="0" rIns="0" bIns="0" rtlCol="0" anchor="b" anchorCtr="1">
            <a:spAutoFit/>
          </a:bodyPr>
          <a:lstStyle/>
          <a:p>
            <a:pPr algn="ctr"/>
            <a:r>
              <a:rPr lang="en-GB" sz="1600" b="1" dirty="0" smtClean="0">
                <a:solidFill>
                  <a:srgbClr val="22505F"/>
                </a:solidFill>
                <a:cs typeface="Calibri" pitchFamily="34" charset="0"/>
              </a:rPr>
              <a:t>Nationality</a:t>
            </a:r>
            <a:endParaRPr lang="en-US" sz="1600" b="1" dirty="0">
              <a:solidFill>
                <a:srgbClr val="22505F"/>
              </a:solidFill>
              <a:cs typeface="Calibri" pitchFamily="34" charset="0"/>
            </a:endParaRPr>
          </a:p>
        </p:txBody>
      </p:sp>
      <p:graphicFrame>
        <p:nvGraphicFramePr>
          <p:cNvPr id="170" name="Chart 169"/>
          <p:cNvGraphicFramePr/>
          <p:nvPr>
            <p:extLst>
              <p:ext uri="{D42A27DB-BD31-4B8C-83A1-F6EECF244321}">
                <p14:modId xmlns:p14="http://schemas.microsoft.com/office/powerpoint/2010/main" val="2142897297"/>
              </p:ext>
            </p:extLst>
          </p:nvPr>
        </p:nvGraphicFramePr>
        <p:xfrm>
          <a:off x="5904067" y="4221606"/>
          <a:ext cx="2388781" cy="1882569"/>
        </p:xfrm>
        <a:graphic>
          <a:graphicData uri="http://schemas.openxmlformats.org/drawingml/2006/chart">
            <c:chart xmlns:c="http://schemas.openxmlformats.org/drawingml/2006/chart" xmlns:r="http://schemas.openxmlformats.org/officeDocument/2006/relationships" r:id="rId6"/>
          </a:graphicData>
        </a:graphic>
      </p:graphicFrame>
      <p:sp>
        <p:nvSpPr>
          <p:cNvPr id="172" name="Textfeld 1655"/>
          <p:cNvSpPr txBox="1">
            <a:spLocks noChangeArrowheads="1"/>
          </p:cNvSpPr>
          <p:nvPr/>
        </p:nvSpPr>
        <p:spPr bwMode="gray">
          <a:xfrm>
            <a:off x="5687955" y="4450446"/>
            <a:ext cx="314189" cy="215444"/>
          </a:xfrm>
          <a:prstGeom prst="rect">
            <a:avLst/>
          </a:prstGeom>
          <a:noFill/>
          <a:ln w="9525">
            <a:noFill/>
            <a:miter lim="800000"/>
            <a:headEnd/>
            <a:tailEnd/>
          </a:ln>
        </p:spPr>
        <p:txBody>
          <a:bodyPr wrap="none" lIns="0" tIns="0" rIns="0" bIns="0" anchor="ctr">
            <a:spAutoFit/>
          </a:bodyPr>
          <a:lstStyle/>
          <a:p>
            <a:pPr algn="r">
              <a:spcAft>
                <a:spcPts val="600"/>
              </a:spcAft>
            </a:pPr>
            <a:r>
              <a:rPr lang="de-DE" sz="1400" dirty="0" smtClean="0">
                <a:solidFill>
                  <a:schemeClr val="bg1"/>
                </a:solidFill>
                <a:cs typeface="Calibri" pitchFamily="34" charset="0"/>
              </a:rPr>
              <a:t>Irish</a:t>
            </a:r>
            <a:endParaRPr lang="de-DE" sz="1400" dirty="0">
              <a:solidFill>
                <a:schemeClr val="bg1"/>
              </a:solidFill>
              <a:cs typeface="Calibri" pitchFamily="34" charset="0"/>
            </a:endParaRPr>
          </a:p>
        </p:txBody>
      </p:sp>
      <p:sp>
        <p:nvSpPr>
          <p:cNvPr id="173" name="Textfeld 1656"/>
          <p:cNvSpPr txBox="1">
            <a:spLocks noChangeArrowheads="1"/>
          </p:cNvSpPr>
          <p:nvPr/>
        </p:nvSpPr>
        <p:spPr bwMode="gray">
          <a:xfrm>
            <a:off x="5569718" y="4859466"/>
            <a:ext cx="432426" cy="215444"/>
          </a:xfrm>
          <a:prstGeom prst="rect">
            <a:avLst/>
          </a:prstGeom>
          <a:noFill/>
          <a:ln w="9525">
            <a:noFill/>
            <a:miter lim="800000"/>
            <a:headEnd/>
            <a:tailEnd/>
          </a:ln>
        </p:spPr>
        <p:txBody>
          <a:bodyPr wrap="none" lIns="0" tIns="0" rIns="0" bIns="0" anchor="ctr">
            <a:spAutoFit/>
          </a:bodyPr>
          <a:lstStyle/>
          <a:p>
            <a:pPr algn="r">
              <a:spcAft>
                <a:spcPts val="600"/>
              </a:spcAft>
            </a:pPr>
            <a:r>
              <a:rPr lang="de-DE" sz="1400" dirty="0" smtClean="0">
                <a:solidFill>
                  <a:schemeClr val="bg1"/>
                </a:solidFill>
                <a:cs typeface="Calibri" pitchFamily="34" charset="0"/>
              </a:rPr>
              <a:t>Polish</a:t>
            </a:r>
            <a:endParaRPr lang="de-DE" sz="1400" dirty="0">
              <a:solidFill>
                <a:schemeClr val="bg1"/>
              </a:solidFill>
              <a:cs typeface="Calibri" pitchFamily="34" charset="0"/>
            </a:endParaRPr>
          </a:p>
        </p:txBody>
      </p:sp>
      <p:sp>
        <p:nvSpPr>
          <p:cNvPr id="174" name="Textfeld 1681"/>
          <p:cNvSpPr txBox="1">
            <a:spLocks noChangeArrowheads="1"/>
          </p:cNvSpPr>
          <p:nvPr/>
        </p:nvSpPr>
        <p:spPr bwMode="gray">
          <a:xfrm>
            <a:off x="5575745" y="5677506"/>
            <a:ext cx="426399" cy="215444"/>
          </a:xfrm>
          <a:prstGeom prst="rect">
            <a:avLst/>
          </a:prstGeom>
          <a:noFill/>
          <a:ln w="9525">
            <a:noFill/>
            <a:miter lim="800000"/>
            <a:headEnd/>
            <a:tailEnd/>
          </a:ln>
        </p:spPr>
        <p:txBody>
          <a:bodyPr wrap="none" lIns="0" tIns="0" rIns="0" bIns="0" anchor="ctr">
            <a:spAutoFit/>
          </a:bodyPr>
          <a:lstStyle/>
          <a:p>
            <a:pPr algn="r">
              <a:spcAft>
                <a:spcPts val="600"/>
              </a:spcAft>
            </a:pPr>
            <a:r>
              <a:rPr lang="de-DE" sz="1400" dirty="0" smtClean="0">
                <a:solidFill>
                  <a:schemeClr val="bg1"/>
                </a:solidFill>
                <a:cs typeface="Calibri" pitchFamily="34" charset="0"/>
              </a:rPr>
              <a:t>Other</a:t>
            </a:r>
            <a:endParaRPr lang="de-DE" sz="1400" dirty="0">
              <a:solidFill>
                <a:schemeClr val="bg1"/>
              </a:solidFill>
              <a:cs typeface="Calibri" pitchFamily="34" charset="0"/>
            </a:endParaRPr>
          </a:p>
        </p:txBody>
      </p:sp>
      <p:sp>
        <p:nvSpPr>
          <p:cNvPr id="175" name="Textfeld 1655"/>
          <p:cNvSpPr txBox="1">
            <a:spLocks noChangeArrowheads="1"/>
          </p:cNvSpPr>
          <p:nvPr/>
        </p:nvSpPr>
        <p:spPr bwMode="gray">
          <a:xfrm>
            <a:off x="8094645" y="4180572"/>
            <a:ext cx="128240" cy="215444"/>
          </a:xfrm>
          <a:prstGeom prst="rect">
            <a:avLst/>
          </a:prstGeom>
          <a:noFill/>
          <a:ln w="9525">
            <a:noFill/>
            <a:miter lim="800000"/>
            <a:headEnd/>
            <a:tailEnd/>
          </a:ln>
        </p:spPr>
        <p:txBody>
          <a:bodyPr wrap="none" lIns="0" tIns="0" rIns="0" bIns="0" anchor="ctr">
            <a:spAutoFit/>
          </a:bodyPr>
          <a:lstStyle/>
          <a:p>
            <a:pPr algn="r">
              <a:spcAft>
                <a:spcPts val="600"/>
              </a:spcAft>
            </a:pPr>
            <a:r>
              <a:rPr lang="de-DE" sz="1400" dirty="0" smtClean="0">
                <a:solidFill>
                  <a:schemeClr val="bg1"/>
                </a:solidFill>
                <a:cs typeface="Calibri" pitchFamily="34" charset="0"/>
              </a:rPr>
              <a:t>%</a:t>
            </a:r>
            <a:endParaRPr lang="de-DE" sz="1400" dirty="0">
              <a:solidFill>
                <a:schemeClr val="bg1"/>
              </a:solidFill>
              <a:cs typeface="Calibri" pitchFamily="34" charset="0"/>
            </a:endParaRPr>
          </a:p>
        </p:txBody>
      </p:sp>
      <p:sp>
        <p:nvSpPr>
          <p:cNvPr id="176" name="Textfeld 1681"/>
          <p:cNvSpPr txBox="1">
            <a:spLocks noChangeArrowheads="1"/>
          </p:cNvSpPr>
          <p:nvPr/>
        </p:nvSpPr>
        <p:spPr bwMode="gray">
          <a:xfrm>
            <a:off x="5532464" y="5268486"/>
            <a:ext cx="469680" cy="215444"/>
          </a:xfrm>
          <a:prstGeom prst="rect">
            <a:avLst/>
          </a:prstGeom>
          <a:noFill/>
          <a:ln w="9525">
            <a:noFill/>
            <a:miter lim="800000"/>
            <a:headEnd/>
            <a:tailEnd/>
          </a:ln>
        </p:spPr>
        <p:txBody>
          <a:bodyPr wrap="none" lIns="0" tIns="0" rIns="0" bIns="0" anchor="ctr">
            <a:spAutoFit/>
          </a:bodyPr>
          <a:lstStyle/>
          <a:p>
            <a:pPr algn="r">
              <a:spcAft>
                <a:spcPts val="600"/>
              </a:spcAft>
            </a:pPr>
            <a:r>
              <a:rPr lang="de-DE" sz="1400" dirty="0" smtClean="0">
                <a:solidFill>
                  <a:schemeClr val="bg1"/>
                </a:solidFill>
                <a:cs typeface="Calibri" pitchFamily="34" charset="0"/>
              </a:rPr>
              <a:t>British</a:t>
            </a:r>
            <a:endParaRPr lang="de-DE" sz="1400" dirty="0">
              <a:solidFill>
                <a:schemeClr val="bg1"/>
              </a:solidFill>
              <a:cs typeface="Calibri" pitchFamily="34" charset="0"/>
            </a:endParaRPr>
          </a:p>
        </p:txBody>
      </p:sp>
    </p:spTree>
    <p:extLst>
      <p:ext uri="{BB962C8B-B14F-4D97-AF65-F5344CB8AC3E}">
        <p14:creationId xmlns:p14="http://schemas.microsoft.com/office/powerpoint/2010/main" val="411008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IE" dirty="0" smtClean="0"/>
              <a:t>Living Status</a:t>
            </a:r>
            <a:endParaRPr lang="en-IE" dirty="0"/>
          </a:p>
        </p:txBody>
      </p:sp>
      <p:pic>
        <p:nvPicPr>
          <p:cNvPr id="5" name="Picture Placeholder 4"/>
          <p:cNvPicPr>
            <a:picLocks noGrp="1" noChangeAspect="1"/>
          </p:cNvPicPr>
          <p:nvPr>
            <p:ph type="pic" sz="quarter" idx="11"/>
          </p:nvPr>
        </p:nvPicPr>
        <p:blipFill>
          <a:blip r:embed="rId2"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30882638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76000" y="322816"/>
            <a:ext cx="5543560" cy="353794"/>
          </a:xfrm>
        </p:spPr>
        <p:txBody>
          <a:bodyPr/>
          <a:lstStyle/>
          <a:p>
            <a:r>
              <a:rPr lang="en-IE" dirty="0" smtClean="0"/>
              <a:t>Living Status - I</a:t>
            </a:r>
            <a:endParaRPr lang="en-GB" dirty="0"/>
          </a:p>
        </p:txBody>
      </p:sp>
      <p:sp>
        <p:nvSpPr>
          <p:cNvPr id="6" name="Text Placeholder 5"/>
          <p:cNvSpPr>
            <a:spLocks noGrp="1"/>
          </p:cNvSpPr>
          <p:nvPr>
            <p:ph type="body" sz="quarter" idx="13"/>
          </p:nvPr>
        </p:nvSpPr>
        <p:spPr>
          <a:xfrm>
            <a:off x="587875" y="682816"/>
            <a:ext cx="5533398" cy="422422"/>
          </a:xfrm>
        </p:spPr>
        <p:txBody>
          <a:bodyPr/>
          <a:lstStyle/>
          <a:p>
            <a:r>
              <a:rPr lang="en-IE" dirty="0" smtClean="0"/>
              <a:t>(Base: All </a:t>
            </a:r>
            <a:r>
              <a:rPr lang="en-IE" dirty="0">
                <a:cs typeface="Calibri" pitchFamily="34" charset="0"/>
              </a:rPr>
              <a:t>Aged 18-25 – 412)</a:t>
            </a:r>
            <a:endParaRPr lang="en-US" dirty="0">
              <a:cs typeface="Calibri" pitchFamily="34" charset="0"/>
            </a:endParaRPr>
          </a:p>
        </p:txBody>
      </p:sp>
      <p:sp>
        <p:nvSpPr>
          <p:cNvPr id="7" name="Text Placeholder 6"/>
          <p:cNvSpPr>
            <a:spLocks noGrp="1"/>
          </p:cNvSpPr>
          <p:nvPr>
            <p:ph type="body" sz="quarter" idx="14"/>
          </p:nvPr>
        </p:nvSpPr>
        <p:spPr/>
        <p:txBody>
          <a:bodyPr/>
          <a:lstStyle/>
          <a:p>
            <a:r>
              <a:rPr lang="en-GB" dirty="0" smtClean="0"/>
              <a:t>Just under 2 in 3 18-25 year olds live in a house or apartment, but don’t pay rent, while just over 1 in 4 rent privately.</a:t>
            </a:r>
            <a:endParaRPr lang="en-GB" dirty="0"/>
          </a:p>
        </p:txBody>
      </p:sp>
      <p:sp>
        <p:nvSpPr>
          <p:cNvPr id="8" name="Text Box 48"/>
          <p:cNvSpPr txBox="1">
            <a:spLocks noChangeArrowheads="1"/>
          </p:cNvSpPr>
          <p:nvPr/>
        </p:nvSpPr>
        <p:spPr bwMode="auto">
          <a:xfrm>
            <a:off x="5833466" y="1140863"/>
            <a:ext cx="128240" cy="215444"/>
          </a:xfrm>
          <a:prstGeom prst="rect">
            <a:avLst/>
          </a:prstGeom>
          <a:noFill/>
          <a:ln w="9525">
            <a:noFill/>
            <a:miter lim="800000"/>
            <a:headEnd/>
            <a:tailEnd/>
          </a:ln>
        </p:spPr>
        <p:txBody>
          <a:bodyPr wrap="none" lIns="0" tIns="0" rIns="0" bIns="0" anchor="b" anchorCtr="1">
            <a:spAutoFit/>
          </a:bodyPr>
          <a:lstStyle/>
          <a:p>
            <a:pPr algn="ctr"/>
            <a:r>
              <a:rPr lang="en-IE" sz="1400" dirty="0" smtClean="0">
                <a:solidFill>
                  <a:srgbClr val="22505F"/>
                </a:solidFill>
                <a:cs typeface="Calibri" pitchFamily="34" charset="0"/>
              </a:rPr>
              <a:t>%</a:t>
            </a:r>
            <a:endParaRPr lang="en-US" sz="1400" dirty="0">
              <a:solidFill>
                <a:srgbClr val="22505F"/>
              </a:solidFill>
              <a:cs typeface="Calibri" pitchFamily="34" charset="0"/>
            </a:endParaRPr>
          </a:p>
        </p:txBody>
      </p:sp>
      <p:sp>
        <p:nvSpPr>
          <p:cNvPr id="10" name="Text Box 53"/>
          <p:cNvSpPr txBox="1">
            <a:spLocks noChangeArrowheads="1"/>
          </p:cNvSpPr>
          <p:nvPr/>
        </p:nvSpPr>
        <p:spPr bwMode="auto">
          <a:xfrm>
            <a:off x="1852144" y="2422097"/>
            <a:ext cx="3413307" cy="215444"/>
          </a:xfrm>
          <a:prstGeom prst="rect">
            <a:avLst/>
          </a:prstGeom>
          <a:noFill/>
          <a:ln w="9525">
            <a:noFill/>
            <a:miter lim="800000"/>
            <a:headEnd/>
            <a:tailEnd/>
          </a:ln>
        </p:spPr>
        <p:txBody>
          <a:bodyPr wrap="none" lIns="0" tIns="0" rIns="0" bIns="0" anchor="ctr" anchorCtr="0">
            <a:spAutoFit/>
          </a:bodyPr>
          <a:lstStyle/>
          <a:p>
            <a:pPr algn="r"/>
            <a:r>
              <a:rPr lang="en-IE" sz="1400" dirty="0">
                <a:solidFill>
                  <a:srgbClr val="22505F"/>
                </a:solidFill>
                <a:cs typeface="Calibri" pitchFamily="34" charset="0"/>
              </a:rPr>
              <a:t>Living in a house/apartment but </a:t>
            </a:r>
            <a:r>
              <a:rPr lang="en-IE" sz="1400" u="sng" dirty="0">
                <a:solidFill>
                  <a:srgbClr val="22505F"/>
                </a:solidFill>
                <a:cs typeface="Calibri" pitchFamily="34" charset="0"/>
              </a:rPr>
              <a:t>don’t pay rent</a:t>
            </a:r>
          </a:p>
        </p:txBody>
      </p:sp>
      <p:sp>
        <p:nvSpPr>
          <p:cNvPr id="11" name="Text Box 53"/>
          <p:cNvSpPr txBox="1">
            <a:spLocks noChangeArrowheads="1"/>
          </p:cNvSpPr>
          <p:nvPr/>
        </p:nvSpPr>
        <p:spPr bwMode="auto">
          <a:xfrm>
            <a:off x="2565416" y="4953354"/>
            <a:ext cx="2700035" cy="215444"/>
          </a:xfrm>
          <a:prstGeom prst="rect">
            <a:avLst/>
          </a:prstGeom>
          <a:noFill/>
          <a:ln w="9525">
            <a:noFill/>
            <a:miter lim="800000"/>
            <a:headEnd/>
            <a:tailEnd/>
          </a:ln>
        </p:spPr>
        <p:txBody>
          <a:bodyPr wrap="none" lIns="0" tIns="0" rIns="0" bIns="0" anchor="ctr" anchorCtr="0">
            <a:spAutoFit/>
          </a:bodyPr>
          <a:lstStyle/>
          <a:p>
            <a:pPr algn="r"/>
            <a:r>
              <a:rPr lang="en-IE" sz="1400" dirty="0">
                <a:solidFill>
                  <a:srgbClr val="22505F"/>
                </a:solidFill>
                <a:cs typeface="Calibri" pitchFamily="34" charset="0"/>
              </a:rPr>
              <a:t>Live in a house/apartment that </a:t>
            </a:r>
            <a:r>
              <a:rPr lang="en-IE" sz="1400" u="sng" dirty="0">
                <a:solidFill>
                  <a:srgbClr val="22505F"/>
                </a:solidFill>
                <a:cs typeface="Calibri" pitchFamily="34" charset="0"/>
              </a:rPr>
              <a:t>I own</a:t>
            </a:r>
          </a:p>
        </p:txBody>
      </p:sp>
      <p:sp>
        <p:nvSpPr>
          <p:cNvPr id="12" name="Text Box 53"/>
          <p:cNvSpPr txBox="1">
            <a:spLocks noChangeArrowheads="1"/>
          </p:cNvSpPr>
          <p:nvPr/>
        </p:nvSpPr>
        <p:spPr bwMode="auto">
          <a:xfrm>
            <a:off x="1090334" y="4699213"/>
            <a:ext cx="4175117" cy="215444"/>
          </a:xfrm>
          <a:prstGeom prst="rect">
            <a:avLst/>
          </a:prstGeom>
          <a:noFill/>
          <a:ln w="9525">
            <a:noFill/>
            <a:miter lim="800000"/>
            <a:headEnd/>
            <a:tailEnd/>
          </a:ln>
        </p:spPr>
        <p:txBody>
          <a:bodyPr wrap="none" lIns="0" tIns="0" rIns="0" bIns="0" anchor="ctr" anchorCtr="0">
            <a:spAutoFit/>
          </a:bodyPr>
          <a:lstStyle/>
          <a:p>
            <a:pPr algn="r"/>
            <a:r>
              <a:rPr lang="en-IE" sz="1400" dirty="0">
                <a:solidFill>
                  <a:srgbClr val="22505F"/>
                </a:solidFill>
                <a:cs typeface="Calibri" pitchFamily="34" charset="0"/>
              </a:rPr>
              <a:t>Live in a house/apartment that I </a:t>
            </a:r>
            <a:r>
              <a:rPr lang="en-IE" sz="1400" u="sng" dirty="0">
                <a:solidFill>
                  <a:srgbClr val="22505F"/>
                </a:solidFill>
                <a:cs typeface="Calibri" pitchFamily="34" charset="0"/>
              </a:rPr>
              <a:t>rent from local authority</a:t>
            </a:r>
          </a:p>
        </p:txBody>
      </p:sp>
      <p:sp>
        <p:nvSpPr>
          <p:cNvPr id="13" name="Text Box 53"/>
          <p:cNvSpPr txBox="1">
            <a:spLocks noChangeArrowheads="1"/>
          </p:cNvSpPr>
          <p:nvPr/>
        </p:nvSpPr>
        <p:spPr bwMode="auto">
          <a:xfrm>
            <a:off x="1903312" y="4012123"/>
            <a:ext cx="3362139" cy="215444"/>
          </a:xfrm>
          <a:prstGeom prst="rect">
            <a:avLst/>
          </a:prstGeom>
          <a:noFill/>
          <a:ln w="9525">
            <a:noFill/>
            <a:miter lim="800000"/>
            <a:headEnd/>
            <a:tailEnd/>
          </a:ln>
        </p:spPr>
        <p:txBody>
          <a:bodyPr wrap="none" lIns="0" tIns="0" rIns="0" bIns="0" anchor="ctr" anchorCtr="0">
            <a:spAutoFit/>
          </a:bodyPr>
          <a:lstStyle/>
          <a:p>
            <a:pPr algn="r"/>
            <a:r>
              <a:rPr lang="en-IE" sz="1400" dirty="0">
                <a:solidFill>
                  <a:srgbClr val="22505F"/>
                </a:solidFill>
                <a:cs typeface="Calibri" pitchFamily="34" charset="0"/>
              </a:rPr>
              <a:t>Live in a house/apartment that I </a:t>
            </a:r>
            <a:r>
              <a:rPr lang="en-IE" sz="1400" u="sng" dirty="0">
                <a:solidFill>
                  <a:srgbClr val="22505F"/>
                </a:solidFill>
                <a:cs typeface="Calibri" pitchFamily="34" charset="0"/>
              </a:rPr>
              <a:t>rent privately</a:t>
            </a:r>
          </a:p>
        </p:txBody>
      </p:sp>
      <p:graphicFrame>
        <p:nvGraphicFramePr>
          <p:cNvPr id="14" name="Chart 13"/>
          <p:cNvGraphicFramePr/>
          <p:nvPr>
            <p:extLst>
              <p:ext uri="{D42A27DB-BD31-4B8C-83A1-F6EECF244321}">
                <p14:modId xmlns:p14="http://schemas.microsoft.com/office/powerpoint/2010/main" val="42675860"/>
              </p:ext>
            </p:extLst>
          </p:nvPr>
        </p:nvGraphicFramePr>
        <p:xfrm>
          <a:off x="4884853" y="1276443"/>
          <a:ext cx="2014709" cy="3910496"/>
        </p:xfrm>
        <a:graphic>
          <a:graphicData uri="http://schemas.openxmlformats.org/drawingml/2006/chart">
            <c:chart xmlns:c="http://schemas.openxmlformats.org/drawingml/2006/chart" xmlns:r="http://schemas.openxmlformats.org/officeDocument/2006/relationships" r:id="rId2"/>
          </a:graphicData>
        </a:graphic>
      </p:graphicFrame>
      <p:sp>
        <p:nvSpPr>
          <p:cNvPr id="15" name="TextBox 14"/>
          <p:cNvSpPr txBox="1"/>
          <p:nvPr/>
        </p:nvSpPr>
        <p:spPr>
          <a:xfrm>
            <a:off x="8705460" y="6508770"/>
            <a:ext cx="259686" cy="153888"/>
          </a:xfrm>
          <a:prstGeom prst="rect">
            <a:avLst/>
          </a:prstGeom>
          <a:noFill/>
        </p:spPr>
        <p:txBody>
          <a:bodyPr wrap="none" lIns="0" tIns="0" rIns="0" bIns="0" rtlCol="0" anchor="b" anchorCtr="1">
            <a:spAutoFit/>
          </a:bodyPr>
          <a:lstStyle/>
          <a:p>
            <a:pPr algn="ctr"/>
            <a:r>
              <a:rPr lang="en-GB" sz="1000" i="1" dirty="0" smtClean="0">
                <a:solidFill>
                  <a:srgbClr val="22505F"/>
                </a:solidFill>
                <a:cs typeface="Calibri" pitchFamily="34" charset="0"/>
              </a:rPr>
              <a:t>(Q.6)</a:t>
            </a:r>
            <a:endParaRPr lang="en-US" sz="1000" i="1" dirty="0">
              <a:solidFill>
                <a:srgbClr val="22505F"/>
              </a:solidFill>
              <a:cs typeface="Calibri" pitchFamily="34" charset="0"/>
            </a:endParaRPr>
          </a:p>
        </p:txBody>
      </p:sp>
    </p:spTree>
    <p:extLst>
      <p:ext uri="{BB962C8B-B14F-4D97-AF65-F5344CB8AC3E}">
        <p14:creationId xmlns:p14="http://schemas.microsoft.com/office/powerpoint/2010/main" val="41310574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76000" y="322816"/>
            <a:ext cx="5543560" cy="353794"/>
          </a:xfrm>
        </p:spPr>
        <p:txBody>
          <a:bodyPr/>
          <a:lstStyle/>
          <a:p>
            <a:r>
              <a:rPr lang="en-IE" dirty="0" smtClean="0"/>
              <a:t>Living Status - II</a:t>
            </a:r>
            <a:endParaRPr lang="en-GB" dirty="0"/>
          </a:p>
        </p:txBody>
      </p:sp>
      <p:sp>
        <p:nvSpPr>
          <p:cNvPr id="6" name="Text Placeholder 5"/>
          <p:cNvSpPr>
            <a:spLocks noGrp="1"/>
          </p:cNvSpPr>
          <p:nvPr>
            <p:ph type="body" sz="quarter" idx="13"/>
          </p:nvPr>
        </p:nvSpPr>
        <p:spPr>
          <a:xfrm>
            <a:off x="576000" y="682816"/>
            <a:ext cx="5533398" cy="422422"/>
          </a:xfrm>
        </p:spPr>
        <p:txBody>
          <a:bodyPr/>
          <a:lstStyle/>
          <a:p>
            <a:r>
              <a:rPr lang="en-IE" dirty="0" smtClean="0"/>
              <a:t>(Base: All </a:t>
            </a:r>
            <a:r>
              <a:rPr lang="en-IE" dirty="0">
                <a:cs typeface="Calibri" pitchFamily="34" charset="0"/>
              </a:rPr>
              <a:t>Aged 18-25 – 412)</a:t>
            </a:r>
            <a:endParaRPr lang="en-US" dirty="0">
              <a:cs typeface="Calibri" pitchFamily="34" charset="0"/>
            </a:endParaRPr>
          </a:p>
        </p:txBody>
      </p:sp>
      <p:sp>
        <p:nvSpPr>
          <p:cNvPr id="7" name="Text Placeholder 6"/>
          <p:cNvSpPr>
            <a:spLocks noGrp="1"/>
          </p:cNvSpPr>
          <p:nvPr>
            <p:ph type="body" sz="quarter" idx="14"/>
          </p:nvPr>
        </p:nvSpPr>
        <p:spPr>
          <a:xfrm>
            <a:off x="432067" y="5698770"/>
            <a:ext cx="6480000" cy="810000"/>
          </a:xfrm>
        </p:spPr>
        <p:txBody>
          <a:bodyPr>
            <a:noAutofit/>
          </a:bodyPr>
          <a:lstStyle/>
          <a:p>
            <a:r>
              <a:rPr lang="en-GB" dirty="0" smtClean="0"/>
              <a:t>Those not paying rent are more likely younger age groups, 18-21, while private renters are of an older age 22-25 and residing in Dublin. Those renting from a local authority are more likely lower social grades and reside in Rest of Leinster.</a:t>
            </a:r>
            <a:endParaRPr lang="en-GB" dirty="0"/>
          </a:p>
        </p:txBody>
      </p:sp>
      <p:graphicFrame>
        <p:nvGraphicFramePr>
          <p:cNvPr id="9" name="Content Placeholder 7"/>
          <p:cNvGraphicFramePr>
            <a:graphicFrameLocks noGrp="1"/>
          </p:cNvGraphicFramePr>
          <p:nvPr>
            <p:ph idx="4294967295"/>
            <p:extLst>
              <p:ext uri="{D42A27DB-BD31-4B8C-83A1-F6EECF244321}">
                <p14:modId xmlns:p14="http://schemas.microsoft.com/office/powerpoint/2010/main" val="2882656633"/>
              </p:ext>
            </p:extLst>
          </p:nvPr>
        </p:nvGraphicFramePr>
        <p:xfrm>
          <a:off x="216559" y="1413995"/>
          <a:ext cx="8804022" cy="3205680"/>
        </p:xfrm>
        <a:graphic>
          <a:graphicData uri="http://schemas.openxmlformats.org/drawingml/2006/table">
            <a:tbl>
              <a:tblPr firstRow="1" bandRow="1">
                <a:tableStyleId>{5C22544A-7EE6-4342-B048-85BDC9FD1C3A}</a:tableStyleId>
              </a:tblPr>
              <a:tblGrid>
                <a:gridCol w="2303752"/>
                <a:gridCol w="631114"/>
                <a:gridCol w="557694"/>
                <a:gridCol w="636134"/>
                <a:gridCol w="557694"/>
                <a:gridCol w="557694"/>
                <a:gridCol w="557694"/>
                <a:gridCol w="557694"/>
                <a:gridCol w="557694"/>
                <a:gridCol w="557694"/>
                <a:gridCol w="728527"/>
                <a:gridCol w="600637"/>
              </a:tblGrid>
              <a:tr h="258935">
                <a:tc>
                  <a:txBody>
                    <a:bodyPr/>
                    <a:lstStyle/>
                    <a:p>
                      <a:endParaRPr lang="en-GB" sz="1400" dirty="0"/>
                    </a:p>
                  </a:txBody>
                  <a:tcPr marL="36000" marR="36000" marT="36000" marB="36000" anchor="ctr"/>
                </a:tc>
                <a:tc>
                  <a:txBody>
                    <a:bodyPr/>
                    <a:lstStyle/>
                    <a:p>
                      <a:pPr algn="ctr"/>
                      <a:endParaRPr lang="en-GB" sz="1400" b="1" dirty="0"/>
                    </a:p>
                  </a:txBody>
                  <a:tcPr marL="36000" marR="36000" marT="36000" marB="36000" anchor="ctr"/>
                </a:tc>
                <a:tc gridSpan="2">
                  <a:txBody>
                    <a:bodyPr/>
                    <a:lstStyle/>
                    <a:p>
                      <a:pPr algn="ctr"/>
                      <a:r>
                        <a:rPr lang="en-IE" sz="1400" dirty="0" smtClean="0"/>
                        <a:t>Sex</a:t>
                      </a:r>
                      <a:endParaRPr lang="en-GB" sz="1400" dirty="0"/>
                    </a:p>
                  </a:txBody>
                  <a:tcPr marL="36000" marR="36000" marT="36000" marB="36000" anchor="ctr"/>
                </a:tc>
                <a:tc hMerge="1">
                  <a:txBody>
                    <a:bodyPr/>
                    <a:lstStyle/>
                    <a:p>
                      <a:pPr algn="ctr"/>
                      <a:endParaRPr lang="en-GB" sz="1400" dirty="0"/>
                    </a:p>
                  </a:txBody>
                  <a:tcPr marL="36000" marR="36000" marT="36000" marB="36000"/>
                </a:tc>
                <a:tc gridSpan="2">
                  <a:txBody>
                    <a:bodyPr/>
                    <a:lstStyle/>
                    <a:p>
                      <a:pPr algn="ctr"/>
                      <a:r>
                        <a:rPr lang="en-GB" sz="1400" dirty="0" smtClean="0"/>
                        <a:t>Age</a:t>
                      </a:r>
                      <a:endParaRPr lang="en-GB" sz="1400" dirty="0"/>
                    </a:p>
                  </a:txBody>
                  <a:tcPr marL="36000" marR="36000" marT="36000" marB="36000" anchor="ctr"/>
                </a:tc>
                <a:tc hMerge="1">
                  <a:txBody>
                    <a:bodyPr/>
                    <a:lstStyle/>
                    <a:p>
                      <a:pPr algn="ctr"/>
                      <a:endParaRPr lang="en-GB" sz="1400" dirty="0"/>
                    </a:p>
                  </a:txBody>
                  <a:tcPr marL="36000" marR="36000" marT="36000" marB="36000" anchor="ctr"/>
                </a:tc>
                <a:tc gridSpan="2">
                  <a:txBody>
                    <a:bodyPr/>
                    <a:lstStyle/>
                    <a:p>
                      <a:pPr algn="ctr"/>
                      <a:r>
                        <a:rPr lang="en-GB" sz="1400" dirty="0" smtClean="0"/>
                        <a:t>Social Class</a:t>
                      </a:r>
                      <a:endParaRPr lang="en-GB" sz="1400" dirty="0"/>
                    </a:p>
                  </a:txBody>
                  <a:tcPr marL="36000" marR="36000" marT="36000" marB="36000" anchor="ctr"/>
                </a:tc>
                <a:tc hMerge="1">
                  <a:txBody>
                    <a:bodyPr/>
                    <a:lstStyle/>
                    <a:p>
                      <a:pPr algn="ctr"/>
                      <a:endParaRPr lang="en-GB" sz="1400" dirty="0"/>
                    </a:p>
                  </a:txBody>
                  <a:tcPr marL="36000" marR="36000" marT="36000" marB="36000" anchor="ctr"/>
                </a:tc>
                <a:tc gridSpan="4">
                  <a:txBody>
                    <a:bodyPr/>
                    <a:lstStyle/>
                    <a:p>
                      <a:pPr algn="ctr"/>
                      <a:r>
                        <a:rPr lang="en-GB" sz="1400" dirty="0" smtClean="0"/>
                        <a:t>Region</a:t>
                      </a:r>
                      <a:endParaRPr lang="en-GB" sz="1400" dirty="0"/>
                    </a:p>
                  </a:txBody>
                  <a:tcPr marL="36000" marR="36000" marT="36000" marB="36000" anchor="ctr"/>
                </a:tc>
                <a:tc hMerge="1">
                  <a:txBody>
                    <a:bodyPr/>
                    <a:lstStyle/>
                    <a:p>
                      <a:pPr algn="ctr"/>
                      <a:endParaRPr lang="en-GB" sz="1400" dirty="0"/>
                    </a:p>
                  </a:txBody>
                  <a:tcPr marL="36000" marR="36000" marT="36000" marB="36000" anchor="ctr"/>
                </a:tc>
                <a:tc hMerge="1">
                  <a:txBody>
                    <a:bodyPr/>
                    <a:lstStyle/>
                    <a:p>
                      <a:pPr algn="ctr"/>
                      <a:endParaRPr lang="en-GB" sz="1400" dirty="0"/>
                    </a:p>
                  </a:txBody>
                  <a:tcPr marL="36000" marR="36000" marT="36000" marB="36000" anchor="ctr"/>
                </a:tc>
                <a:tc hMerge="1">
                  <a:txBody>
                    <a:bodyPr/>
                    <a:lstStyle/>
                    <a:p>
                      <a:pPr algn="ctr"/>
                      <a:endParaRPr lang="en-GB" sz="1400" dirty="0"/>
                    </a:p>
                  </a:txBody>
                  <a:tcPr marL="36000" marR="36000" marT="36000" marB="36000" anchor="ctr"/>
                </a:tc>
              </a:tr>
              <a:tr h="321665">
                <a:tc>
                  <a:txBody>
                    <a:bodyPr/>
                    <a:lstStyle/>
                    <a:p>
                      <a:endParaRPr lang="en-GB" sz="1400" dirty="0"/>
                    </a:p>
                  </a:txBody>
                  <a:tcPr marL="36000" marR="36000" marT="36000" marB="36000" anchor="b"/>
                </a:tc>
                <a:tc>
                  <a:txBody>
                    <a:bodyPr/>
                    <a:lstStyle/>
                    <a:p>
                      <a:pPr algn="ctr"/>
                      <a:r>
                        <a:rPr lang="en-IE" sz="1400" b="1" dirty="0" smtClean="0"/>
                        <a:t>TOTAL</a:t>
                      </a:r>
                    </a:p>
                    <a:p>
                      <a:pPr algn="ctr"/>
                      <a:r>
                        <a:rPr lang="en-IE" sz="1400" b="1" dirty="0" smtClean="0"/>
                        <a:t>(412)</a:t>
                      </a:r>
                    </a:p>
                    <a:p>
                      <a:pPr algn="ctr"/>
                      <a:r>
                        <a:rPr lang="en-IE" sz="1400" b="1" dirty="0" smtClean="0"/>
                        <a:t>%</a:t>
                      </a:r>
                      <a:endParaRPr lang="en-GB" sz="1400" b="1" dirty="0"/>
                    </a:p>
                  </a:txBody>
                  <a:tcPr marL="36000" marR="36000" marT="36000" marB="36000" anchor="b"/>
                </a:tc>
                <a:tc>
                  <a:txBody>
                    <a:bodyPr/>
                    <a:lstStyle/>
                    <a:p>
                      <a:pPr algn="ctr"/>
                      <a:r>
                        <a:rPr lang="en-IE" sz="1400" dirty="0" smtClean="0"/>
                        <a:t>Male</a:t>
                      </a:r>
                    </a:p>
                    <a:p>
                      <a:pPr algn="ctr"/>
                      <a:r>
                        <a:rPr lang="en-IE" sz="1400" dirty="0" smtClean="0"/>
                        <a:t>(202)</a:t>
                      </a:r>
                    </a:p>
                    <a:p>
                      <a:pPr algn="ctr"/>
                      <a:r>
                        <a:rPr lang="en-IE" sz="1400" dirty="0" smtClean="0"/>
                        <a:t>%</a:t>
                      </a:r>
                      <a:endParaRPr lang="en-GB" sz="1400" dirty="0"/>
                    </a:p>
                  </a:txBody>
                  <a:tcPr marL="36000" marR="36000" marT="36000" marB="36000" anchor="b"/>
                </a:tc>
                <a:tc>
                  <a:txBody>
                    <a:bodyPr/>
                    <a:lstStyle/>
                    <a:p>
                      <a:pPr algn="ctr"/>
                      <a:r>
                        <a:rPr lang="en-IE" sz="1400" dirty="0" smtClean="0"/>
                        <a:t>Female</a:t>
                      </a:r>
                    </a:p>
                    <a:p>
                      <a:pPr algn="ctr"/>
                      <a:r>
                        <a:rPr lang="en-IE" sz="1400" dirty="0" smtClean="0"/>
                        <a:t>(210)</a:t>
                      </a:r>
                    </a:p>
                    <a:p>
                      <a:pPr algn="ctr"/>
                      <a:r>
                        <a:rPr lang="en-IE" sz="1400" dirty="0" smtClean="0"/>
                        <a:t>%</a:t>
                      </a:r>
                      <a:endParaRPr lang="en-GB" sz="1400" dirty="0"/>
                    </a:p>
                  </a:txBody>
                  <a:tcPr marL="36000" marR="36000" marT="36000" marB="36000" anchor="b"/>
                </a:tc>
                <a:tc>
                  <a:txBody>
                    <a:bodyPr/>
                    <a:lstStyle/>
                    <a:p>
                      <a:pPr algn="ctr"/>
                      <a:r>
                        <a:rPr lang="en-GB" sz="1400" dirty="0" smtClean="0"/>
                        <a:t>18-21</a:t>
                      </a:r>
                    </a:p>
                    <a:p>
                      <a:pPr algn="ctr"/>
                      <a:r>
                        <a:rPr lang="en-GB" sz="1400" dirty="0" smtClean="0"/>
                        <a:t>(202)</a:t>
                      </a:r>
                    </a:p>
                    <a:p>
                      <a:pPr algn="ctr"/>
                      <a:r>
                        <a:rPr lang="en-GB" sz="1400" dirty="0" smtClean="0"/>
                        <a:t>%</a:t>
                      </a:r>
                      <a:endParaRPr lang="en-GB" sz="1400" dirty="0"/>
                    </a:p>
                  </a:txBody>
                  <a:tcPr marL="36000" marR="36000" marT="36000" marB="36000" anchor="b"/>
                </a:tc>
                <a:tc>
                  <a:txBody>
                    <a:bodyPr/>
                    <a:lstStyle/>
                    <a:p>
                      <a:pPr algn="ctr"/>
                      <a:r>
                        <a:rPr lang="en-GB" sz="1400" dirty="0" smtClean="0"/>
                        <a:t>22-25</a:t>
                      </a:r>
                    </a:p>
                    <a:p>
                      <a:pPr algn="ctr"/>
                      <a:r>
                        <a:rPr lang="en-GB" sz="1400" dirty="0" smtClean="0"/>
                        <a:t>(210)</a:t>
                      </a:r>
                    </a:p>
                    <a:p>
                      <a:pPr algn="ctr"/>
                      <a:r>
                        <a:rPr lang="en-GB" sz="1400" dirty="0" smtClean="0"/>
                        <a:t>%</a:t>
                      </a:r>
                      <a:endParaRPr lang="en-GB" sz="1400" dirty="0"/>
                    </a:p>
                  </a:txBody>
                  <a:tcPr marL="36000" marR="36000" marT="36000" marB="36000" anchor="b"/>
                </a:tc>
                <a:tc>
                  <a:txBody>
                    <a:bodyPr/>
                    <a:lstStyle/>
                    <a:p>
                      <a:pPr algn="ctr"/>
                      <a:r>
                        <a:rPr lang="en-GB" sz="1400" dirty="0" smtClean="0"/>
                        <a:t>ABC1</a:t>
                      </a:r>
                    </a:p>
                    <a:p>
                      <a:pPr algn="ctr"/>
                      <a:r>
                        <a:rPr lang="en-GB" sz="1400" dirty="0" smtClean="0"/>
                        <a:t>(206)</a:t>
                      </a:r>
                    </a:p>
                    <a:p>
                      <a:pPr algn="ctr"/>
                      <a:r>
                        <a:rPr lang="en-GB" sz="1400" dirty="0" smtClean="0"/>
                        <a:t>%</a:t>
                      </a:r>
                      <a:endParaRPr lang="en-GB" sz="1400" dirty="0"/>
                    </a:p>
                  </a:txBody>
                  <a:tcPr marL="36000" marR="36000" marT="36000" marB="36000" anchor="b"/>
                </a:tc>
                <a:tc>
                  <a:txBody>
                    <a:bodyPr/>
                    <a:lstStyle/>
                    <a:p>
                      <a:pPr algn="ctr"/>
                      <a:r>
                        <a:rPr lang="en-GB" sz="1400" dirty="0" smtClean="0"/>
                        <a:t>C2DE</a:t>
                      </a:r>
                    </a:p>
                    <a:p>
                      <a:pPr algn="ctr"/>
                      <a:r>
                        <a:rPr lang="en-GB" sz="1400" dirty="0" smtClean="0"/>
                        <a:t>(198)</a:t>
                      </a:r>
                    </a:p>
                    <a:p>
                      <a:pPr algn="ctr"/>
                      <a:r>
                        <a:rPr lang="en-GB" sz="1400" dirty="0" smtClean="0"/>
                        <a:t>%</a:t>
                      </a:r>
                      <a:endParaRPr lang="en-GB" sz="1400" dirty="0"/>
                    </a:p>
                  </a:txBody>
                  <a:tcPr marL="36000" marR="36000" marT="36000" marB="36000" anchor="b"/>
                </a:tc>
                <a:tc>
                  <a:txBody>
                    <a:bodyPr/>
                    <a:lstStyle/>
                    <a:p>
                      <a:pPr algn="ctr"/>
                      <a:r>
                        <a:rPr lang="en-GB" sz="1400" dirty="0" smtClean="0"/>
                        <a:t>Dublin</a:t>
                      </a:r>
                    </a:p>
                    <a:p>
                      <a:pPr algn="ctr"/>
                      <a:r>
                        <a:rPr lang="en-GB" sz="1400" dirty="0" smtClean="0"/>
                        <a:t>(115)</a:t>
                      </a:r>
                    </a:p>
                    <a:p>
                      <a:pPr algn="ctr"/>
                      <a:r>
                        <a:rPr lang="en-GB" sz="1400" dirty="0" smtClean="0"/>
                        <a:t>%</a:t>
                      </a:r>
                      <a:endParaRPr lang="en-GB" sz="1400" dirty="0"/>
                    </a:p>
                  </a:txBody>
                  <a:tcPr marL="36000" marR="36000" marT="36000" marB="36000" anchor="b"/>
                </a:tc>
                <a:tc>
                  <a:txBody>
                    <a:bodyPr/>
                    <a:lstStyle/>
                    <a:p>
                      <a:pPr algn="ctr"/>
                      <a:r>
                        <a:rPr lang="en-GB" sz="1400" dirty="0" smtClean="0"/>
                        <a:t>ROL</a:t>
                      </a:r>
                    </a:p>
                    <a:p>
                      <a:pPr algn="ctr"/>
                      <a:r>
                        <a:rPr lang="en-GB" sz="1400" dirty="0" smtClean="0"/>
                        <a:t>(107)</a:t>
                      </a:r>
                    </a:p>
                    <a:p>
                      <a:pPr algn="ctr"/>
                      <a:r>
                        <a:rPr lang="en-GB" sz="1400" dirty="0" smtClean="0"/>
                        <a:t>%</a:t>
                      </a:r>
                      <a:endParaRPr lang="en-GB" sz="1400" dirty="0"/>
                    </a:p>
                  </a:txBody>
                  <a:tcPr marL="36000" marR="36000" marT="36000" marB="36000" anchor="b"/>
                </a:tc>
                <a:tc>
                  <a:txBody>
                    <a:bodyPr/>
                    <a:lstStyle/>
                    <a:p>
                      <a:pPr algn="ctr"/>
                      <a:r>
                        <a:rPr lang="en-GB" sz="1400" dirty="0" smtClean="0"/>
                        <a:t>Munster</a:t>
                      </a:r>
                    </a:p>
                    <a:p>
                      <a:pPr algn="ctr"/>
                      <a:r>
                        <a:rPr lang="en-GB" sz="1400" dirty="0" smtClean="0"/>
                        <a:t>(119)</a:t>
                      </a:r>
                    </a:p>
                    <a:p>
                      <a:pPr algn="ctr"/>
                      <a:r>
                        <a:rPr lang="en-GB" sz="1400" dirty="0" smtClean="0"/>
                        <a:t>%</a:t>
                      </a:r>
                      <a:endParaRPr lang="en-GB" sz="1400" dirty="0"/>
                    </a:p>
                  </a:txBody>
                  <a:tcPr marL="36000" marR="36000" marT="36000" marB="36000" anchor="b"/>
                </a:tc>
                <a:tc>
                  <a:txBody>
                    <a:bodyPr/>
                    <a:lstStyle/>
                    <a:p>
                      <a:pPr algn="ctr"/>
                      <a:r>
                        <a:rPr lang="en-GB" sz="1400" dirty="0" smtClean="0"/>
                        <a:t>Conn./</a:t>
                      </a:r>
                    </a:p>
                    <a:p>
                      <a:pPr algn="ctr"/>
                      <a:r>
                        <a:rPr lang="en-GB" sz="1400" dirty="0" smtClean="0"/>
                        <a:t>Ulster</a:t>
                      </a:r>
                    </a:p>
                    <a:p>
                      <a:pPr algn="ctr"/>
                      <a:r>
                        <a:rPr lang="en-GB" sz="1400" dirty="0" smtClean="0"/>
                        <a:t>(70)</a:t>
                      </a:r>
                    </a:p>
                    <a:p>
                      <a:pPr algn="ctr"/>
                      <a:r>
                        <a:rPr lang="en-GB" sz="1400" dirty="0" smtClean="0"/>
                        <a:t>%</a:t>
                      </a:r>
                      <a:endParaRPr lang="en-GB" sz="1400" dirty="0"/>
                    </a:p>
                  </a:txBody>
                  <a:tcPr marL="36000" marR="36000" marT="36000" marB="36000" anchor="b"/>
                </a:tc>
              </a:tr>
              <a:tr h="382503">
                <a:tc>
                  <a:txBody>
                    <a:bodyPr/>
                    <a:lstStyle/>
                    <a:p>
                      <a:r>
                        <a:rPr lang="en-IE" sz="1400" dirty="0" smtClean="0"/>
                        <a:t>Living in</a:t>
                      </a:r>
                      <a:r>
                        <a:rPr lang="en-IE" sz="1400" baseline="0" dirty="0" smtClean="0"/>
                        <a:t> a house/apartment but </a:t>
                      </a:r>
                      <a:r>
                        <a:rPr lang="en-IE" sz="1400" u="sng" baseline="0" dirty="0" smtClean="0"/>
                        <a:t>don’t pay rent</a:t>
                      </a:r>
                      <a:endParaRPr lang="en-GB" sz="1400" u="sng" dirty="0"/>
                    </a:p>
                  </a:txBody>
                  <a:tcPr marL="36000" marR="36000" marT="36000" marB="36000" anchor="ctr"/>
                </a:tc>
                <a:tc>
                  <a:txBody>
                    <a:bodyPr/>
                    <a:lstStyle/>
                    <a:p>
                      <a:pPr algn="ctr"/>
                      <a:r>
                        <a:rPr lang="en-GB" sz="1400" b="1" dirty="0" smtClean="0"/>
                        <a:t>64</a:t>
                      </a:r>
                      <a:endParaRPr lang="en-GB" sz="1400" b="1" dirty="0"/>
                    </a:p>
                  </a:txBody>
                  <a:tcPr marL="36000" marR="36000" marT="36000" marB="36000" anchor="ctr"/>
                </a:tc>
                <a:tc>
                  <a:txBody>
                    <a:bodyPr/>
                    <a:lstStyle/>
                    <a:p>
                      <a:pPr algn="ctr"/>
                      <a:r>
                        <a:rPr lang="en-GB" sz="1400" dirty="0" smtClean="0"/>
                        <a:t>64</a:t>
                      </a:r>
                      <a:endParaRPr lang="en-GB" sz="1400" dirty="0"/>
                    </a:p>
                  </a:txBody>
                  <a:tcPr marL="36000" marR="36000" marT="36000" marB="36000" anchor="ctr"/>
                </a:tc>
                <a:tc>
                  <a:txBody>
                    <a:bodyPr/>
                    <a:lstStyle/>
                    <a:p>
                      <a:pPr algn="ctr"/>
                      <a:r>
                        <a:rPr lang="en-GB" sz="1400" dirty="0" smtClean="0"/>
                        <a:t>63</a:t>
                      </a:r>
                      <a:endParaRPr lang="en-GB" sz="1400" dirty="0"/>
                    </a:p>
                  </a:txBody>
                  <a:tcPr marL="36000" marR="36000" marT="36000" marB="36000" anchor="ctr"/>
                </a:tc>
                <a:tc>
                  <a:txBody>
                    <a:bodyPr/>
                    <a:lstStyle/>
                    <a:p>
                      <a:pPr algn="ctr"/>
                      <a:r>
                        <a:rPr lang="en-GB" sz="1400" dirty="0" smtClean="0"/>
                        <a:t>76</a:t>
                      </a:r>
                      <a:endParaRPr lang="en-GB" sz="1400" dirty="0"/>
                    </a:p>
                  </a:txBody>
                  <a:tcPr marL="36000" marR="36000" marT="36000" marB="36000" anchor="ctr">
                    <a:solidFill>
                      <a:schemeClr val="accent3"/>
                    </a:solidFill>
                  </a:tcPr>
                </a:tc>
                <a:tc>
                  <a:txBody>
                    <a:bodyPr/>
                    <a:lstStyle/>
                    <a:p>
                      <a:pPr algn="ctr"/>
                      <a:r>
                        <a:rPr lang="en-GB" sz="1400" dirty="0" smtClean="0"/>
                        <a:t>52</a:t>
                      </a:r>
                      <a:endParaRPr lang="en-GB" sz="1400" dirty="0"/>
                    </a:p>
                  </a:txBody>
                  <a:tcPr marL="36000" marR="36000" marT="36000" marB="36000" anchor="ctr">
                    <a:solidFill>
                      <a:schemeClr val="tx1">
                        <a:lumMod val="85000"/>
                      </a:schemeClr>
                    </a:solidFill>
                  </a:tcPr>
                </a:tc>
                <a:tc>
                  <a:txBody>
                    <a:bodyPr/>
                    <a:lstStyle/>
                    <a:p>
                      <a:pPr algn="ctr"/>
                      <a:r>
                        <a:rPr lang="en-GB" sz="1400" dirty="0" smtClean="0"/>
                        <a:t>66</a:t>
                      </a:r>
                      <a:endParaRPr lang="en-GB" sz="1400" dirty="0"/>
                    </a:p>
                  </a:txBody>
                  <a:tcPr marL="36000" marR="36000" marT="36000" marB="36000" anchor="ctr"/>
                </a:tc>
                <a:tc>
                  <a:txBody>
                    <a:bodyPr/>
                    <a:lstStyle/>
                    <a:p>
                      <a:pPr algn="ctr"/>
                      <a:r>
                        <a:rPr lang="en-GB" sz="1400" dirty="0" smtClean="0"/>
                        <a:t>59</a:t>
                      </a:r>
                      <a:endParaRPr lang="en-GB" sz="1400" dirty="0"/>
                    </a:p>
                  </a:txBody>
                  <a:tcPr marL="36000" marR="36000" marT="36000" marB="36000" anchor="ctr"/>
                </a:tc>
                <a:tc>
                  <a:txBody>
                    <a:bodyPr/>
                    <a:lstStyle/>
                    <a:p>
                      <a:pPr algn="ctr"/>
                      <a:r>
                        <a:rPr lang="en-GB" sz="1400" dirty="0" smtClean="0"/>
                        <a:t>55</a:t>
                      </a:r>
                      <a:endParaRPr lang="en-GB" sz="1400" dirty="0"/>
                    </a:p>
                  </a:txBody>
                  <a:tcPr marL="36000" marR="36000" marT="36000" marB="36000" anchor="ctr">
                    <a:solidFill>
                      <a:schemeClr val="tx1">
                        <a:lumMod val="85000"/>
                      </a:schemeClr>
                    </a:solidFill>
                  </a:tcPr>
                </a:tc>
                <a:tc>
                  <a:txBody>
                    <a:bodyPr/>
                    <a:lstStyle/>
                    <a:p>
                      <a:pPr algn="ctr"/>
                      <a:r>
                        <a:rPr lang="en-GB" sz="1400" dirty="0" smtClean="0"/>
                        <a:t>65</a:t>
                      </a:r>
                      <a:endParaRPr lang="en-GB" sz="1400" dirty="0"/>
                    </a:p>
                  </a:txBody>
                  <a:tcPr marL="36000" marR="36000" marT="36000" marB="36000" anchor="ctr"/>
                </a:tc>
                <a:tc>
                  <a:txBody>
                    <a:bodyPr/>
                    <a:lstStyle/>
                    <a:p>
                      <a:pPr algn="ctr"/>
                      <a:r>
                        <a:rPr lang="en-GB" sz="1400" dirty="0" smtClean="0"/>
                        <a:t>71</a:t>
                      </a:r>
                      <a:endParaRPr lang="en-GB" sz="1400" dirty="0"/>
                    </a:p>
                  </a:txBody>
                  <a:tcPr marL="36000" marR="36000" marT="36000" marB="36000" anchor="ctr">
                    <a:solidFill>
                      <a:schemeClr val="accent3"/>
                    </a:solidFill>
                  </a:tcPr>
                </a:tc>
                <a:tc>
                  <a:txBody>
                    <a:bodyPr/>
                    <a:lstStyle/>
                    <a:p>
                      <a:pPr algn="ctr"/>
                      <a:r>
                        <a:rPr lang="en-GB" sz="1400" dirty="0" smtClean="0"/>
                        <a:t>63</a:t>
                      </a:r>
                      <a:endParaRPr lang="en-GB" sz="1400" dirty="0"/>
                    </a:p>
                  </a:txBody>
                  <a:tcPr marL="36000" marR="36000" marT="36000" marB="36000" anchor="ctr"/>
                </a:tc>
              </a:tr>
              <a:tr h="232012">
                <a:tc>
                  <a:txBody>
                    <a:bodyPr/>
                    <a:lstStyle/>
                    <a:p>
                      <a:r>
                        <a:rPr lang="en-IE" sz="1400" dirty="0" smtClean="0"/>
                        <a:t>Live in a house/apartment that I </a:t>
                      </a:r>
                      <a:r>
                        <a:rPr lang="en-IE" sz="1400" u="sng" dirty="0" smtClean="0"/>
                        <a:t>rent privately</a:t>
                      </a:r>
                      <a:endParaRPr lang="en-GB" sz="1400" u="sng" dirty="0"/>
                    </a:p>
                  </a:txBody>
                  <a:tcPr marL="36000" marR="36000" marT="36000" marB="36000" anchor="ctr"/>
                </a:tc>
                <a:tc>
                  <a:txBody>
                    <a:bodyPr/>
                    <a:lstStyle/>
                    <a:p>
                      <a:pPr algn="ctr"/>
                      <a:r>
                        <a:rPr lang="en-GB" sz="1400" b="1" dirty="0" smtClean="0"/>
                        <a:t>27</a:t>
                      </a:r>
                      <a:endParaRPr lang="en-GB" sz="1400" b="1" dirty="0"/>
                    </a:p>
                  </a:txBody>
                  <a:tcPr marL="36000" marR="36000" marT="36000" marB="36000" anchor="ctr"/>
                </a:tc>
                <a:tc>
                  <a:txBody>
                    <a:bodyPr/>
                    <a:lstStyle/>
                    <a:p>
                      <a:pPr algn="ctr"/>
                      <a:r>
                        <a:rPr lang="en-GB" sz="1400" dirty="0" smtClean="0"/>
                        <a:t>24</a:t>
                      </a:r>
                      <a:endParaRPr lang="en-GB" sz="1400" dirty="0"/>
                    </a:p>
                  </a:txBody>
                  <a:tcPr marL="36000" marR="36000" marT="36000" marB="36000" anchor="ctr"/>
                </a:tc>
                <a:tc>
                  <a:txBody>
                    <a:bodyPr/>
                    <a:lstStyle/>
                    <a:p>
                      <a:pPr algn="ctr"/>
                      <a:r>
                        <a:rPr lang="en-GB" sz="1400" dirty="0" smtClean="0"/>
                        <a:t>29</a:t>
                      </a:r>
                      <a:endParaRPr lang="en-GB" sz="1400" dirty="0"/>
                    </a:p>
                  </a:txBody>
                  <a:tcPr marL="36000" marR="36000" marT="36000" marB="36000" anchor="ctr"/>
                </a:tc>
                <a:tc>
                  <a:txBody>
                    <a:bodyPr/>
                    <a:lstStyle/>
                    <a:p>
                      <a:pPr algn="ctr"/>
                      <a:r>
                        <a:rPr lang="en-GB" sz="1400" dirty="0" smtClean="0"/>
                        <a:t>16</a:t>
                      </a:r>
                      <a:endParaRPr lang="en-GB" sz="1400" dirty="0"/>
                    </a:p>
                  </a:txBody>
                  <a:tcPr marL="36000" marR="36000" marT="36000" marB="36000" anchor="ctr">
                    <a:solidFill>
                      <a:schemeClr val="tx1">
                        <a:lumMod val="85000"/>
                      </a:schemeClr>
                    </a:solidFill>
                  </a:tcPr>
                </a:tc>
                <a:tc>
                  <a:txBody>
                    <a:bodyPr/>
                    <a:lstStyle/>
                    <a:p>
                      <a:pPr algn="ctr"/>
                      <a:r>
                        <a:rPr lang="en-GB" sz="1400" dirty="0" smtClean="0"/>
                        <a:t>36</a:t>
                      </a:r>
                      <a:endParaRPr lang="en-GB" sz="1400" dirty="0"/>
                    </a:p>
                  </a:txBody>
                  <a:tcPr marL="36000" marR="36000" marT="36000" marB="36000" anchor="ctr">
                    <a:solidFill>
                      <a:schemeClr val="accent3"/>
                    </a:solidFill>
                  </a:tcPr>
                </a:tc>
                <a:tc>
                  <a:txBody>
                    <a:bodyPr/>
                    <a:lstStyle/>
                    <a:p>
                      <a:pPr algn="ctr"/>
                      <a:r>
                        <a:rPr lang="en-GB" sz="1400" dirty="0" smtClean="0"/>
                        <a:t>29</a:t>
                      </a:r>
                      <a:endParaRPr lang="en-GB" sz="1400" dirty="0"/>
                    </a:p>
                  </a:txBody>
                  <a:tcPr marL="36000" marR="36000" marT="36000" marB="36000" anchor="ctr"/>
                </a:tc>
                <a:tc>
                  <a:txBody>
                    <a:bodyPr/>
                    <a:lstStyle/>
                    <a:p>
                      <a:pPr algn="ctr"/>
                      <a:r>
                        <a:rPr lang="en-GB" sz="1400" dirty="0" smtClean="0"/>
                        <a:t>25</a:t>
                      </a:r>
                      <a:endParaRPr lang="en-GB" sz="1400" dirty="0"/>
                    </a:p>
                  </a:txBody>
                  <a:tcPr marL="36000" marR="36000" marT="36000" marB="36000" anchor="ctr"/>
                </a:tc>
                <a:tc>
                  <a:txBody>
                    <a:bodyPr/>
                    <a:lstStyle/>
                    <a:p>
                      <a:pPr algn="ctr"/>
                      <a:r>
                        <a:rPr lang="en-GB" sz="1400" dirty="0" smtClean="0"/>
                        <a:t>37</a:t>
                      </a:r>
                      <a:endParaRPr lang="en-GB" sz="1400" dirty="0"/>
                    </a:p>
                  </a:txBody>
                  <a:tcPr marL="36000" marR="36000" marT="36000" marB="36000" anchor="ctr">
                    <a:solidFill>
                      <a:schemeClr val="accent3"/>
                    </a:solidFill>
                  </a:tcPr>
                </a:tc>
                <a:tc>
                  <a:txBody>
                    <a:bodyPr/>
                    <a:lstStyle/>
                    <a:p>
                      <a:pPr algn="ctr"/>
                      <a:r>
                        <a:rPr lang="en-GB" sz="1400" dirty="0" smtClean="0"/>
                        <a:t>21</a:t>
                      </a:r>
                      <a:endParaRPr lang="en-GB" sz="1400" dirty="0"/>
                    </a:p>
                  </a:txBody>
                  <a:tcPr marL="36000" marR="36000" marT="36000" marB="36000" anchor="ctr">
                    <a:solidFill>
                      <a:schemeClr val="tx1">
                        <a:lumMod val="85000"/>
                      </a:schemeClr>
                    </a:solidFill>
                  </a:tcPr>
                </a:tc>
                <a:tc>
                  <a:txBody>
                    <a:bodyPr/>
                    <a:lstStyle/>
                    <a:p>
                      <a:pPr algn="ctr"/>
                      <a:r>
                        <a:rPr lang="en-GB" sz="1400" dirty="0" smtClean="0"/>
                        <a:t>22</a:t>
                      </a:r>
                      <a:endParaRPr lang="en-GB" sz="1400" dirty="0"/>
                    </a:p>
                  </a:txBody>
                  <a:tcPr marL="36000" marR="36000" marT="36000" marB="36000" anchor="ctr"/>
                </a:tc>
                <a:tc>
                  <a:txBody>
                    <a:bodyPr/>
                    <a:lstStyle/>
                    <a:p>
                      <a:pPr algn="ctr"/>
                      <a:r>
                        <a:rPr lang="en-GB" sz="1400" dirty="0" smtClean="0"/>
                        <a:t>25</a:t>
                      </a:r>
                      <a:endParaRPr lang="en-GB" sz="1400" dirty="0"/>
                    </a:p>
                  </a:txBody>
                  <a:tcPr marL="36000" marR="36000" marT="36000" marB="36000" anchor="ctr"/>
                </a:tc>
              </a:tr>
              <a:tr h="232012">
                <a:tc>
                  <a:txBody>
                    <a:bodyPr/>
                    <a:lstStyle/>
                    <a:p>
                      <a:r>
                        <a:rPr lang="en-GB" sz="1400" dirty="0" smtClean="0"/>
                        <a:t>Live in a house/apartment</a:t>
                      </a:r>
                      <a:r>
                        <a:rPr lang="en-GB" sz="1400" baseline="0" dirty="0" smtClean="0"/>
                        <a:t> that I </a:t>
                      </a:r>
                      <a:r>
                        <a:rPr lang="en-GB" sz="1400" u="sng" baseline="0" dirty="0" smtClean="0"/>
                        <a:t>rent from local authority</a:t>
                      </a:r>
                      <a:endParaRPr lang="en-GB" sz="1400" u="sng" dirty="0"/>
                    </a:p>
                  </a:txBody>
                  <a:tcPr marL="36000" marR="36000" marT="36000" marB="36000" anchor="ctr"/>
                </a:tc>
                <a:tc>
                  <a:txBody>
                    <a:bodyPr/>
                    <a:lstStyle/>
                    <a:p>
                      <a:pPr algn="ctr"/>
                      <a:r>
                        <a:rPr lang="en-GB" sz="1400" b="1" dirty="0" smtClean="0"/>
                        <a:t>8</a:t>
                      </a:r>
                      <a:endParaRPr lang="en-GB" sz="1400" b="1" dirty="0"/>
                    </a:p>
                  </a:txBody>
                  <a:tcPr marL="36000" marR="36000" marT="36000" marB="36000" anchor="ctr"/>
                </a:tc>
                <a:tc>
                  <a:txBody>
                    <a:bodyPr/>
                    <a:lstStyle/>
                    <a:p>
                      <a:pPr algn="ctr"/>
                      <a:r>
                        <a:rPr lang="en-GB" sz="1400" dirty="0" smtClean="0"/>
                        <a:t>10</a:t>
                      </a:r>
                      <a:endParaRPr lang="en-GB" sz="1400" dirty="0"/>
                    </a:p>
                  </a:txBody>
                  <a:tcPr marL="36000" marR="36000" marT="36000" marB="36000" anchor="ctr"/>
                </a:tc>
                <a:tc>
                  <a:txBody>
                    <a:bodyPr/>
                    <a:lstStyle/>
                    <a:p>
                      <a:pPr algn="ctr"/>
                      <a:r>
                        <a:rPr lang="en-GB" sz="1400" dirty="0" smtClean="0"/>
                        <a:t>6</a:t>
                      </a:r>
                      <a:endParaRPr lang="en-GB" sz="1400" dirty="0"/>
                    </a:p>
                  </a:txBody>
                  <a:tcPr marL="36000" marR="36000" marT="36000" marB="36000" anchor="ctr"/>
                </a:tc>
                <a:tc>
                  <a:txBody>
                    <a:bodyPr/>
                    <a:lstStyle/>
                    <a:p>
                      <a:pPr algn="ctr"/>
                      <a:r>
                        <a:rPr lang="en-GB" sz="1400" dirty="0" smtClean="0"/>
                        <a:t>6</a:t>
                      </a:r>
                      <a:endParaRPr lang="en-GB" sz="1400" dirty="0"/>
                    </a:p>
                  </a:txBody>
                  <a:tcPr marL="36000" marR="36000" marT="36000" marB="36000" anchor="ctr"/>
                </a:tc>
                <a:tc>
                  <a:txBody>
                    <a:bodyPr/>
                    <a:lstStyle/>
                    <a:p>
                      <a:pPr algn="ctr"/>
                      <a:r>
                        <a:rPr lang="en-GB" sz="1400" dirty="0" smtClean="0"/>
                        <a:t>10</a:t>
                      </a:r>
                      <a:endParaRPr lang="en-GB" sz="1400" dirty="0"/>
                    </a:p>
                  </a:txBody>
                  <a:tcPr marL="36000" marR="36000" marT="36000" marB="36000" anchor="ctr"/>
                </a:tc>
                <a:tc>
                  <a:txBody>
                    <a:bodyPr/>
                    <a:lstStyle/>
                    <a:p>
                      <a:pPr algn="ctr"/>
                      <a:r>
                        <a:rPr lang="en-GB" sz="1400" dirty="0" smtClean="0"/>
                        <a:t>2</a:t>
                      </a:r>
                      <a:endParaRPr lang="en-GB" sz="1400" dirty="0"/>
                    </a:p>
                  </a:txBody>
                  <a:tcPr marL="36000" marR="36000" marT="36000" marB="36000" anchor="ctr">
                    <a:solidFill>
                      <a:schemeClr val="tx1">
                        <a:lumMod val="85000"/>
                      </a:schemeClr>
                    </a:solidFill>
                  </a:tcPr>
                </a:tc>
                <a:tc>
                  <a:txBody>
                    <a:bodyPr/>
                    <a:lstStyle/>
                    <a:p>
                      <a:pPr algn="ctr"/>
                      <a:r>
                        <a:rPr lang="en-GB" sz="1400" dirty="0" smtClean="0"/>
                        <a:t>14</a:t>
                      </a:r>
                      <a:endParaRPr lang="en-GB" sz="1400" dirty="0"/>
                    </a:p>
                  </a:txBody>
                  <a:tcPr marL="36000" marR="36000" marT="36000" marB="36000" anchor="ctr">
                    <a:solidFill>
                      <a:schemeClr val="accent3"/>
                    </a:solidFill>
                  </a:tcPr>
                </a:tc>
                <a:tc>
                  <a:txBody>
                    <a:bodyPr/>
                    <a:lstStyle/>
                    <a:p>
                      <a:pPr algn="ctr"/>
                      <a:r>
                        <a:rPr lang="en-GB" sz="1400" dirty="0" smtClean="0"/>
                        <a:t>6</a:t>
                      </a:r>
                      <a:endParaRPr lang="en-GB" sz="1400" dirty="0"/>
                    </a:p>
                  </a:txBody>
                  <a:tcPr marL="36000" marR="36000" marT="36000" marB="36000" anchor="ctr"/>
                </a:tc>
                <a:tc>
                  <a:txBody>
                    <a:bodyPr/>
                    <a:lstStyle/>
                    <a:p>
                      <a:pPr algn="ctr"/>
                      <a:r>
                        <a:rPr lang="en-GB" sz="1400" dirty="0" smtClean="0"/>
                        <a:t>12</a:t>
                      </a:r>
                      <a:endParaRPr lang="en-GB" sz="1400" dirty="0"/>
                    </a:p>
                  </a:txBody>
                  <a:tcPr marL="36000" marR="36000" marT="36000" marB="36000" anchor="ctr">
                    <a:solidFill>
                      <a:schemeClr val="accent3"/>
                    </a:solidFill>
                  </a:tcPr>
                </a:tc>
                <a:tc>
                  <a:txBody>
                    <a:bodyPr/>
                    <a:lstStyle/>
                    <a:p>
                      <a:pPr algn="ctr"/>
                      <a:r>
                        <a:rPr lang="en-GB" sz="1400" dirty="0" smtClean="0"/>
                        <a:t>4</a:t>
                      </a:r>
                      <a:endParaRPr lang="en-GB" sz="1400" dirty="0"/>
                    </a:p>
                  </a:txBody>
                  <a:tcPr marL="36000" marR="36000" marT="36000" marB="36000" anchor="ctr"/>
                </a:tc>
                <a:tc>
                  <a:txBody>
                    <a:bodyPr/>
                    <a:lstStyle/>
                    <a:p>
                      <a:pPr algn="ctr"/>
                      <a:r>
                        <a:rPr lang="en-GB" sz="1400" dirty="0" smtClean="0"/>
                        <a:t>12</a:t>
                      </a:r>
                      <a:endParaRPr lang="en-GB" sz="1400" dirty="0"/>
                    </a:p>
                  </a:txBody>
                  <a:tcPr marL="36000" marR="36000" marT="36000" marB="36000" anchor="ctr">
                    <a:solidFill>
                      <a:schemeClr val="accent3"/>
                    </a:solidFill>
                  </a:tcPr>
                </a:tc>
              </a:tr>
              <a:tr h="232012">
                <a:tc>
                  <a:txBody>
                    <a:bodyPr/>
                    <a:lstStyle/>
                    <a:p>
                      <a:r>
                        <a:rPr lang="en-GB" sz="1400" dirty="0" smtClean="0"/>
                        <a:t>Live in a house/apartment</a:t>
                      </a:r>
                      <a:r>
                        <a:rPr lang="en-GB" sz="1400" baseline="0" dirty="0" smtClean="0"/>
                        <a:t> that </a:t>
                      </a:r>
                      <a:r>
                        <a:rPr lang="en-GB" sz="1400" u="sng" baseline="0" dirty="0" smtClean="0"/>
                        <a:t>I own</a:t>
                      </a:r>
                      <a:endParaRPr lang="en-GB" sz="1400" u="sng" dirty="0"/>
                    </a:p>
                  </a:txBody>
                  <a:tcPr marL="36000" marR="36000" marT="36000" marB="36000" anchor="ctr"/>
                </a:tc>
                <a:tc>
                  <a:txBody>
                    <a:bodyPr/>
                    <a:lstStyle/>
                    <a:p>
                      <a:pPr algn="ctr"/>
                      <a:r>
                        <a:rPr lang="en-GB" sz="1400" b="1" dirty="0" smtClean="0"/>
                        <a:t>2</a:t>
                      </a:r>
                      <a:endParaRPr lang="en-GB" sz="1400" b="1" dirty="0"/>
                    </a:p>
                  </a:txBody>
                  <a:tcPr marL="36000" marR="36000" marT="36000" marB="36000" anchor="ctr"/>
                </a:tc>
                <a:tc>
                  <a:txBody>
                    <a:bodyPr/>
                    <a:lstStyle/>
                    <a:p>
                      <a:pPr algn="ctr"/>
                      <a:r>
                        <a:rPr lang="en-GB" sz="1400" dirty="0" smtClean="0"/>
                        <a:t>2</a:t>
                      </a:r>
                      <a:endParaRPr lang="en-GB" sz="1400" dirty="0"/>
                    </a:p>
                  </a:txBody>
                  <a:tcPr marL="36000" marR="36000" marT="36000" marB="36000" anchor="ctr"/>
                </a:tc>
                <a:tc>
                  <a:txBody>
                    <a:bodyPr/>
                    <a:lstStyle/>
                    <a:p>
                      <a:pPr algn="ctr"/>
                      <a:r>
                        <a:rPr lang="en-GB" sz="1400" dirty="0" smtClean="0"/>
                        <a:t>2</a:t>
                      </a:r>
                      <a:endParaRPr lang="en-GB" sz="1400" dirty="0"/>
                    </a:p>
                  </a:txBody>
                  <a:tcPr marL="36000" marR="36000" marT="36000" marB="36000" anchor="ctr"/>
                </a:tc>
                <a:tc>
                  <a:txBody>
                    <a:bodyPr/>
                    <a:lstStyle/>
                    <a:p>
                      <a:pPr algn="ctr"/>
                      <a:r>
                        <a:rPr lang="en-GB" sz="1400" dirty="0" smtClean="0"/>
                        <a:t>2</a:t>
                      </a:r>
                      <a:endParaRPr lang="en-GB" sz="1400" dirty="0"/>
                    </a:p>
                  </a:txBody>
                  <a:tcPr marL="36000" marR="36000" marT="36000" marB="36000" anchor="ctr"/>
                </a:tc>
                <a:tc>
                  <a:txBody>
                    <a:bodyPr/>
                    <a:lstStyle/>
                    <a:p>
                      <a:pPr algn="ctr"/>
                      <a:r>
                        <a:rPr lang="en-GB" sz="1400" dirty="0" smtClean="0"/>
                        <a:t>2</a:t>
                      </a:r>
                      <a:endParaRPr lang="en-GB" sz="1400" dirty="0"/>
                    </a:p>
                  </a:txBody>
                  <a:tcPr marL="36000" marR="36000" marT="36000" marB="36000" anchor="ctr"/>
                </a:tc>
                <a:tc>
                  <a:txBody>
                    <a:bodyPr/>
                    <a:lstStyle/>
                    <a:p>
                      <a:pPr algn="ctr"/>
                      <a:r>
                        <a:rPr lang="en-GB" sz="1400" dirty="0" smtClean="0"/>
                        <a:t>2</a:t>
                      </a:r>
                      <a:endParaRPr lang="en-GB" sz="1400" dirty="0"/>
                    </a:p>
                  </a:txBody>
                  <a:tcPr marL="36000" marR="36000" marT="36000" marB="36000" anchor="ctr"/>
                </a:tc>
                <a:tc>
                  <a:txBody>
                    <a:bodyPr/>
                    <a:lstStyle/>
                    <a:p>
                      <a:pPr algn="ctr"/>
                      <a:r>
                        <a:rPr lang="en-GB" sz="1400" dirty="0" smtClean="0"/>
                        <a:t>2</a:t>
                      </a:r>
                      <a:endParaRPr lang="en-GB" sz="1400" dirty="0"/>
                    </a:p>
                  </a:txBody>
                  <a:tcPr marL="36000" marR="36000" marT="36000" marB="36000" anchor="ctr"/>
                </a:tc>
                <a:tc>
                  <a:txBody>
                    <a:bodyPr/>
                    <a:lstStyle/>
                    <a:p>
                      <a:pPr algn="ctr"/>
                      <a:r>
                        <a:rPr lang="en-GB" sz="1400" dirty="0" smtClean="0"/>
                        <a:t>2</a:t>
                      </a:r>
                      <a:endParaRPr lang="en-GB" sz="1400" dirty="0"/>
                    </a:p>
                  </a:txBody>
                  <a:tcPr marL="36000" marR="36000" marT="36000" marB="36000" anchor="ctr"/>
                </a:tc>
                <a:tc>
                  <a:txBody>
                    <a:bodyPr/>
                    <a:lstStyle/>
                    <a:p>
                      <a:pPr algn="ctr"/>
                      <a:r>
                        <a:rPr lang="en-GB" sz="1400" dirty="0" smtClean="0"/>
                        <a:t>2</a:t>
                      </a:r>
                      <a:endParaRPr lang="en-GB" sz="1400" dirty="0"/>
                    </a:p>
                  </a:txBody>
                  <a:tcPr marL="36000" marR="36000" marT="36000" marB="36000" anchor="ctr"/>
                </a:tc>
                <a:tc>
                  <a:txBody>
                    <a:bodyPr/>
                    <a:lstStyle/>
                    <a:p>
                      <a:pPr algn="ctr"/>
                      <a:r>
                        <a:rPr lang="en-GB" sz="1400" dirty="0" smtClean="0"/>
                        <a:t>3</a:t>
                      </a:r>
                      <a:endParaRPr lang="en-GB" sz="1400" dirty="0"/>
                    </a:p>
                  </a:txBody>
                  <a:tcPr marL="36000" marR="36000" marT="36000" marB="36000" anchor="ctr"/>
                </a:tc>
                <a:tc>
                  <a:txBody>
                    <a:bodyPr/>
                    <a:lstStyle/>
                    <a:p>
                      <a:pPr algn="ctr"/>
                      <a:r>
                        <a:rPr lang="en-GB" sz="1400" dirty="0" smtClean="0"/>
                        <a:t>-</a:t>
                      </a:r>
                      <a:endParaRPr lang="en-GB" sz="1400" dirty="0"/>
                    </a:p>
                  </a:txBody>
                  <a:tcPr marL="36000" marR="36000" marT="36000" marB="36000" anchor="ctr"/>
                </a:tc>
              </a:tr>
            </a:tbl>
          </a:graphicData>
        </a:graphic>
      </p:graphicFrame>
      <p:sp>
        <p:nvSpPr>
          <p:cNvPr id="14" name="TextBox 13"/>
          <p:cNvSpPr txBox="1"/>
          <p:nvPr/>
        </p:nvSpPr>
        <p:spPr>
          <a:xfrm>
            <a:off x="8705460" y="6508770"/>
            <a:ext cx="259686" cy="153888"/>
          </a:xfrm>
          <a:prstGeom prst="rect">
            <a:avLst/>
          </a:prstGeom>
          <a:noFill/>
        </p:spPr>
        <p:txBody>
          <a:bodyPr wrap="none" lIns="0" tIns="0" rIns="0" bIns="0" rtlCol="0" anchor="b" anchorCtr="1">
            <a:spAutoFit/>
          </a:bodyPr>
          <a:lstStyle/>
          <a:p>
            <a:pPr algn="ctr"/>
            <a:r>
              <a:rPr lang="en-GB" sz="1000" i="1" dirty="0" smtClean="0">
                <a:solidFill>
                  <a:srgbClr val="22505F"/>
                </a:solidFill>
                <a:cs typeface="Calibri" pitchFamily="34" charset="0"/>
              </a:rPr>
              <a:t>(Q.6)</a:t>
            </a:r>
            <a:endParaRPr lang="en-US" sz="1000" i="1" dirty="0">
              <a:solidFill>
                <a:srgbClr val="22505F"/>
              </a:solidFill>
              <a:cs typeface="Calibri" pitchFamily="34" charset="0"/>
            </a:endParaRPr>
          </a:p>
        </p:txBody>
      </p:sp>
    </p:spTree>
    <p:extLst>
      <p:ext uri="{BB962C8B-B14F-4D97-AF65-F5344CB8AC3E}">
        <p14:creationId xmlns:p14="http://schemas.microsoft.com/office/powerpoint/2010/main" val="896802155"/>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RED C 2013">
      <a:dk1>
        <a:srgbClr val="22505F"/>
      </a:dk1>
      <a:lt1>
        <a:srgbClr val="FFFFFF"/>
      </a:lt1>
      <a:dk2>
        <a:srgbClr val="D0103A"/>
      </a:dk2>
      <a:lt2>
        <a:srgbClr val="3095B4"/>
      </a:lt2>
      <a:accent1>
        <a:srgbClr val="50C9B5"/>
      </a:accent1>
      <a:accent2>
        <a:srgbClr val="E37222"/>
      </a:accent2>
      <a:accent3>
        <a:srgbClr val="EAE900"/>
      </a:accent3>
      <a:accent4>
        <a:srgbClr val="C7B37F"/>
      </a:accent4>
      <a:accent5>
        <a:srgbClr val="532E60"/>
      </a:accent5>
      <a:accent6>
        <a:srgbClr val="CEC7BA"/>
      </a:accent6>
      <a:hlink>
        <a:srgbClr val="3FCFD5"/>
      </a:hlink>
      <a:folHlink>
        <a:srgbClr val="7030A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RedC_MSPPT_MasterTemplate_V4_LR150" id="{0B547B65-85DD-4901-B1BC-3FD5B3790A6D}" vid="{2164E8F8-B7B9-427A-AA28-2DB695F31270}"/>
    </a:ext>
  </a:extLst>
</a:theme>
</file>

<file path=ppt/theme/theme2.xml><?xml version="1.0" encoding="utf-8"?>
<a:theme xmlns:a="http://schemas.openxmlformats.org/drawingml/2006/main" name="RedC_Secondary  Colours">
  <a:themeElements>
    <a:clrScheme name="RED C 2013">
      <a:dk1>
        <a:srgbClr val="22505F"/>
      </a:dk1>
      <a:lt1>
        <a:srgbClr val="FFFFFF"/>
      </a:lt1>
      <a:dk2>
        <a:srgbClr val="D0103A"/>
      </a:dk2>
      <a:lt2>
        <a:srgbClr val="3095B4"/>
      </a:lt2>
      <a:accent1>
        <a:srgbClr val="50C9B5"/>
      </a:accent1>
      <a:accent2>
        <a:srgbClr val="E37222"/>
      </a:accent2>
      <a:accent3>
        <a:srgbClr val="EAE900"/>
      </a:accent3>
      <a:accent4>
        <a:srgbClr val="C7B37F"/>
      </a:accent4>
      <a:accent5>
        <a:srgbClr val="532E60"/>
      </a:accent5>
      <a:accent6>
        <a:srgbClr val="CEC7BA"/>
      </a:accent6>
      <a:hlink>
        <a:srgbClr val="3FCFD5"/>
      </a:hlink>
      <a:folHlink>
        <a:srgbClr val="7030A0"/>
      </a:folHlink>
    </a:clrScheme>
    <a:fontScheme name="RedC">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RedC_MSPPT_MasterTemplate_V4_LR150" id="{0B547B65-85DD-4901-B1BC-3FD5B3790A6D}" vid="{2E076CBB-A33F-41BE-8CBF-932BF7A2798A}"/>
    </a:ext>
  </a:extLst>
</a:theme>
</file>

<file path=ppt/theme/theme3.xml><?xml version="1.0" encoding="utf-8"?>
<a:theme xmlns:a="http://schemas.openxmlformats.org/drawingml/2006/main" name="1_RED C 2013">
  <a:themeElements>
    <a:clrScheme name="RED C 2013 New">
      <a:dk1>
        <a:srgbClr val="22505F"/>
      </a:dk1>
      <a:lt1>
        <a:srgbClr val="FFFFFF"/>
      </a:lt1>
      <a:dk2>
        <a:srgbClr val="D0103A"/>
      </a:dk2>
      <a:lt2>
        <a:srgbClr val="3095B4"/>
      </a:lt2>
      <a:accent1>
        <a:srgbClr val="50C9B5"/>
      </a:accent1>
      <a:accent2>
        <a:srgbClr val="E37222"/>
      </a:accent2>
      <a:accent3>
        <a:srgbClr val="EAE900"/>
      </a:accent3>
      <a:accent4>
        <a:srgbClr val="C7B37F"/>
      </a:accent4>
      <a:accent5>
        <a:srgbClr val="532E60"/>
      </a:accent5>
      <a:accent6>
        <a:srgbClr val="CEC7BA"/>
      </a:accent6>
      <a:hlink>
        <a:srgbClr val="3FCFD5"/>
      </a:hlink>
      <a:folHlink>
        <a:srgbClr val="7030A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RedC_MSPPT_MasterTemplate_V4_LR150" id="{0B547B65-85DD-4901-B1BC-3FD5B3790A6D}" vid="{2164E8F8-B7B9-427A-AA28-2DB695F31270}"/>
    </a:ext>
  </a:extLst>
</a:theme>
</file>

<file path=ppt/theme/theme4.xml><?xml version="1.0" encoding="utf-8"?>
<a:theme xmlns:a="http://schemas.openxmlformats.org/drawingml/2006/main" name="1_RedC_Secondary  Colours">
  <a:themeElements>
    <a:clrScheme name="RED C 2013">
      <a:dk1>
        <a:srgbClr val="22505F"/>
      </a:dk1>
      <a:lt1>
        <a:srgbClr val="FFFFFF"/>
      </a:lt1>
      <a:dk2>
        <a:srgbClr val="D0103A"/>
      </a:dk2>
      <a:lt2>
        <a:srgbClr val="3095B4"/>
      </a:lt2>
      <a:accent1>
        <a:srgbClr val="50C9B5"/>
      </a:accent1>
      <a:accent2>
        <a:srgbClr val="E37222"/>
      </a:accent2>
      <a:accent3>
        <a:srgbClr val="EAE900"/>
      </a:accent3>
      <a:accent4>
        <a:srgbClr val="C7B37F"/>
      </a:accent4>
      <a:accent5>
        <a:srgbClr val="532E60"/>
      </a:accent5>
      <a:accent6>
        <a:srgbClr val="CEC7BA"/>
      </a:accent6>
      <a:hlink>
        <a:srgbClr val="3FCFD5"/>
      </a:hlink>
      <a:folHlink>
        <a:srgbClr val="7030A0"/>
      </a:folHlink>
    </a:clrScheme>
    <a:fontScheme name="RedC">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RedC_MSPPT_MasterTemplate_V4_LR150" id="{0B547B65-85DD-4901-B1BC-3FD5B3790A6D}" vid="{2E076CBB-A33F-41BE-8CBF-932BF7A2798A}"/>
    </a:ext>
  </a:extLst>
</a:theme>
</file>

<file path=ppt/theme/theme5.xml><?xml version="1.0" encoding="utf-8"?>
<a:theme xmlns:a="http://schemas.openxmlformats.org/drawingml/2006/main" name="2_RedC_Secondary  Colours">
  <a:themeElements>
    <a:clrScheme name="RED C 2013">
      <a:dk1>
        <a:srgbClr val="22505F"/>
      </a:dk1>
      <a:lt1>
        <a:srgbClr val="FFFFFF"/>
      </a:lt1>
      <a:dk2>
        <a:srgbClr val="D0103A"/>
      </a:dk2>
      <a:lt2>
        <a:srgbClr val="3095B4"/>
      </a:lt2>
      <a:accent1>
        <a:srgbClr val="50C9B5"/>
      </a:accent1>
      <a:accent2>
        <a:srgbClr val="E37222"/>
      </a:accent2>
      <a:accent3>
        <a:srgbClr val="EAE900"/>
      </a:accent3>
      <a:accent4>
        <a:srgbClr val="C7B37F"/>
      </a:accent4>
      <a:accent5>
        <a:srgbClr val="532E60"/>
      </a:accent5>
      <a:accent6>
        <a:srgbClr val="CEC7BA"/>
      </a:accent6>
      <a:hlink>
        <a:srgbClr val="3FCFD5"/>
      </a:hlink>
      <a:folHlink>
        <a:srgbClr val="7030A0"/>
      </a:folHlink>
    </a:clrScheme>
    <a:fontScheme name="RedC">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RedC_MSPPT_MasterTemplate_V4_LR150" id="{0B547B65-85DD-4901-B1BC-3FD5B3790A6D}" vid="{2E076CBB-A33F-41BE-8CBF-932BF7A2798A}"/>
    </a:ext>
  </a:extLst>
</a:theme>
</file>

<file path=ppt/theme/theme6.xml><?xml version="1.0" encoding="utf-8"?>
<a:theme xmlns:a="http://schemas.openxmlformats.org/drawingml/2006/main" name="3_RedC_Secondary  Colours">
  <a:themeElements>
    <a:clrScheme name="RED C 2013">
      <a:dk1>
        <a:srgbClr val="22505F"/>
      </a:dk1>
      <a:lt1>
        <a:srgbClr val="FFFFFF"/>
      </a:lt1>
      <a:dk2>
        <a:srgbClr val="D0103A"/>
      </a:dk2>
      <a:lt2>
        <a:srgbClr val="3095B4"/>
      </a:lt2>
      <a:accent1>
        <a:srgbClr val="50C9B5"/>
      </a:accent1>
      <a:accent2>
        <a:srgbClr val="E37222"/>
      </a:accent2>
      <a:accent3>
        <a:srgbClr val="EAE900"/>
      </a:accent3>
      <a:accent4>
        <a:srgbClr val="C7B37F"/>
      </a:accent4>
      <a:accent5>
        <a:srgbClr val="532E60"/>
      </a:accent5>
      <a:accent6>
        <a:srgbClr val="CEC7BA"/>
      </a:accent6>
      <a:hlink>
        <a:srgbClr val="3FCFD5"/>
      </a:hlink>
      <a:folHlink>
        <a:srgbClr val="7030A0"/>
      </a:folHlink>
    </a:clrScheme>
    <a:fontScheme name="RedC">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RedC_MSPPT_MasterTemplate_V4_LR150" id="{0B547B65-85DD-4901-B1BC-3FD5B3790A6D}" vid="{2E076CBB-A33F-41BE-8CBF-932BF7A2798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3242</TotalTime>
  <Words>4933</Words>
  <Application>Microsoft Office PowerPoint</Application>
  <PresentationFormat>On-screen Show (4:3)</PresentationFormat>
  <Paragraphs>1603</Paragraphs>
  <Slides>43</Slides>
  <Notes>3</Notes>
  <HiddenSlides>6</HiddenSlides>
  <MMClips>0</MMClips>
  <ScaleCrop>false</ScaleCrop>
  <HeadingPairs>
    <vt:vector size="4" baseType="variant">
      <vt:variant>
        <vt:lpstr>Theme</vt:lpstr>
      </vt:variant>
      <vt:variant>
        <vt:i4>6</vt:i4>
      </vt:variant>
      <vt:variant>
        <vt:lpstr>Slide Titles</vt:lpstr>
      </vt:variant>
      <vt:variant>
        <vt:i4>43</vt:i4>
      </vt:variant>
    </vt:vector>
  </HeadingPairs>
  <TitlesOfParts>
    <vt:vector size="49" baseType="lpstr">
      <vt:lpstr>Custom Design</vt:lpstr>
      <vt:lpstr>RedC_Secondary  Colours</vt:lpstr>
      <vt:lpstr>1_RED C 2013</vt:lpstr>
      <vt:lpstr>1_RedC_Secondary  Colours</vt:lpstr>
      <vt:lpstr>2_RedC_Secondary  Colours</vt:lpstr>
      <vt:lpstr>3_RedC_Secondary  Colours</vt:lpstr>
      <vt:lpstr>National Youth Council  - Youth Poll</vt:lpstr>
      <vt:lpstr>Objectives </vt:lpstr>
      <vt:lpstr>Methodology</vt:lpstr>
      <vt:lpstr>Sample Profile</vt:lpstr>
      <vt:lpstr>PowerPoint Presentation</vt:lpstr>
      <vt:lpstr>PowerPoint Presentation</vt:lpstr>
      <vt:lpstr>Living Status</vt:lpstr>
      <vt:lpstr>Living Status - I</vt:lpstr>
      <vt:lpstr>Living Status - II</vt:lpstr>
      <vt:lpstr>Living Status - III</vt:lpstr>
      <vt:lpstr>Currently Living With - I</vt:lpstr>
      <vt:lpstr>Currently Living With - II</vt:lpstr>
      <vt:lpstr>Currently Living With - III</vt:lpstr>
      <vt:lpstr>Accommodation</vt:lpstr>
      <vt:lpstr>Rating Of Accommodation - I</vt:lpstr>
      <vt:lpstr>Rating Of Accommodation - II</vt:lpstr>
      <vt:lpstr>Rating Of Accommodation - III</vt:lpstr>
      <vt:lpstr>Rating Of Affordability X Region</vt:lpstr>
      <vt:lpstr>Health Insurance</vt:lpstr>
      <vt:lpstr>Health Insurance Ownership</vt:lpstr>
      <vt:lpstr>Attitudes Towards Mandatory Health Insurance</vt:lpstr>
      <vt:lpstr>Job Seekers Allowance</vt:lpstr>
      <vt:lpstr>Receipt Of Jobseekers Allowance</vt:lpstr>
      <vt:lpstr>Attitudes Towards Recent Cuts To Jobseekers Allowance Under The Age Of 26</vt:lpstr>
      <vt:lpstr>Impact Of Recent Cuts To Jobseekers Allowance Under Age Of 26</vt:lpstr>
      <vt:lpstr>Jobbridge Scheme</vt:lpstr>
      <vt:lpstr>Awareness Of Jobbridge Scheme</vt:lpstr>
      <vt:lpstr>Attitude Towards Jobbridge Scheme</vt:lpstr>
      <vt:lpstr>Attitude Towards Jobbridge Scheme X Demographics</vt:lpstr>
      <vt:lpstr>Voting Behaviour</vt:lpstr>
      <vt:lpstr>Registered To Vote</vt:lpstr>
      <vt:lpstr>1st Preference Vote In Local Elections – Excluding Refused</vt:lpstr>
      <vt:lpstr>1st Preference Support In Local Election X Demographics</vt:lpstr>
      <vt:lpstr>1st Preference Vote In Euro Elections – Excluding Refused</vt:lpstr>
      <vt:lpstr>1st Preference Support In Euro Election X Demographics</vt:lpstr>
      <vt:lpstr>Reasons For Not Voting In May Local And Euro Elections</vt:lpstr>
      <vt:lpstr>Ministry For Irish Overseas</vt:lpstr>
      <vt:lpstr>Support Of Creation Of Ministry For Irish Overseas</vt:lpstr>
      <vt:lpstr>Summary of Key Findings</vt:lpstr>
      <vt:lpstr>Summary of Key Findings - I</vt:lpstr>
      <vt:lpstr>Summary of Key Findings - II</vt:lpstr>
      <vt:lpstr>Top 10 Key Findings</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Valerie Haslam</dc:creator>
  <cp:lastModifiedBy>Ciara Regan</cp:lastModifiedBy>
  <cp:revision>385</cp:revision>
  <cp:lastPrinted>2013-08-27T10:43:49Z</cp:lastPrinted>
  <dcterms:created xsi:type="dcterms:W3CDTF">2013-06-14T09:58:40Z</dcterms:created>
  <dcterms:modified xsi:type="dcterms:W3CDTF">2014-08-08T09:36:40Z</dcterms:modified>
</cp:coreProperties>
</file>